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317" r:id="rId3"/>
    <p:sldId id="308" r:id="rId4"/>
    <p:sldId id="316" r:id="rId5"/>
    <p:sldId id="264" r:id="rId6"/>
    <p:sldId id="305" r:id="rId7"/>
    <p:sldId id="315" r:id="rId8"/>
    <p:sldId id="301" r:id="rId9"/>
    <p:sldId id="306" r:id="rId10"/>
    <p:sldId id="296" r:id="rId11"/>
    <p:sldId id="277" r:id="rId12"/>
    <p:sldId id="278" r:id="rId13"/>
    <p:sldId id="279" r:id="rId14"/>
    <p:sldId id="302" r:id="rId15"/>
    <p:sldId id="307" r:id="rId16"/>
    <p:sldId id="284" r:id="rId17"/>
    <p:sldId id="313" r:id="rId18"/>
    <p:sldId id="289" r:id="rId19"/>
    <p:sldId id="303" r:id="rId20"/>
    <p:sldId id="292" r:id="rId21"/>
    <p:sldId id="304" r:id="rId22"/>
    <p:sldId id="293" r:id="rId23"/>
    <p:sldId id="283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704" autoAdjust="0"/>
  </p:normalViewPr>
  <p:slideViewPr>
    <p:cSldViewPr>
      <p:cViewPr varScale="1">
        <p:scale>
          <a:sx n="41" d="100"/>
          <a:sy n="41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29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E8CC-D756-49E3-BC21-9779C8CAB617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24663-3E81-49A7-B890-2AB5D603E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24663-3E81-49A7-B890-2AB5D603EE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ckwork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30000" contrast="-40000"/>
          </a:blip>
          <a:stretch>
            <a:fillRect/>
          </a:stretch>
        </p:blipFill>
        <p:spPr>
          <a:xfrm rot="16200000" flipV="1">
            <a:off x="1481070" y="-2512185"/>
            <a:ext cx="6181859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8077200" cy="7589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181600" y="6477000"/>
            <a:ext cx="3825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http://www.flickr.com/photos/fallsroad/6759129/in/set-125319/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464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5751576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8382000" cy="3429000"/>
          </a:xfrm>
        </p:spPr>
        <p:txBody>
          <a:bodyPr/>
          <a:lstStyle>
            <a:lvl1pPr>
              <a:buNone/>
              <a:defRPr b="1" baseline="0">
                <a:latin typeface="Consolas" pitchFamily="49" charset="0"/>
              </a:defRPr>
            </a:lvl1pPr>
          </a:lstStyle>
          <a:p>
            <a:pPr lvl="0"/>
            <a:r>
              <a:rPr lang="en-US" dirty="0" smtClean="0"/>
              <a:t>Click to edit code sample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9906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905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3AF6B3-76C0-4896-A685-641EF92DD253}" type="datetimeFigureOut">
              <a:rPr lang="en-US" smtClean="0"/>
              <a:pPr/>
              <a:t>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B1EEB0-0D25-4DAB-B56D-9C5441D56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5" r:id="rId3"/>
    <p:sldLayoutId id="214748374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Low-Level Liquid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21336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Patrick M. </a:t>
            </a:r>
            <a:r>
              <a:rPr lang="en-US" b="1" dirty="0" err="1" smtClean="0">
                <a:solidFill>
                  <a:schemeClr val="accent1"/>
                </a:solidFill>
              </a:rPr>
              <a:t>Rondon</a:t>
            </a:r>
            <a:r>
              <a:rPr lang="en-US" dirty="0" smtClean="0"/>
              <a:t>, Ming Kawaguchi, </a:t>
            </a:r>
            <a:r>
              <a:rPr lang="en-US" dirty="0" err="1" smtClean="0"/>
              <a:t>Ranjit</a:t>
            </a:r>
            <a:r>
              <a:rPr lang="en-US" dirty="0" smtClean="0"/>
              <a:t> </a:t>
            </a:r>
            <a:r>
              <a:rPr lang="en-US" dirty="0" err="1" smtClean="0"/>
              <a:t>Jhala</a:t>
            </a:r>
            <a:endParaRPr lang="en-US" dirty="0" smtClean="0"/>
          </a:p>
          <a:p>
            <a:r>
              <a:rPr lang="en-US" dirty="0" smtClean="0"/>
              <a:t>   University of California, San Diego</a:t>
            </a:r>
            <a:endParaRPr lang="en-US" dirty="0"/>
          </a:p>
        </p:txBody>
      </p:sp>
    </p:spTree>
  </p:cSld>
  <p:clrMapOvr>
    <a:masterClrMapping/>
  </p:clrMapOvr>
  <p:transition advTm="107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00" y="5181600"/>
            <a:ext cx="1075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Offset </a:t>
            </a:r>
            <a:r>
              <a:rPr lang="en-US" sz="2000" b="1" dirty="0" smtClean="0">
                <a:latin typeface="Consolas" pitchFamily="49" charset="0"/>
              </a:rPr>
              <a:t>4</a:t>
            </a:r>
            <a:endParaRPr lang="en-US" sz="2000" b="1" dirty="0">
              <a:latin typeface="Consolas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5181600"/>
            <a:ext cx="1075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Offset </a:t>
            </a:r>
            <a:r>
              <a:rPr lang="en-US" sz="2000" b="1" dirty="0" smtClean="0">
                <a:latin typeface="Consolas" pitchFamily="49" charset="0"/>
              </a:rPr>
              <a:t>0</a:t>
            </a:r>
            <a:endParaRPr lang="en-US" sz="2000" b="1" dirty="0">
              <a:latin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6736" y="5514536"/>
            <a:ext cx="48006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267722"/>
            <a:ext cx="10668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Refinement Types And Heaps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066800"/>
            <a:ext cx="379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{</a:t>
            </a:r>
            <a:r>
              <a:rPr lang="el-GR" sz="4800" b="1" dirty="0" smtClean="0"/>
              <a:t>ν</a:t>
            </a:r>
            <a:r>
              <a:rPr lang="en-US" sz="4800" b="1" dirty="0" smtClean="0"/>
              <a:t>: </a:t>
            </a:r>
            <a:r>
              <a:rPr lang="en-US" sz="4800" b="1" dirty="0" smtClean="0">
                <a:solidFill>
                  <a:schemeClr val="tx2"/>
                </a:solidFill>
              </a:rPr>
              <a:t>type</a:t>
            </a:r>
            <a:r>
              <a:rPr lang="en-US" sz="4800" b="1" dirty="0" smtClean="0"/>
              <a:t> | </a:t>
            </a:r>
            <a:r>
              <a:rPr lang="en-US" sz="4800" b="1" dirty="0" smtClean="0">
                <a:solidFill>
                  <a:schemeClr val="accent6"/>
                </a:solidFill>
              </a:rPr>
              <a:t>p(</a:t>
            </a:r>
            <a:r>
              <a:rPr lang="el-GR" sz="4800" b="1" dirty="0" smtClean="0">
                <a:solidFill>
                  <a:schemeClr val="accent6"/>
                </a:solidFill>
              </a:rPr>
              <a:t>ν</a:t>
            </a:r>
            <a:r>
              <a:rPr lang="en-US" sz="4800" b="1" dirty="0" smtClean="0">
                <a:solidFill>
                  <a:schemeClr val="accent6"/>
                </a:solidFill>
              </a:rPr>
              <a:t>)</a:t>
            </a:r>
            <a:r>
              <a:rPr lang="en-US" sz="4800" b="1" dirty="0" smtClean="0"/>
              <a:t>}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8268" y="1066800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type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1877322"/>
            <a:ext cx="27432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Refinement Predicate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777196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{</a:t>
            </a:r>
            <a:r>
              <a:rPr lang="el-GR" sz="3200" b="1" dirty="0" smtClean="0"/>
              <a:t>ν</a:t>
            </a:r>
            <a:r>
              <a:rPr lang="en-US" sz="3200" b="1" dirty="0" smtClean="0"/>
              <a:t>: </a:t>
            </a:r>
            <a:r>
              <a:rPr lang="en-US" sz="3200" b="1" dirty="0" err="1" smtClean="0">
                <a:solidFill>
                  <a:schemeClr val="tx2"/>
                </a:solidFill>
              </a:rPr>
              <a:t>int</a:t>
            </a:r>
            <a:r>
              <a:rPr lang="en-US" sz="3200" b="1" dirty="0" smtClean="0">
                <a:solidFill>
                  <a:schemeClr val="tx2"/>
                </a:solidFill>
              </a:rPr>
              <a:t>(4, ⊤ ) </a:t>
            </a:r>
            <a:r>
              <a:rPr lang="en-US" sz="3200" b="1" dirty="0" smtClean="0"/>
              <a:t>| </a:t>
            </a:r>
            <a:r>
              <a:rPr lang="el-GR" sz="3200" b="1" dirty="0" smtClean="0">
                <a:solidFill>
                  <a:schemeClr val="accent6"/>
                </a:solidFill>
              </a:rPr>
              <a:t>ν</a:t>
            </a:r>
            <a:r>
              <a:rPr lang="en-US" sz="3200" b="1" dirty="0" smtClean="0">
                <a:solidFill>
                  <a:schemeClr val="accent6"/>
                </a:solidFill>
              </a:rPr>
              <a:t> &gt; </a:t>
            </a:r>
            <a:r>
              <a:rPr lang="en-US" sz="3200" b="1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3200" b="1" dirty="0" smtClean="0"/>
              <a:t>}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03888" y="3385427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{</a:t>
            </a:r>
            <a:r>
              <a:rPr lang="el-GR" sz="3200" b="1" dirty="0" smtClean="0"/>
              <a:t>ν</a:t>
            </a:r>
            <a:r>
              <a:rPr lang="en-US" sz="3200" b="1" dirty="0" smtClean="0"/>
              <a:t>: </a:t>
            </a:r>
            <a:r>
              <a:rPr lang="en-US" sz="3200" b="1" dirty="0" smtClean="0">
                <a:solidFill>
                  <a:schemeClr val="tx2"/>
                </a:solidFill>
              </a:rPr>
              <a:t>ref(L, </a:t>
            </a:r>
            <a:r>
              <a:rPr lang="en-US" sz="3200" b="1" dirty="0" smtClean="0">
                <a:solidFill>
                  <a:schemeClr val="tx2"/>
                </a:solidFill>
                <a:latin typeface="Consolas" pitchFamily="49" charset="0"/>
              </a:rPr>
              <a:t>0</a:t>
            </a:r>
            <a:r>
              <a:rPr lang="en-US" sz="3200" b="1" dirty="0" smtClean="0">
                <a:solidFill>
                  <a:schemeClr val="tx2"/>
                </a:solidFill>
              </a:rPr>
              <a:t>) </a:t>
            </a:r>
            <a:r>
              <a:rPr lang="en-US" sz="3200" b="1" dirty="0" smtClean="0"/>
              <a:t>| </a:t>
            </a:r>
            <a:r>
              <a:rPr lang="el-GR" sz="3200" b="1" dirty="0" smtClean="0">
                <a:solidFill>
                  <a:schemeClr val="accent6"/>
                </a:solidFill>
              </a:rPr>
              <a:t>ν</a:t>
            </a:r>
            <a:r>
              <a:rPr lang="en-US" sz="3200" b="1" dirty="0" smtClean="0">
                <a:solidFill>
                  <a:schemeClr val="accent6"/>
                </a:solidFill>
              </a:rPr>
              <a:t> ≠ </a:t>
            </a:r>
            <a:r>
              <a:rPr lang="en-US" sz="3200" b="1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3200" b="1" dirty="0" smtClean="0"/>
              <a:t>}</a:t>
            </a:r>
            <a:endParaRPr lang="en-US" sz="11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262479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2777196"/>
            <a:ext cx="2960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Positive Integer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385427"/>
            <a:ext cx="3483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Non-NULL Pointer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301196"/>
            <a:ext cx="364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Pair With </a:t>
            </a:r>
            <a:r>
              <a:rPr lang="en-US" sz="3200" b="1" dirty="0" err="1" smtClean="0">
                <a:latin typeface="Consolas" pitchFamily="49" charset="0"/>
              </a:rPr>
              <a:t>snd</a:t>
            </a:r>
            <a:r>
              <a:rPr lang="en-US" sz="3200" b="1" dirty="0" smtClean="0"/>
              <a:t> ≥ </a:t>
            </a:r>
            <a:r>
              <a:rPr lang="en-US" sz="3200" b="1" dirty="0" err="1" smtClean="0">
                <a:latin typeface="Consolas" pitchFamily="49" charset="0"/>
              </a:rPr>
              <a:t>fst</a:t>
            </a:r>
            <a:endParaRPr lang="en-US" sz="1100" b="1" dirty="0">
              <a:latin typeface="Consolas" pitchFamily="49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4728" y="4173621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76401" y="5508744"/>
            <a:ext cx="2362200" cy="60999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</a:rPr>
              <a:t>int</a:t>
            </a:r>
            <a:r>
              <a:rPr lang="en-US" sz="3600" b="1" dirty="0" smtClean="0">
                <a:solidFill>
                  <a:schemeClr val="tx2"/>
                </a:solidFill>
              </a:rPr>
              <a:t>(4, ⊤)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432934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/>
              <a:t>⟼ </a:t>
            </a:r>
            <a:endParaRPr lang="en-US" sz="3600" b="1" dirty="0"/>
          </a:p>
        </p:txBody>
      </p:sp>
      <p:sp>
        <p:nvSpPr>
          <p:cNvPr id="23" name="Rectangle 22"/>
          <p:cNvSpPr/>
          <p:nvPr/>
        </p:nvSpPr>
        <p:spPr>
          <a:xfrm>
            <a:off x="7543800" y="5562600"/>
            <a:ext cx="9144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943600" y="6110526"/>
            <a:ext cx="27432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Denotes </a:t>
            </a:r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fst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Field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0876" y="5508744"/>
            <a:ext cx="480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{</a:t>
            </a:r>
            <a:r>
              <a:rPr lang="el-GR" sz="3600" b="1" dirty="0" smtClean="0">
                <a:solidFill>
                  <a:schemeClr val="tx1"/>
                </a:solidFill>
              </a:rPr>
              <a:t>ν</a:t>
            </a:r>
            <a:r>
              <a:rPr lang="en-US" sz="3600" b="1" dirty="0" smtClean="0">
                <a:solidFill>
                  <a:schemeClr val="tx1"/>
                </a:solidFill>
              </a:rPr>
              <a:t>: </a:t>
            </a:r>
            <a:r>
              <a:rPr lang="en-US" sz="3600" b="1" dirty="0" err="1" smtClean="0">
                <a:solidFill>
                  <a:schemeClr val="tx2"/>
                </a:solidFill>
              </a:rPr>
              <a:t>int</a:t>
            </a:r>
            <a:r>
              <a:rPr lang="en-US" sz="3600" b="1" dirty="0" smtClean="0">
                <a:solidFill>
                  <a:schemeClr val="tx2"/>
                </a:solidFill>
              </a:rPr>
              <a:t>(4, ⊤) | </a:t>
            </a:r>
            <a:r>
              <a:rPr lang="el-GR" sz="3600" b="1" dirty="0" smtClean="0">
                <a:solidFill>
                  <a:schemeClr val="accent6"/>
                </a:solidFill>
              </a:rPr>
              <a:t>ν</a:t>
            </a:r>
            <a:r>
              <a:rPr lang="en-US" sz="3600" b="1" dirty="0" smtClean="0">
                <a:solidFill>
                  <a:schemeClr val="accent6"/>
                </a:solidFill>
              </a:rPr>
              <a:t> ≥ @</a:t>
            </a:r>
            <a:r>
              <a:rPr lang="en-US" sz="3600" b="1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</a:rPr>
              <a:t>}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7800" y="6110526"/>
            <a:ext cx="12954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fst</a:t>
            </a:r>
            <a:r>
              <a:rPr lang="en-US" sz="2000" b="1" dirty="0" smtClean="0">
                <a:solidFill>
                  <a:schemeClr val="bg1"/>
                </a:solidFill>
              </a:rPr>
              <a:t> Field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0" y="6096000"/>
            <a:ext cx="12954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snd</a:t>
            </a:r>
            <a:r>
              <a:rPr lang="en-US" sz="2000" b="1" dirty="0" smtClean="0">
                <a:solidFill>
                  <a:schemeClr val="bg1"/>
                </a:solidFill>
              </a:rPr>
              <a:t> Field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70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2" grpId="0" animBg="1"/>
      <p:bldP spid="6" grpId="0" animBg="1"/>
      <p:bldP spid="4" grpId="0"/>
      <p:bldP spid="5" grpId="0"/>
      <p:bldP spid="7" grpId="0" animBg="1"/>
      <p:bldP spid="8" grpId="0"/>
      <p:bldP spid="9" grpId="0"/>
      <p:bldP spid="11" grpId="0"/>
      <p:bldP spid="12" grpId="0"/>
      <p:bldP spid="13" grpId="0"/>
      <p:bldP spid="17" grpId="0" animBg="1"/>
      <p:bldP spid="18" grpId="0"/>
      <p:bldP spid="23" grpId="0" animBg="1"/>
      <p:bldP spid="21" grpId="0" animBg="1"/>
      <p:bldP spid="20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733800" y="1276290"/>
            <a:ext cx="1075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Offset </a:t>
            </a:r>
            <a:r>
              <a:rPr lang="en-US" sz="2000" b="1" dirty="0" smtClean="0">
                <a:latin typeface="Consolas" pitchFamily="49" charset="0"/>
              </a:rPr>
              <a:t>4</a:t>
            </a:r>
            <a:endParaRPr lang="en-US" sz="2000" b="1" dirty="0">
              <a:latin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1276290"/>
            <a:ext cx="1075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Offset </a:t>
            </a:r>
            <a:r>
              <a:rPr lang="en-US" sz="2000" b="1" dirty="0" smtClean="0">
                <a:latin typeface="Consolas" pitchFamily="49" charset="0"/>
              </a:rPr>
              <a:t>0</a:t>
            </a:r>
            <a:endParaRPr lang="en-US" sz="2000" b="1" dirty="0">
              <a:latin typeface="Consolas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3505200"/>
            <a:ext cx="1828800" cy="838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7000" y="3886200"/>
            <a:ext cx="1828800" cy="457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77888" y="3505200"/>
            <a:ext cx="1817912" cy="3891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The Invariant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90800" y="3380065"/>
            <a:ext cx="2296888" cy="1009710"/>
          </a:xfrm>
        </p:spPr>
        <p:txBody>
          <a:bodyPr>
            <a:noAutofit/>
          </a:bodyPr>
          <a:lstStyle/>
          <a:p>
            <a:r>
              <a:rPr lang="en-US" sz="2800" dirty="0" smtClean="0"/>
              <a:t>p-&gt;</a:t>
            </a:r>
            <a:r>
              <a:rPr lang="en-US" sz="2800" dirty="0" err="1" smtClean="0"/>
              <a:t>fst</a:t>
            </a:r>
            <a:r>
              <a:rPr lang="en-US" sz="2800" dirty="0" smtClean="0"/>
              <a:t>++;</a:t>
            </a:r>
          </a:p>
          <a:p>
            <a:r>
              <a:rPr lang="en-US" sz="2800" dirty="0" smtClean="0"/>
              <a:t>p-&gt;</a:t>
            </a:r>
            <a:r>
              <a:rPr lang="en-US" sz="2800" dirty="0" err="1" smtClean="0"/>
              <a:t>snd</a:t>
            </a:r>
            <a:r>
              <a:rPr lang="en-US" sz="2800" dirty="0" smtClean="0"/>
              <a:t>++;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63314" y="1611533"/>
            <a:ext cx="5956686" cy="646331"/>
            <a:chOff x="1663314" y="2096869"/>
            <a:chExt cx="5956686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1663314" y="2096869"/>
              <a:ext cx="1156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L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smtClean="0"/>
                <a:t>⟼ </a:t>
              </a:r>
              <a:endParaRPr lang="en-US" sz="36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94831" y="213360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2"/>
                  </a:solidFill>
                </a:rPr>
                <a:t>int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0831" y="2133600"/>
              <a:ext cx="2439169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3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36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36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}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9600" y="5435025"/>
            <a:ext cx="8164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Requires Flow-Sensitivity And Strong Update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495800" y="3443526"/>
            <a:ext cx="3733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Temporary Invariant Violation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4800" y="1558067"/>
            <a:ext cx="8486336" cy="677524"/>
            <a:chOff x="381000" y="1289998"/>
            <a:chExt cx="8486336" cy="677524"/>
          </a:xfrm>
        </p:grpSpPr>
        <p:sp>
          <p:nvSpPr>
            <p:cNvPr id="32" name="Rectangle 31"/>
            <p:cNvSpPr/>
            <p:nvPr/>
          </p:nvSpPr>
          <p:spPr>
            <a:xfrm>
              <a:off x="4066736" y="1357532"/>
              <a:ext cx="48006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76401" y="1357532"/>
              <a:ext cx="2362200" cy="60999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2"/>
                  </a:solidFill>
                </a:rPr>
                <a:t>int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(4, ⊤)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1000" y="1289998"/>
              <a:ext cx="1156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L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smtClean="0"/>
                <a:t>⟼ </a:t>
              </a:r>
              <a:endParaRPr lang="en-US" sz="36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60876" y="1337672"/>
              <a:ext cx="48006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3600" b="1" dirty="0" smtClean="0">
                  <a:solidFill>
                    <a:schemeClr val="tx1"/>
                  </a:solidFill>
                </a:rPr>
                <a:t>ν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: </a:t>
              </a:r>
              <a:r>
                <a:rPr lang="en-US" sz="3600" b="1" dirty="0" err="1" smtClean="0">
                  <a:solidFill>
                    <a:schemeClr val="tx2"/>
                  </a:solidFill>
                </a:rPr>
                <a:t>int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(4, ⊤) | </a:t>
              </a:r>
              <a:r>
                <a:rPr lang="el-GR" sz="3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36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36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}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95800" y="3886200"/>
            <a:ext cx="28956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Invariant  Reestablished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0800" y="4343400"/>
            <a:ext cx="28956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Invariant  Maintained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47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18" grpId="0" animBg="1"/>
      <p:bldP spid="20" grpId="0" animBg="1"/>
      <p:bldP spid="20" grpId="1" animBg="1"/>
      <p:bldP spid="25" grpId="0" animBg="1"/>
      <p:bldP spid="25" grpId="1" animBg="1"/>
      <p:bldP spid="24" grpId="0"/>
      <p:bldP spid="22" grpId="0" animBg="1"/>
      <p:bldP spid="22" grpId="1" animBg="1"/>
      <p:bldP spid="21" grpId="0" animBg="1"/>
      <p:bldP spid="21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765965" y="1600200"/>
            <a:ext cx="28194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9965" y="1600200"/>
            <a:ext cx="25908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6800" y="4876800"/>
            <a:ext cx="2438400" cy="1676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2667000" cy="1676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Names Enable Strong Update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13165" y="1752600"/>
            <a:ext cx="6096000" cy="646331"/>
            <a:chOff x="457200" y="1752600"/>
            <a:chExt cx="6096000" cy="646331"/>
          </a:xfrm>
        </p:grpSpPr>
        <p:sp>
          <p:nvSpPr>
            <p:cNvPr id="4" name="Rectangle 3"/>
            <p:cNvSpPr/>
            <p:nvPr/>
          </p:nvSpPr>
          <p:spPr>
            <a:xfrm>
              <a:off x="1689486" y="175260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2"/>
                  </a:solidFill>
                </a:rPr>
                <a:t>int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75486" y="1752600"/>
              <a:ext cx="2577714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3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36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36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}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752600"/>
              <a:ext cx="1156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L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smtClean="0"/>
                <a:t>⟼ 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90800" y="5867400"/>
            <a:ext cx="23622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{</a:t>
            </a:r>
            <a:r>
              <a:rPr lang="el-GR" sz="3200" b="1" dirty="0" smtClean="0">
                <a:solidFill>
                  <a:schemeClr val="accent6"/>
                </a:solidFill>
              </a:rPr>
              <a:t>ν</a:t>
            </a:r>
            <a:r>
              <a:rPr lang="en-US" sz="3200" b="1" dirty="0" smtClean="0">
                <a:solidFill>
                  <a:schemeClr val="accent6"/>
                </a:solidFill>
              </a:rPr>
              <a:t> = f</a:t>
            </a:r>
            <a:r>
              <a:rPr lang="en-US" sz="3200" b="1" baseline="-25000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</a:rPr>
              <a:t>}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5867400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{</a:t>
            </a:r>
            <a:r>
              <a:rPr lang="el-GR" sz="3200" b="1" dirty="0" smtClean="0">
                <a:solidFill>
                  <a:schemeClr val="accent6"/>
                </a:solidFill>
              </a:rPr>
              <a:t>ν</a:t>
            </a:r>
            <a:r>
              <a:rPr lang="en-US" sz="3200" b="1" dirty="0" smtClean="0">
                <a:solidFill>
                  <a:schemeClr val="accent6"/>
                </a:solidFill>
              </a:rPr>
              <a:t> = f</a:t>
            </a:r>
            <a:r>
              <a:rPr lang="en-US" sz="3200" b="1" baseline="-25000" dirty="0" smtClean="0">
                <a:solidFill>
                  <a:schemeClr val="accent6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}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86740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/>
              <a:t>⟼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7314" y="4925080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>
                <a:latin typeface="Consolas" pitchFamily="49" charset="0"/>
              </a:rPr>
              <a:t>0</a:t>
            </a:r>
            <a:r>
              <a:rPr lang="en-US" sz="2800" b="1" dirty="0" smtClean="0"/>
              <a:t> : </a:t>
            </a:r>
            <a:r>
              <a:rPr lang="en-US" sz="2800" b="1" dirty="0" err="1" smtClean="0">
                <a:solidFill>
                  <a:schemeClr val="tx2"/>
                </a:solidFill>
              </a:rPr>
              <a:t>int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925080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: {</a:t>
            </a:r>
            <a:r>
              <a:rPr lang="el-GR" sz="2800" b="1" dirty="0" smtClean="0">
                <a:solidFill>
                  <a:schemeClr val="accent6"/>
                </a:solidFill>
              </a:rPr>
              <a:t>ν</a:t>
            </a:r>
            <a:r>
              <a:rPr lang="en-US" sz="2800" b="1" dirty="0" smtClean="0">
                <a:solidFill>
                  <a:schemeClr val="accent6"/>
                </a:solidFill>
              </a:rPr>
              <a:t> ≥ f</a:t>
            </a:r>
            <a:r>
              <a:rPr lang="en-US" sz="2800" b="1" baseline="-25000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2800" b="1" dirty="0" smtClean="0"/>
              <a:t>}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5000" y="4430940"/>
            <a:ext cx="57912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Records Same Invariant With Initial Values Named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62600" y="4434126"/>
            <a:ext cx="21336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Change @</a:t>
            </a:r>
            <a:r>
              <a:rPr lang="en-US" sz="2000" b="1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</a:rPr>
              <a:t> to f</a:t>
            </a:r>
            <a:r>
              <a:rPr lang="en-US" sz="2000" b="1" baseline="-25000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343400" y="3276600"/>
            <a:ext cx="914400" cy="685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281957" y="4925080"/>
            <a:ext cx="6185643" cy="523220"/>
            <a:chOff x="1281957" y="4925080"/>
            <a:chExt cx="6185643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1281957" y="4925080"/>
              <a:ext cx="851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Env</a:t>
              </a:r>
              <a:r>
                <a:rPr lang="en-US" sz="2800" b="1" dirty="0" smtClean="0"/>
                <a:t>.</a:t>
              </a:r>
              <a:endParaRPr lang="en-US" sz="28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95400" y="4953000"/>
              <a:ext cx="6172200" cy="45720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362200" y="4419600"/>
            <a:ext cx="2362200" cy="4572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Rename </a:t>
            </a:r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fst</a:t>
            </a:r>
            <a:r>
              <a:rPr lang="en-US" sz="2000" b="1" dirty="0" smtClean="0">
                <a:solidFill>
                  <a:schemeClr val="bg1"/>
                </a:solidFill>
              </a:rPr>
              <a:t> To f</a:t>
            </a:r>
            <a:r>
              <a:rPr lang="en-US" sz="2000" b="1" baseline="-25000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334000" y="4419600"/>
            <a:ext cx="23622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Rename  </a:t>
            </a:r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snd</a:t>
            </a:r>
            <a:r>
              <a:rPr lang="en-US" sz="2000" b="1" dirty="0" smtClean="0">
                <a:solidFill>
                  <a:schemeClr val="bg1"/>
                </a:solidFill>
              </a:rPr>
              <a:t> To f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4</a:t>
            </a:r>
            <a:endParaRPr lang="en-US" sz="2000" b="1" baseline="-25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62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0" grpId="0" animBg="1"/>
      <p:bldP spid="20" grpId="1" animBg="1"/>
      <p:bldP spid="16" grpId="0" animBg="1"/>
      <p:bldP spid="15" grpId="0" animBg="1"/>
      <p:bldP spid="15" grpId="1" animBg="1"/>
      <p:bldP spid="15" grpId="2" animBg="1"/>
      <p:bldP spid="9" grpId="0" animBg="1"/>
      <p:bldP spid="10" grpId="0" animBg="1"/>
      <p:bldP spid="11" grpId="0"/>
      <p:bldP spid="13" grpId="0"/>
      <p:bldP spid="14" grpId="0"/>
      <p:bldP spid="17" grpId="1" animBg="1"/>
      <p:bldP spid="18" grpId="0" animBg="1"/>
      <p:bldP spid="18" grpId="1" animBg="1"/>
      <p:bldP spid="19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57200" y="1143000"/>
            <a:ext cx="8229600" cy="1676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ssign highlight"/>
          <p:cNvSpPr/>
          <p:nvPr/>
        </p:nvSpPr>
        <p:spPr>
          <a:xfrm>
            <a:off x="2971800" y="3048000"/>
            <a:ext cx="1295400" cy="381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nc highlight"/>
          <p:cNvSpPr/>
          <p:nvPr/>
        </p:nvSpPr>
        <p:spPr>
          <a:xfrm>
            <a:off x="4648200" y="3048000"/>
            <a:ext cx="2209800" cy="381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st highlight 2"/>
          <p:cNvSpPr/>
          <p:nvPr/>
        </p:nvSpPr>
        <p:spPr>
          <a:xfrm>
            <a:off x="2514600" y="1981200"/>
            <a:ext cx="2438400" cy="838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st highlight"/>
          <p:cNvSpPr/>
          <p:nvPr/>
        </p:nvSpPr>
        <p:spPr>
          <a:xfrm>
            <a:off x="4648200" y="3048000"/>
            <a:ext cx="1447800" cy="381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Strong Updates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22938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>
                <a:latin typeface="Consolas" pitchFamily="49" charset="0"/>
              </a:rPr>
              <a:t>0</a:t>
            </a:r>
            <a:r>
              <a:rPr lang="en-US" sz="2800" b="1" dirty="0" smtClean="0"/>
              <a:t> : </a:t>
            </a:r>
            <a:r>
              <a:rPr lang="en-US" sz="2800" b="1" dirty="0" err="1" smtClean="0">
                <a:solidFill>
                  <a:schemeClr val="tx2"/>
                </a:solidFill>
              </a:rPr>
              <a:t>int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229380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: {</a:t>
            </a:r>
            <a:r>
              <a:rPr lang="el-GR" sz="2800" b="1" dirty="0" smtClean="0">
                <a:solidFill>
                  <a:schemeClr val="accent6"/>
                </a:solidFill>
              </a:rPr>
              <a:t>ν</a:t>
            </a:r>
            <a:r>
              <a:rPr lang="en-US" sz="2800" b="1" dirty="0" smtClean="0">
                <a:solidFill>
                  <a:schemeClr val="accent6"/>
                </a:solidFill>
              </a:rPr>
              <a:t> ≥ f</a:t>
            </a:r>
            <a:r>
              <a:rPr lang="en-US" sz="2800" b="1" baseline="-25000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2800" b="1" dirty="0" smtClean="0"/>
              <a:t>}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2" name="ps-&gt;fst++"/>
          <p:cNvSpPr>
            <a:spLocks noGrp="1"/>
          </p:cNvSpPr>
          <p:nvPr>
            <p:ph type="body" sz="quarter" idx="13"/>
          </p:nvPr>
        </p:nvSpPr>
        <p:spPr>
          <a:xfrm>
            <a:off x="3886200" y="2895600"/>
            <a:ext cx="22860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p-&gt;</a:t>
            </a:r>
            <a:r>
              <a:rPr lang="en-US" sz="2800" dirty="0" err="1" smtClean="0"/>
              <a:t>fst</a:t>
            </a:r>
            <a:r>
              <a:rPr lang="en-US" sz="2800" dirty="0" smtClean="0"/>
              <a:t>++;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886200" y="4572000"/>
            <a:ext cx="2286000" cy="76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-&gt;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snd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++;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676400" y="2085110"/>
            <a:ext cx="5486400" cy="609810"/>
            <a:chOff x="381000" y="2085110"/>
            <a:chExt cx="5486400" cy="609810"/>
          </a:xfrm>
        </p:grpSpPr>
        <p:sp>
          <p:nvSpPr>
            <p:cNvPr id="6" name="Rectangle 5"/>
            <p:cNvSpPr/>
            <p:nvPr/>
          </p:nvSpPr>
          <p:spPr>
            <a:xfrm>
              <a:off x="1295400" y="208532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4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400" b="1" baseline="-25000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}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2085320"/>
              <a:ext cx="939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/>
                <a:t>⟼ </a:t>
              </a:r>
              <a:endParaRPr lang="en-US" sz="2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81400" y="208511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4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400" b="1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}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400" y="1229380"/>
            <a:ext cx="8001000" cy="523220"/>
            <a:chOff x="1281957" y="4925080"/>
            <a:chExt cx="6185643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1281957" y="4925080"/>
              <a:ext cx="851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/>
                <a:t>Env</a:t>
              </a:r>
              <a:r>
                <a:rPr lang="en-US" sz="2800" b="1" dirty="0" smtClean="0"/>
                <a:t>.</a:t>
              </a:r>
              <a:endParaRPr lang="en-US" sz="28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295400" y="4953000"/>
              <a:ext cx="6172200" cy="45720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590800" y="3734010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{</a:t>
            </a:r>
            <a:r>
              <a:rPr lang="el-GR" sz="2400" b="1" dirty="0" smtClean="0">
                <a:solidFill>
                  <a:schemeClr val="accent6"/>
                </a:solidFill>
              </a:rPr>
              <a:t>ν</a:t>
            </a:r>
            <a:r>
              <a:rPr lang="en-US" sz="2400" b="1" dirty="0" smtClean="0">
                <a:solidFill>
                  <a:schemeClr val="accent6"/>
                </a:solidFill>
              </a:rPr>
              <a:t> = f</a:t>
            </a:r>
            <a:r>
              <a:rPr lang="en-US" sz="2400" b="1" baseline="-25000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2400" b="1" dirty="0" smtClean="0">
                <a:solidFill>
                  <a:schemeClr val="accent6"/>
                </a:solidFill>
              </a:rPr>
              <a:t> + 1</a:t>
            </a:r>
            <a:r>
              <a:rPr lang="en-US" sz="2400" b="1" dirty="0" smtClean="0">
                <a:solidFill>
                  <a:schemeClr val="tx1"/>
                </a:solidFill>
              </a:rPr>
              <a:t>}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6400" y="373401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/>
              <a:t>⟼ </a:t>
            </a:r>
            <a:endParaRPr lang="en-US" sz="2800" b="1" dirty="0"/>
          </a:p>
        </p:txBody>
      </p:sp>
      <p:sp>
        <p:nvSpPr>
          <p:cNvPr id="36" name="Rectangle 35"/>
          <p:cNvSpPr/>
          <p:nvPr/>
        </p:nvSpPr>
        <p:spPr>
          <a:xfrm>
            <a:off x="4876800" y="3733800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{</a:t>
            </a:r>
            <a:r>
              <a:rPr lang="el-GR" sz="2400" b="1" dirty="0" smtClean="0">
                <a:solidFill>
                  <a:schemeClr val="accent6"/>
                </a:solidFill>
              </a:rPr>
              <a:t>ν</a:t>
            </a:r>
            <a:r>
              <a:rPr lang="en-US" sz="2400" b="1" dirty="0" smtClean="0">
                <a:solidFill>
                  <a:schemeClr val="accent6"/>
                </a:solidFill>
              </a:rPr>
              <a:t> = f</a:t>
            </a:r>
            <a:r>
              <a:rPr lang="en-US" sz="2400" b="1" baseline="-25000" dirty="0" smtClean="0">
                <a:solidFill>
                  <a:schemeClr val="accent6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}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76400" y="5486400"/>
            <a:ext cx="5486400" cy="609810"/>
            <a:chOff x="381000" y="2085110"/>
            <a:chExt cx="5486400" cy="609810"/>
          </a:xfrm>
        </p:grpSpPr>
        <p:sp>
          <p:nvSpPr>
            <p:cNvPr id="38" name="Rectangle 37"/>
            <p:cNvSpPr/>
            <p:nvPr/>
          </p:nvSpPr>
          <p:spPr>
            <a:xfrm>
              <a:off x="1295400" y="208532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4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400" b="1" baseline="-25000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+ 1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}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00" y="2085320"/>
              <a:ext cx="939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/>
                <a:t>⟼ </a:t>
              </a:r>
              <a:endParaRPr lang="en-US" sz="28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81400" y="208511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4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400" b="1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+ 1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}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76400" y="3733800"/>
            <a:ext cx="5486400" cy="609810"/>
            <a:chOff x="381000" y="2085110"/>
            <a:chExt cx="5486400" cy="609810"/>
          </a:xfrm>
        </p:grpSpPr>
        <p:sp>
          <p:nvSpPr>
            <p:cNvPr id="42" name="Rectangle 41"/>
            <p:cNvSpPr/>
            <p:nvPr/>
          </p:nvSpPr>
          <p:spPr>
            <a:xfrm>
              <a:off x="1295400" y="208532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2"/>
                  </a:solidFill>
                </a:rPr>
                <a:t>int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1000" y="2085320"/>
              <a:ext cx="939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/>
                <a:t>⟼ </a:t>
              </a:r>
              <a:endParaRPr lang="en-US" sz="2800" b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81400" y="208511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4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4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}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/>
          <p:cNvSpPr txBox="1">
            <a:spLocks/>
          </p:cNvSpPr>
          <p:nvPr/>
        </p:nvSpPr>
        <p:spPr>
          <a:xfrm>
            <a:off x="2819400" y="2895600"/>
            <a:ext cx="4648200" cy="685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p-&gt;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fst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= p-&gt;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fst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+ 1;</a:t>
            </a:r>
          </a:p>
        </p:txBody>
      </p:sp>
      <p:sp>
        <p:nvSpPr>
          <p:cNvPr id="45" name="Type v = x"/>
          <p:cNvSpPr/>
          <p:nvPr/>
        </p:nvSpPr>
        <p:spPr>
          <a:xfrm>
            <a:off x="4606634" y="2591471"/>
            <a:ext cx="1641765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Type {</a:t>
            </a:r>
            <a:r>
              <a:rPr lang="el-GR" sz="2000" b="1" dirty="0" smtClean="0">
                <a:solidFill>
                  <a:schemeClr val="bg1"/>
                </a:solidFill>
              </a:rPr>
              <a:t>ν</a:t>
            </a:r>
            <a:r>
              <a:rPr lang="en-US" sz="2000" b="1" dirty="0" smtClean="0">
                <a:solidFill>
                  <a:schemeClr val="bg1"/>
                </a:solidFill>
              </a:rPr>
              <a:t> = f</a:t>
            </a:r>
            <a:r>
              <a:rPr lang="en-US" sz="2000" b="1" baseline="-25000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</a:rPr>
              <a:t>}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72000" y="2590800"/>
            <a:ext cx="2590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Type {</a:t>
            </a:r>
            <a:r>
              <a:rPr lang="el-GR" sz="2000" b="1" dirty="0" smtClean="0">
                <a:solidFill>
                  <a:schemeClr val="bg1"/>
                </a:solidFill>
              </a:rPr>
              <a:t>ν</a:t>
            </a:r>
            <a:r>
              <a:rPr lang="en-US" sz="2000" b="1" dirty="0" smtClean="0">
                <a:solidFill>
                  <a:schemeClr val="bg1"/>
                </a:solidFill>
              </a:rPr>
              <a:t> = f</a:t>
            </a:r>
            <a:r>
              <a:rPr lang="en-US" sz="2000" b="1" baseline="-25000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</a:rPr>
              <a:t> + 1}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209800" y="2590800"/>
            <a:ext cx="2590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snd</a:t>
            </a:r>
            <a:r>
              <a:rPr lang="en-US" sz="2000" b="1" dirty="0" smtClean="0">
                <a:solidFill>
                  <a:schemeClr val="bg1"/>
                </a:solidFill>
              </a:rPr>
              <a:t> Unchanged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819400" y="4191000"/>
            <a:ext cx="3936719" cy="2438400"/>
            <a:chOff x="5689308" y="4191000"/>
            <a:chExt cx="3936719" cy="2438400"/>
          </a:xfrm>
        </p:grpSpPr>
        <p:sp>
          <p:nvSpPr>
            <p:cNvPr id="55" name="TextBox 54"/>
            <p:cNvSpPr txBox="1"/>
            <p:nvPr/>
          </p:nvSpPr>
          <p:spPr>
            <a:xfrm>
              <a:off x="6705600" y="4191000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solidFill>
                    <a:schemeClr val="accent4"/>
                  </a:solidFill>
                </a:rPr>
                <a:t>☑</a:t>
              </a:r>
              <a:endParaRPr lang="en-US" sz="19900" dirty="0">
                <a:solidFill>
                  <a:schemeClr val="accent4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9308" y="6106180"/>
              <a:ext cx="3936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Invariant Reestablished!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324600" y="1219200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 : </a:t>
            </a:r>
            <a:r>
              <a:rPr lang="en-US" sz="2800" b="1" dirty="0" smtClean="0">
                <a:solidFill>
                  <a:schemeClr val="tx2"/>
                </a:solidFill>
              </a:rPr>
              <a:t>ref(L, </a:t>
            </a:r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81400" y="2757726"/>
            <a:ext cx="2590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Is Subsumed By: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75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191E-6 L -3.33333E-6 -0.4994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1" grpId="0" animBg="1"/>
      <p:bldP spid="51" grpId="1" animBg="1"/>
      <p:bldP spid="48" grpId="0" animBg="1"/>
      <p:bldP spid="48" grpId="1" animBg="1"/>
      <p:bldP spid="47" grpId="0" animBg="1"/>
      <p:bldP spid="47" grpId="1" animBg="1"/>
      <p:bldP spid="46" grpId="0" animBg="1"/>
      <p:bldP spid="46" grpId="1" animBg="1"/>
      <p:bldP spid="12" grpId="0" build="p"/>
      <p:bldP spid="12" grpId="1" build="p"/>
      <p:bldP spid="13" grpId="0"/>
      <p:bldP spid="13" grpId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27" grpId="0"/>
      <p:bldP spid="27" grpId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Basic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 And Collections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 Inference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Evaluation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04800" y="4267200"/>
            <a:ext cx="8610600" cy="23622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8610600" cy="9144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438400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352800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Refinement Types And Collections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8583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We adapt strong update to handle aliasing</a:t>
            </a:r>
            <a:endParaRPr lang="en-US" sz="3600" b="1" dirty="0"/>
          </a:p>
        </p:txBody>
      </p:sp>
    </p:spTree>
  </p:cSld>
  <p:clrMapOvr>
    <a:masterClrMapping/>
  </p:clrMapOvr>
  <p:transition advTm="1114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/>
          <p:cNvSpPr txBox="1">
            <a:spLocks/>
          </p:cNvSpPr>
          <p:nvPr/>
        </p:nvSpPr>
        <p:spPr>
          <a:xfrm>
            <a:off x="604735" y="4191000"/>
            <a:ext cx="5491265" cy="2743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struct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pair {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US" sz="2800" b="1" dirty="0" err="1" smtClean="0">
                <a:latin typeface="Consolas" pitchFamily="49" charset="0"/>
              </a:rPr>
              <a:t>fst</a:t>
            </a:r>
            <a:r>
              <a:rPr lang="en-US" sz="2800" b="1" dirty="0" smtClean="0">
                <a:latin typeface="Consolas" pitchFamily="49" charset="0"/>
              </a:rPr>
              <a:t>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800" b="1" dirty="0" smtClean="0">
                <a:latin typeface="Consolas" pitchFamily="49" charset="0"/>
              </a:rPr>
              <a:t>   </a:t>
            </a:r>
            <a:r>
              <a:rPr lang="en-US" sz="2800" b="1" dirty="0" err="1" smtClean="0">
                <a:latin typeface="Consolas" pitchFamily="49" charset="0"/>
              </a:rPr>
              <a:t>snd</a:t>
            </a:r>
            <a:r>
              <a:rPr lang="en-US" sz="2800" b="1" dirty="0" smtClean="0">
                <a:latin typeface="Consolas" pitchFamily="49" charset="0"/>
              </a:rPr>
              <a:t>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</a:rPr>
              <a:t>pair *</a:t>
            </a:r>
            <a:r>
              <a:rPr lang="en-US" sz="2800" b="1" dirty="0" smtClean="0">
                <a:latin typeface="Consolas" pitchFamily="49" charset="0"/>
              </a:rPr>
              <a:t>next;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}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85800" y="1219200"/>
            <a:ext cx="78486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any Item Highlight"/>
          <p:cNvSpPr/>
          <p:nvPr/>
        </p:nvSpPr>
        <p:spPr>
          <a:xfrm>
            <a:off x="1524000" y="2743200"/>
            <a:ext cx="6400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Loops and Linked Lists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81335" y="3733800"/>
            <a:ext cx="5491265" cy="3352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tx2"/>
                </a:solidFill>
              </a:rPr>
              <a:t>while</a:t>
            </a:r>
            <a:r>
              <a:rPr lang="en-US" sz="2800" dirty="0" smtClean="0"/>
              <a:t> (p != </a:t>
            </a:r>
            <a:r>
              <a:rPr lang="en-US" sz="2800" dirty="0" smtClean="0">
                <a:solidFill>
                  <a:schemeClr val="tx2"/>
                </a:solidFill>
              </a:rPr>
              <a:t>NULL</a:t>
            </a:r>
            <a:r>
              <a:rPr lang="en-US" sz="2800" dirty="0" smtClean="0"/>
              <a:t>) {</a:t>
            </a:r>
          </a:p>
          <a:p>
            <a:r>
              <a:rPr lang="en-US" sz="2800" dirty="0" smtClean="0"/>
              <a:t>    p-&gt;</a:t>
            </a:r>
            <a:r>
              <a:rPr lang="en-US" sz="2800" dirty="0" err="1" smtClean="0"/>
              <a:t>fst</a:t>
            </a:r>
            <a:r>
              <a:rPr lang="en-US" sz="2800" dirty="0" smtClean="0"/>
              <a:t>++;</a:t>
            </a:r>
          </a:p>
          <a:p>
            <a:r>
              <a:rPr lang="en-US" sz="2800" dirty="0" smtClean="0"/>
              <a:t>    p-&gt;</a:t>
            </a:r>
            <a:r>
              <a:rPr lang="en-US" sz="2800" dirty="0" err="1" smtClean="0"/>
              <a:t>snd</a:t>
            </a:r>
            <a:r>
              <a:rPr lang="en-US" sz="2800" dirty="0" smtClean="0"/>
              <a:t>++;</a:t>
            </a:r>
          </a:p>
          <a:p>
            <a:r>
              <a:rPr lang="en-US" sz="2800" dirty="0" smtClean="0"/>
              <a:t>    p = p-&gt;next;</a:t>
            </a:r>
          </a:p>
          <a:p>
            <a:r>
              <a:rPr lang="en-US" sz="2800" dirty="0" smtClean="0"/>
              <a:t>  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0" y="4276724"/>
            <a:ext cx="4800600" cy="2124076"/>
            <a:chOff x="990600" y="2676524"/>
            <a:chExt cx="5105400" cy="2124076"/>
          </a:xfrm>
        </p:grpSpPr>
        <p:sp>
          <p:nvSpPr>
            <p:cNvPr id="10" name="Rectangle 9"/>
            <p:cNvSpPr/>
            <p:nvPr/>
          </p:nvSpPr>
          <p:spPr>
            <a:xfrm>
              <a:off x="990600" y="2676524"/>
              <a:ext cx="5029200" cy="447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6800" y="3962400"/>
              <a:ext cx="50292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600200" y="1371810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int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137181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/>
              <a:t>⟼ </a:t>
            </a:r>
            <a:endParaRPr lang="en-US" sz="2800" b="1" dirty="0"/>
          </a:p>
        </p:txBody>
      </p:sp>
      <p:sp>
        <p:nvSpPr>
          <p:cNvPr id="53" name="Rectangle 52"/>
          <p:cNvSpPr/>
          <p:nvPr/>
        </p:nvSpPr>
        <p:spPr>
          <a:xfrm>
            <a:off x="3886200" y="1371600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{</a:t>
            </a:r>
            <a:r>
              <a:rPr lang="el-GR" sz="2400" b="1" dirty="0" smtClean="0">
                <a:solidFill>
                  <a:schemeClr val="accent6"/>
                </a:solidFill>
              </a:rPr>
              <a:t>ν</a:t>
            </a:r>
            <a:r>
              <a:rPr lang="en-US" sz="2400" b="1" dirty="0" smtClean="0">
                <a:solidFill>
                  <a:schemeClr val="accent6"/>
                </a:solidFill>
              </a:rPr>
              <a:t> ≥ @</a:t>
            </a:r>
            <a:r>
              <a:rPr lang="en-US" sz="2400" b="1" dirty="0" smtClean="0">
                <a:solidFill>
                  <a:schemeClr val="accent6"/>
                </a:solidFill>
                <a:latin typeface="Consolas" pitchFamily="49" charset="0"/>
              </a:rPr>
              <a:t>0</a:t>
            </a:r>
            <a:r>
              <a:rPr lang="en-US" sz="2400" b="1" dirty="0" smtClean="0">
                <a:solidFill>
                  <a:schemeClr val="tx1"/>
                </a:solidFill>
              </a:rPr>
              <a:t>}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72200" y="1371600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ref(L, 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495800" y="3276600"/>
            <a:ext cx="35814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Many Items Represented By L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73" name="Abstract L"/>
          <p:cNvGrpSpPr/>
          <p:nvPr/>
        </p:nvGrpSpPr>
        <p:grpSpPr>
          <a:xfrm>
            <a:off x="685800" y="1371600"/>
            <a:ext cx="7772400" cy="609810"/>
            <a:chOff x="533400" y="-1219200"/>
            <a:chExt cx="7772400" cy="609810"/>
          </a:xfrm>
        </p:grpSpPr>
        <p:sp>
          <p:nvSpPr>
            <p:cNvPr id="69" name="Rectangle 68"/>
            <p:cNvSpPr/>
            <p:nvPr/>
          </p:nvSpPr>
          <p:spPr>
            <a:xfrm>
              <a:off x="1447800" y="-121899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2"/>
                  </a:solidFill>
                </a:rPr>
                <a:t>int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3400" y="-1218990"/>
              <a:ext cx="939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smtClean="0"/>
                <a:t>⟼ </a:t>
              </a:r>
              <a:endParaRPr lang="en-US" sz="2800" b="1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33800" y="-121920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4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4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4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}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19800" y="-1219200"/>
              <a:ext cx="22860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ref(L, </a:t>
              </a:r>
              <a:r>
                <a:rPr lang="en-US" sz="2400" b="1" dirty="0" smtClean="0">
                  <a:solidFill>
                    <a:schemeClr val="tx2"/>
                  </a:solidFill>
                  <a:latin typeface="Consolas" pitchFamily="49" charset="0"/>
                </a:rPr>
                <a:t>0</a:t>
              </a:r>
              <a:r>
                <a:rPr lang="en-US" sz="2400" b="1" dirty="0" smtClean="0">
                  <a:solidFill>
                    <a:schemeClr val="tx2"/>
                  </a:solidFill>
                </a:rPr>
                <a:t>)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7239000" y="1905000"/>
            <a:ext cx="13716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nsolas" pitchFamily="49" charset="0"/>
              </a:rPr>
              <a:t>next</a:t>
            </a:r>
            <a:r>
              <a:rPr lang="en-US" sz="2000" b="1" dirty="0" smtClean="0">
                <a:solidFill>
                  <a:schemeClr val="bg1"/>
                </a:solidFill>
              </a:rPr>
              <a:t> Field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57200" y="2057400"/>
            <a:ext cx="22860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Abstract Location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94340" y="2723272"/>
            <a:ext cx="6277922" cy="584775"/>
            <a:chOff x="1594340" y="2723272"/>
            <a:chExt cx="6277922" cy="584775"/>
          </a:xfrm>
        </p:grpSpPr>
        <p:grpSp>
          <p:nvGrpSpPr>
            <p:cNvPr id="40" name="Group 39"/>
            <p:cNvGrpSpPr/>
            <p:nvPr/>
          </p:nvGrpSpPr>
          <p:grpSpPr>
            <a:xfrm>
              <a:off x="1594340" y="2895600"/>
              <a:ext cx="1301260" cy="228600"/>
              <a:chOff x="2382170" y="2562664"/>
              <a:chExt cx="2248303" cy="36064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382170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143127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96325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895600" y="2723272"/>
              <a:ext cx="4976662" cy="584775"/>
              <a:chOff x="2895600" y="2723272"/>
              <a:chExt cx="4976662" cy="58477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7326920" y="2723272"/>
                <a:ext cx="545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…</a:t>
                </a:r>
                <a:endParaRPr lang="en-US" sz="3200" b="1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3519268" y="2895600"/>
                <a:ext cx="1301260" cy="228600"/>
                <a:chOff x="2382170" y="2562664"/>
                <a:chExt cx="2248303" cy="360640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2382170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143127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96325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5480540" y="2895600"/>
                <a:ext cx="1301260" cy="228600"/>
                <a:chOff x="2382170" y="2562664"/>
                <a:chExt cx="2248303" cy="36064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2382170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143127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3896325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5" name="Straight Arrow Connector 84"/>
              <p:cNvCxnSpPr>
                <a:stCxn id="39" idx="3"/>
                <a:endCxn id="77" idx="1"/>
              </p:cNvCxnSpPr>
              <p:nvPr/>
            </p:nvCxnSpPr>
            <p:spPr>
              <a:xfrm>
                <a:off x="2895600" y="3009900"/>
                <a:ext cx="623668" cy="1588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79" idx="3"/>
                <a:endCxn id="81" idx="1"/>
              </p:cNvCxnSpPr>
              <p:nvPr/>
            </p:nvCxnSpPr>
            <p:spPr>
              <a:xfrm>
                <a:off x="4820528" y="3009900"/>
                <a:ext cx="660012" cy="1588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3" idx="3"/>
                <a:endCxn id="62" idx="1"/>
              </p:cNvCxnSpPr>
              <p:nvPr/>
            </p:nvCxnSpPr>
            <p:spPr>
              <a:xfrm>
                <a:off x="6781800" y="3009900"/>
                <a:ext cx="545120" cy="576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Rectangle 41"/>
          <p:cNvSpPr/>
          <p:nvPr/>
        </p:nvSpPr>
        <p:spPr>
          <a:xfrm>
            <a:off x="609600" y="4114800"/>
            <a:ext cx="7848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33400" y="5344180"/>
            <a:ext cx="839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Strong Updates To Abstract Locations Are Unsound!</a:t>
            </a:r>
            <a:endParaRPr lang="en-US" sz="1600" b="1" dirty="0"/>
          </a:p>
        </p:txBody>
      </p:sp>
      <p:sp>
        <p:nvSpPr>
          <p:cNvPr id="45" name="Rectangle 44"/>
          <p:cNvSpPr/>
          <p:nvPr/>
        </p:nvSpPr>
        <p:spPr>
          <a:xfrm>
            <a:off x="1066800" y="56388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2895600" y="53340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icon.tango.lo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2514600"/>
            <a:ext cx="533400" cy="5334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362200" y="5953780"/>
            <a:ext cx="470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Their Invariants Are “Locked”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p:transition advTm="57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66" grpId="0" animBg="1"/>
      <p:bldP spid="51" grpId="0" animBg="1"/>
      <p:bldP spid="53" grpId="0" animBg="1"/>
      <p:bldP spid="34" grpId="0" animBg="1"/>
      <p:bldP spid="34" grpId="1" animBg="1"/>
      <p:bldP spid="67" grpId="0" animBg="1"/>
      <p:bldP spid="63" grpId="0" animBg="1"/>
      <p:bldP spid="63" grpId="1" animBg="1"/>
      <p:bldP spid="74" grpId="0" animBg="1"/>
      <p:bldP spid="42" grpId="0" animBg="1"/>
      <p:bldP spid="43" grpId="0"/>
      <p:bldP spid="45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ny Item Highlight"/>
          <p:cNvSpPr/>
          <p:nvPr/>
        </p:nvSpPr>
        <p:spPr>
          <a:xfrm>
            <a:off x="1600200" y="3138726"/>
            <a:ext cx="16002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Unfold And Fold: Check Out, Check In</a:t>
            </a:r>
            <a:endParaRPr lang="en-US" sz="3600" dirty="0"/>
          </a:p>
        </p:txBody>
      </p:sp>
      <p:sp>
        <p:nvSpPr>
          <p:cNvPr id="22" name="Many Item Highlight"/>
          <p:cNvSpPr/>
          <p:nvPr/>
        </p:nvSpPr>
        <p:spPr>
          <a:xfrm>
            <a:off x="1447800" y="1309926"/>
            <a:ext cx="6400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876800" y="1843326"/>
            <a:ext cx="31242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All Satisfy L’s Invariant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429000" y="2438400"/>
            <a:ext cx="2590800" cy="533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Unfold p</a:t>
            </a:r>
            <a:endParaRPr lang="en-US" b="1" dirty="0">
              <a:solidFill>
                <a:schemeClr val="tx1"/>
              </a:solidFill>
              <a:latin typeface="Consolas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94339" y="1309926"/>
            <a:ext cx="6277923" cy="584775"/>
            <a:chOff x="1594339" y="2723272"/>
            <a:chExt cx="6277923" cy="584775"/>
          </a:xfrm>
        </p:grpSpPr>
        <p:grpSp>
          <p:nvGrpSpPr>
            <p:cNvPr id="5" name="Group 39"/>
            <p:cNvGrpSpPr/>
            <p:nvPr/>
          </p:nvGrpSpPr>
          <p:grpSpPr>
            <a:xfrm>
              <a:off x="1594339" y="2895600"/>
              <a:ext cx="1301259" cy="228600"/>
              <a:chOff x="2382170" y="2562664"/>
              <a:chExt cx="2248303" cy="3606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382170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143127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96325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89"/>
            <p:cNvGrpSpPr/>
            <p:nvPr/>
          </p:nvGrpSpPr>
          <p:grpSpPr>
            <a:xfrm>
              <a:off x="3519267" y="2723272"/>
              <a:ext cx="4352995" cy="584775"/>
              <a:chOff x="3519267" y="2723272"/>
              <a:chExt cx="4352995" cy="58477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326920" y="2723272"/>
                <a:ext cx="545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…</a:t>
                </a:r>
                <a:endParaRPr lang="en-US" sz="3200" b="1" dirty="0"/>
              </a:p>
            </p:txBody>
          </p:sp>
          <p:grpSp>
            <p:nvGrpSpPr>
              <p:cNvPr id="8" name="Group 75"/>
              <p:cNvGrpSpPr/>
              <p:nvPr/>
            </p:nvGrpSpPr>
            <p:grpSpPr>
              <a:xfrm>
                <a:off x="3519267" y="2895600"/>
                <a:ext cx="1301259" cy="228600"/>
                <a:chOff x="2382170" y="2562664"/>
                <a:chExt cx="2248303" cy="36064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382170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143127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896325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79"/>
              <p:cNvGrpSpPr/>
              <p:nvPr/>
            </p:nvGrpSpPr>
            <p:grpSpPr>
              <a:xfrm>
                <a:off x="5480539" y="2895600"/>
                <a:ext cx="1301259" cy="228600"/>
                <a:chOff x="2382170" y="2562664"/>
                <a:chExt cx="2248303" cy="36064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382170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143127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896325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5" name="Many Item Highlight"/>
          <p:cNvSpPr/>
          <p:nvPr/>
        </p:nvSpPr>
        <p:spPr>
          <a:xfrm>
            <a:off x="3505200" y="3138726"/>
            <a:ext cx="4495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39"/>
          <p:cNvGrpSpPr/>
          <p:nvPr/>
        </p:nvGrpSpPr>
        <p:grpSpPr>
          <a:xfrm>
            <a:off x="1746739" y="3311054"/>
            <a:ext cx="1301259" cy="228600"/>
            <a:chOff x="2382170" y="2562664"/>
            <a:chExt cx="2248303" cy="360640"/>
          </a:xfrm>
        </p:grpSpPr>
        <p:sp>
          <p:nvSpPr>
            <p:cNvPr id="39" name="Rectangle 38"/>
            <p:cNvSpPr/>
            <p:nvPr/>
          </p:nvSpPr>
          <p:spPr>
            <a:xfrm>
              <a:off x="2382170" y="2562664"/>
              <a:ext cx="734148" cy="3606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43127" y="2562664"/>
              <a:ext cx="734148" cy="3606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96325" y="2562664"/>
              <a:ext cx="734148" cy="3606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89"/>
          <p:cNvGrpSpPr/>
          <p:nvPr/>
        </p:nvGrpSpPr>
        <p:grpSpPr>
          <a:xfrm>
            <a:off x="3671667" y="3149025"/>
            <a:ext cx="4352995" cy="584775"/>
            <a:chOff x="3519267" y="2723272"/>
            <a:chExt cx="4352995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7326920" y="2723272"/>
              <a:ext cx="5453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…</a:t>
              </a:r>
              <a:endParaRPr lang="en-US" sz="3200" b="1" dirty="0"/>
            </a:p>
          </p:txBody>
        </p:sp>
        <p:grpSp>
          <p:nvGrpSpPr>
            <p:cNvPr id="31" name="Group 75"/>
            <p:cNvGrpSpPr/>
            <p:nvPr/>
          </p:nvGrpSpPr>
          <p:grpSpPr>
            <a:xfrm>
              <a:off x="3519267" y="2895600"/>
              <a:ext cx="1301259" cy="228600"/>
              <a:chOff x="2382170" y="2562664"/>
              <a:chExt cx="2248303" cy="36064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382170" y="2562664"/>
                <a:ext cx="734148" cy="36064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143127" y="2562664"/>
                <a:ext cx="734148" cy="36064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896325" y="2562664"/>
                <a:ext cx="734148" cy="36064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79"/>
            <p:cNvGrpSpPr/>
            <p:nvPr/>
          </p:nvGrpSpPr>
          <p:grpSpPr>
            <a:xfrm>
              <a:off x="5480539" y="2895600"/>
              <a:ext cx="1301259" cy="228600"/>
              <a:chOff x="2382170" y="2562664"/>
              <a:chExt cx="2248303" cy="36064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382170" y="2562664"/>
                <a:ext cx="734148" cy="3606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43127" y="2562664"/>
                <a:ext cx="734148" cy="3606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896325" y="2562664"/>
                <a:ext cx="734148" cy="3606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2083816" y="176712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866336" y="3657600"/>
            <a:ext cx="2410264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“Checked Out” </a:t>
            </a:r>
            <a:r>
              <a:rPr lang="en-US" sz="2000" b="1" dirty="0" err="1" smtClean="0">
                <a:solidFill>
                  <a:schemeClr val="bg1"/>
                </a:solidFill>
              </a:rPr>
              <a:t>L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p</a:t>
            </a:r>
            <a:endParaRPr lang="en-US" sz="2000" b="1" baseline="-25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3600" y="4267200"/>
            <a:ext cx="5195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Only Allow Accesses To </a:t>
            </a:r>
            <a:r>
              <a:rPr lang="en-US" sz="2000" b="1" i="1" dirty="0" smtClean="0"/>
              <a:t>One </a:t>
            </a:r>
            <a:r>
              <a:rPr lang="en-US" sz="2000" b="1" dirty="0" smtClean="0"/>
              <a:t>“Checked Out” </a:t>
            </a:r>
            <a:r>
              <a:rPr lang="en-US" sz="2000" b="1" dirty="0" err="1" smtClean="0"/>
              <a:t>L</a:t>
            </a:r>
            <a:r>
              <a:rPr lang="en-US" sz="2000" b="1" baseline="-25000" dirty="0" err="1" smtClean="0"/>
              <a:t>p</a:t>
            </a:r>
            <a:endParaRPr lang="en-US" sz="2000" b="1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990600" y="4705290"/>
            <a:ext cx="744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Must</a:t>
            </a:r>
            <a:r>
              <a:rPr lang="en-US" sz="2000" b="1" dirty="0" smtClean="0"/>
              <a:t> “Check In” (Reestablish Invariant)To Check Out Another Item</a:t>
            </a:r>
            <a:endParaRPr lang="en-US" sz="2000" b="1" baseline="-25000" dirty="0"/>
          </a:p>
        </p:txBody>
      </p:sp>
      <p:sp>
        <p:nvSpPr>
          <p:cNvPr id="48" name="Many Item Highlight"/>
          <p:cNvSpPr/>
          <p:nvPr/>
        </p:nvSpPr>
        <p:spPr>
          <a:xfrm>
            <a:off x="1447800" y="5805726"/>
            <a:ext cx="6400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419600" y="6339126"/>
            <a:ext cx="35814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All Satisfy L’s Invariant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594339" y="5805726"/>
            <a:ext cx="6277923" cy="584775"/>
            <a:chOff x="1594339" y="2723272"/>
            <a:chExt cx="6277923" cy="584775"/>
          </a:xfrm>
        </p:grpSpPr>
        <p:grpSp>
          <p:nvGrpSpPr>
            <p:cNvPr id="51" name="Group 39"/>
            <p:cNvGrpSpPr/>
            <p:nvPr/>
          </p:nvGrpSpPr>
          <p:grpSpPr>
            <a:xfrm>
              <a:off x="1594339" y="2895600"/>
              <a:ext cx="1301259" cy="228600"/>
              <a:chOff x="2382170" y="2562664"/>
              <a:chExt cx="2248303" cy="36064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382170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143127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896325" y="2562664"/>
                <a:ext cx="734148" cy="360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89"/>
            <p:cNvGrpSpPr/>
            <p:nvPr/>
          </p:nvGrpSpPr>
          <p:grpSpPr>
            <a:xfrm>
              <a:off x="3519267" y="2723272"/>
              <a:ext cx="4352995" cy="584775"/>
              <a:chOff x="3519267" y="2723272"/>
              <a:chExt cx="4352995" cy="58477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326920" y="2723272"/>
                <a:ext cx="545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…</a:t>
                </a:r>
                <a:endParaRPr lang="en-US" sz="3200" b="1" dirty="0"/>
              </a:p>
            </p:txBody>
          </p:sp>
          <p:grpSp>
            <p:nvGrpSpPr>
              <p:cNvPr id="54" name="Group 75"/>
              <p:cNvGrpSpPr/>
              <p:nvPr/>
            </p:nvGrpSpPr>
            <p:grpSpPr>
              <a:xfrm>
                <a:off x="3519267" y="2895600"/>
                <a:ext cx="1301259" cy="228600"/>
                <a:chOff x="2382170" y="2562664"/>
                <a:chExt cx="2248303" cy="360640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382170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143127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3896325" y="2562664"/>
                  <a:ext cx="734148" cy="36064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" name="Group 79"/>
              <p:cNvGrpSpPr/>
              <p:nvPr/>
            </p:nvGrpSpPr>
            <p:grpSpPr>
              <a:xfrm>
                <a:off x="5480539" y="2895600"/>
                <a:ext cx="1301259" cy="228600"/>
                <a:chOff x="2382170" y="2562664"/>
                <a:chExt cx="2248303" cy="36064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2382170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143127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896325" y="2562664"/>
                  <a:ext cx="734148" cy="36064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6" name="Down Arrow 65"/>
          <p:cNvSpPr/>
          <p:nvPr/>
        </p:nvSpPr>
        <p:spPr>
          <a:xfrm>
            <a:off x="3429000" y="5181600"/>
            <a:ext cx="2590800" cy="5334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Fold</a:t>
            </a:r>
            <a:endParaRPr lang="en-US" b="1" dirty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69" name="Picture 68" descr="icon.tango.lo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066800"/>
            <a:ext cx="533400" cy="533400"/>
          </a:xfrm>
          <a:prstGeom prst="rect">
            <a:avLst/>
          </a:prstGeom>
        </p:spPr>
      </p:pic>
      <p:pic>
        <p:nvPicPr>
          <p:cNvPr id="70" name="Picture 69" descr="icon.tango.lo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5562600"/>
            <a:ext cx="533400" cy="533400"/>
          </a:xfrm>
          <a:prstGeom prst="rect">
            <a:avLst/>
          </a:prstGeom>
        </p:spPr>
      </p:pic>
      <p:sp>
        <p:nvSpPr>
          <p:cNvPr id="71" name="Down Arrow 70"/>
          <p:cNvSpPr/>
          <p:nvPr/>
        </p:nvSpPr>
        <p:spPr>
          <a:xfrm>
            <a:off x="3429000" y="2438400"/>
            <a:ext cx="2590800" cy="533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“Check Out” p</a:t>
            </a:r>
            <a:endParaRPr lang="en-US" sz="14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3429000" y="5181600"/>
            <a:ext cx="2590800" cy="5334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“Check In” p</a:t>
            </a:r>
            <a:endParaRPr lang="en-US" sz="1400" b="1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05200" y="3124200"/>
            <a:ext cx="4495800" cy="533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con.tango.lo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2895600"/>
            <a:ext cx="533400" cy="533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267200" y="3672126"/>
            <a:ext cx="38862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Accessing Other Items Forbidden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59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 animBg="1"/>
      <p:bldP spid="25" grpId="0" animBg="1"/>
      <p:bldP spid="44" grpId="0" animBg="1"/>
      <p:bldP spid="46" grpId="0"/>
      <p:bldP spid="47" grpId="0"/>
      <p:bldP spid="48" grpId="0" animBg="1"/>
      <p:bldP spid="49" grpId="0" animBg="1"/>
      <p:bldP spid="66" grpId="0" animBg="1"/>
      <p:bldP spid="71" grpId="0" animBg="1"/>
      <p:bldP spid="71" grpId="1" animBg="1"/>
      <p:bldP spid="72" grpId="0" animBg="1"/>
      <p:bldP spid="72" grpId="1" animBg="1"/>
      <p:bldP spid="6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09600" y="2667000"/>
            <a:ext cx="2438400" cy="1143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53142" y="3483428"/>
            <a:ext cx="2394858" cy="30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9600" y="2667000"/>
            <a:ext cx="1752600" cy="381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Fold &amp; Unfold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0" y="3276600"/>
            <a:ext cx="2286000" cy="1143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-&gt;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fst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++;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-&gt;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snd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++;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495800" y="1219200"/>
            <a:ext cx="4114800" cy="381000"/>
            <a:chOff x="609600" y="1295400"/>
            <a:chExt cx="4114800" cy="381000"/>
          </a:xfrm>
        </p:grpSpPr>
        <p:sp>
          <p:nvSpPr>
            <p:cNvPr id="7" name="Rectangle 6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74262" y="2933700"/>
            <a:ext cx="4236338" cy="461665"/>
            <a:chOff x="488062" y="1905000"/>
            <a:chExt cx="4236338" cy="461665"/>
          </a:xfrm>
        </p:grpSpPr>
        <p:sp>
          <p:nvSpPr>
            <p:cNvPr id="11" name="Rectangle 10"/>
            <p:cNvSpPr/>
            <p:nvPr/>
          </p:nvSpPr>
          <p:spPr>
            <a:xfrm>
              <a:off x="1685489" y="1905000"/>
              <a:ext cx="1514911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062" y="1905000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L</a:t>
              </a:r>
              <a:r>
                <a:rPr lang="en-US" sz="2400" b="1" baseline="-25000" dirty="0" err="1" smtClean="0"/>
                <a:t>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1286" y="1905000"/>
              <a:ext cx="15131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93772" y="4343400"/>
            <a:ext cx="4093028" cy="381000"/>
            <a:chOff x="631372" y="1295400"/>
            <a:chExt cx="4093028" cy="381000"/>
          </a:xfrm>
        </p:grpSpPr>
        <p:sp>
          <p:nvSpPr>
            <p:cNvPr id="28" name="Rectangle 27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1372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58817" y="4789185"/>
            <a:ext cx="4227983" cy="461665"/>
            <a:chOff x="496417" y="1866900"/>
            <a:chExt cx="4227983" cy="461665"/>
          </a:xfrm>
        </p:grpSpPr>
        <p:sp>
          <p:nvSpPr>
            <p:cNvPr id="32" name="Rectangle 31"/>
            <p:cNvSpPr/>
            <p:nvPr/>
          </p:nvSpPr>
          <p:spPr>
            <a:xfrm>
              <a:off x="1685489" y="1905000"/>
              <a:ext cx="1514911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+ 1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417" y="1866900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L</a:t>
              </a:r>
              <a:r>
                <a:rPr lang="en-US" sz="2400" b="1" baseline="-25000" dirty="0" err="1" smtClean="0"/>
                <a:t>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1286" y="1905000"/>
              <a:ext cx="15131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+ 1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Down Arrow 34"/>
          <p:cNvSpPr/>
          <p:nvPr/>
        </p:nvSpPr>
        <p:spPr>
          <a:xfrm>
            <a:off x="5987144" y="5334000"/>
            <a:ext cx="239485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Fold</a:t>
            </a:r>
            <a:endParaRPr lang="en-US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48200" y="6019800"/>
            <a:ext cx="4038600" cy="381000"/>
            <a:chOff x="631372" y="1295400"/>
            <a:chExt cx="4038600" cy="381000"/>
          </a:xfrm>
        </p:grpSpPr>
        <p:sp>
          <p:nvSpPr>
            <p:cNvPr id="37" name="Rectangle 36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0400" y="1295400"/>
              <a:ext cx="1469572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1372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sp>
        <p:nvSpPr>
          <p:cNvPr id="40" name="Down Arrow 39"/>
          <p:cNvSpPr/>
          <p:nvPr/>
        </p:nvSpPr>
        <p:spPr>
          <a:xfrm>
            <a:off x="5943600" y="1752600"/>
            <a:ext cx="2318658" cy="533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Unfold 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p</a:t>
            </a:r>
            <a:endParaRPr lang="en-US" b="1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2209800"/>
            <a:ext cx="3657600" cy="198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while</a:t>
            </a:r>
            <a:r>
              <a:rPr lang="en-US" sz="2400" dirty="0" smtClean="0"/>
              <a:t> (p != </a:t>
            </a:r>
            <a:r>
              <a:rPr lang="en-US" sz="2400" dirty="0" smtClean="0">
                <a:solidFill>
                  <a:schemeClr val="tx2"/>
                </a:solidFill>
              </a:rPr>
              <a:t>NULL</a:t>
            </a:r>
            <a:r>
              <a:rPr lang="en-US" sz="2400" dirty="0" smtClean="0"/>
              <a:t>) {</a:t>
            </a:r>
          </a:p>
          <a:p>
            <a:r>
              <a:rPr lang="en-US" sz="2400" dirty="0" smtClean="0"/>
              <a:t>  p-&gt;</a:t>
            </a:r>
            <a:r>
              <a:rPr lang="en-US" sz="2400" dirty="0" err="1" smtClean="0"/>
              <a:t>fst</a:t>
            </a:r>
            <a:r>
              <a:rPr lang="en-US" sz="2400" dirty="0" smtClean="0"/>
              <a:t>++;</a:t>
            </a:r>
          </a:p>
          <a:p>
            <a:r>
              <a:rPr lang="en-US" sz="2400" dirty="0" smtClean="0"/>
              <a:t>  p-&gt;</a:t>
            </a:r>
            <a:r>
              <a:rPr lang="en-US" sz="2400" dirty="0" err="1" smtClean="0"/>
              <a:t>snd</a:t>
            </a:r>
            <a:r>
              <a:rPr lang="en-US" sz="2400" dirty="0" smtClean="0"/>
              <a:t>++;</a:t>
            </a:r>
          </a:p>
          <a:p>
            <a:r>
              <a:rPr lang="en-US" sz="2400" dirty="0" smtClean="0"/>
              <a:t>  p = p-&gt;next;</a:t>
            </a:r>
          </a:p>
          <a:p>
            <a:r>
              <a:rPr lang="en-US" sz="2400" dirty="0" smtClean="0"/>
              <a:t>}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33400" y="2326479"/>
            <a:ext cx="2819400" cy="340519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Unfold </a:t>
            </a:r>
            <a:r>
              <a:rPr lang="en-US" sz="1400" b="1" dirty="0" smtClean="0">
                <a:solidFill>
                  <a:schemeClr val="bg1"/>
                </a:solidFill>
                <a:latin typeface="Consolas" pitchFamily="49" charset="0"/>
              </a:rPr>
              <a:t>p</a:t>
            </a:r>
            <a:r>
              <a:rPr lang="en-US" sz="1400" b="1" dirty="0" smtClean="0">
                <a:solidFill>
                  <a:schemeClr val="bg1"/>
                </a:solidFill>
              </a:rPr>
              <a:t> At Loop Head</a:t>
            </a:r>
            <a:endParaRPr lang="en-US" sz="1400" b="1" baseline="-25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9600" y="3799114"/>
            <a:ext cx="3276600" cy="340519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Fold  Ensures Validity At Iteration’s End</a:t>
            </a:r>
            <a:endParaRPr lang="en-US" sz="1400" b="1" baseline="-25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3400" y="2326481"/>
            <a:ext cx="3429000" cy="340519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Fold, Unfold Verify Collection Invariant</a:t>
            </a:r>
            <a:endParaRPr lang="en-US" sz="1400" b="1" baseline="-25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495800" y="2438400"/>
            <a:ext cx="4114800" cy="381000"/>
            <a:chOff x="609600" y="1295400"/>
            <a:chExt cx="4114800" cy="381000"/>
          </a:xfrm>
        </p:grpSpPr>
        <p:sp>
          <p:nvSpPr>
            <p:cNvPr id="49" name="Rectangle 48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4847" y="14478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 : </a:t>
            </a:r>
            <a:r>
              <a:rPr lang="en-US" sz="2400" b="1" dirty="0" smtClean="0">
                <a:solidFill>
                  <a:schemeClr val="tx2"/>
                </a:solidFill>
              </a:rPr>
              <a:t>ref(L, 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1000" y="4191000"/>
            <a:ext cx="3520516" cy="2438400"/>
            <a:chOff x="5897412" y="4191000"/>
            <a:chExt cx="3520516" cy="2438400"/>
          </a:xfrm>
        </p:grpSpPr>
        <p:sp>
          <p:nvSpPr>
            <p:cNvPr id="54" name="TextBox 53"/>
            <p:cNvSpPr txBox="1"/>
            <p:nvPr/>
          </p:nvSpPr>
          <p:spPr>
            <a:xfrm>
              <a:off x="6705600" y="4191000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solidFill>
                    <a:schemeClr val="accent4"/>
                  </a:solidFill>
                </a:rPr>
                <a:t>☑</a:t>
              </a:r>
              <a:endParaRPr lang="en-US" sz="19900" dirty="0">
                <a:solidFill>
                  <a:schemeClr val="accent4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97412" y="6106180"/>
              <a:ext cx="3520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Invariant Maintained!</a:t>
              </a:r>
              <a:endParaRPr lang="en-US" b="1" dirty="0"/>
            </a:p>
          </p:txBody>
        </p:sp>
      </p:grpSp>
    </p:spTree>
    <p:custDataLst>
      <p:tags r:id="rId1"/>
    </p:custDataLst>
  </p:cSld>
  <p:clrMapOvr>
    <a:masterClrMapping/>
  </p:clrMapOvr>
  <p:transition advTm="52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44" grpId="1" animBg="1"/>
      <p:bldP spid="42" grpId="0" animBg="1"/>
      <p:bldP spid="42" grpId="1" animBg="1"/>
      <p:bldP spid="5" grpId="0"/>
      <p:bldP spid="35" grpId="0" animBg="1"/>
      <p:bldP spid="40" grpId="0" animBg="1"/>
      <p:bldP spid="43" grpId="0" animBg="1"/>
      <p:bldP spid="43" grpId="1" animBg="1"/>
      <p:bldP spid="45" grpId="0" animBg="1"/>
      <p:bldP spid="45" grpId="1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Basic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 And Collections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 Inference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Evaluation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52400" y="1455906"/>
            <a:ext cx="8610600" cy="16682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437106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343400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5113506"/>
            <a:ext cx="8610600" cy="16682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6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856722" y="1548825"/>
            <a:ext cx="2849178" cy="3821906"/>
            <a:chOff x="3028172" y="1548825"/>
            <a:chExt cx="2849178" cy="3821906"/>
          </a:xfrm>
        </p:grpSpPr>
        <p:sp>
          <p:nvSpPr>
            <p:cNvPr id="3" name="Rounded Rectangle 2"/>
            <p:cNvSpPr/>
            <p:nvPr/>
          </p:nvSpPr>
          <p:spPr>
            <a:xfrm>
              <a:off x="3143250" y="2209800"/>
              <a:ext cx="2514600" cy="2286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8172" y="4724400"/>
              <a:ext cx="28491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Refinement Type Inference</a:t>
              </a:r>
            </a:p>
            <a:p>
              <a:pPr algn="ctr"/>
              <a:r>
                <a:rPr lang="en-US" b="1" dirty="0" smtClean="0"/>
                <a:t>(Invariant Discovery)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2741" y="1548825"/>
              <a:ext cx="2377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Liquid Types</a:t>
              </a:r>
              <a:endParaRPr lang="en-US" b="1" dirty="0"/>
            </a:p>
          </p:txBody>
        </p:sp>
      </p:grpSp>
      <p:sp>
        <p:nvSpPr>
          <p:cNvPr id="26" name="Oval 25"/>
          <p:cNvSpPr/>
          <p:nvPr/>
        </p:nvSpPr>
        <p:spPr>
          <a:xfrm>
            <a:off x="2762250" y="2647950"/>
            <a:ext cx="14478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57400" y="3059668"/>
            <a:ext cx="7620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 Program Verification Vs. Liquid Types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9600" y="2743200"/>
            <a:ext cx="1219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x++;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7360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 Program</a:t>
            </a:r>
            <a:endParaRPr lang="en-US" b="1" dirty="0"/>
          </a:p>
        </p:txBody>
      </p:sp>
      <p:sp>
        <p:nvSpPr>
          <p:cNvPr id="22" name="Right Arrow 21"/>
          <p:cNvSpPr/>
          <p:nvPr/>
        </p:nvSpPr>
        <p:spPr>
          <a:xfrm>
            <a:off x="5638800" y="3048000"/>
            <a:ext cx="7620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057900" y="2590800"/>
            <a:ext cx="2807500" cy="2819400"/>
            <a:chOff x="6107900" y="2819400"/>
            <a:chExt cx="2807500" cy="2819400"/>
          </a:xfrm>
        </p:grpSpPr>
        <p:sp>
          <p:nvSpPr>
            <p:cNvPr id="24" name="Rectangle 23"/>
            <p:cNvSpPr/>
            <p:nvPr/>
          </p:nvSpPr>
          <p:spPr>
            <a:xfrm>
              <a:off x="6629400" y="2819400"/>
              <a:ext cx="1752600" cy="152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 : positive </a:t>
              </a:r>
              <a:r>
                <a:rPr lang="en-US" b="1" dirty="0" err="1" smtClean="0"/>
                <a:t>int</a:t>
              </a:r>
              <a:endParaRPr lang="en-US" b="1" dirty="0" smtClean="0"/>
            </a:p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07900" y="4992469"/>
              <a:ext cx="28075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Inferred Refinement Types</a:t>
              </a:r>
            </a:p>
            <a:p>
              <a:pPr algn="ctr"/>
              <a:r>
                <a:rPr lang="en-US" b="1" dirty="0" smtClean="0"/>
                <a:t>(Discovered Invariants)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39276" y="6019800"/>
            <a:ext cx="526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 We Fit C To Liquid Types?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2292 -4.44444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2 -4.44444E-6 L -0.00208 -4.44444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22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1676400" y="1981200"/>
            <a:ext cx="7620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572000" y="1143000"/>
            <a:ext cx="4114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572000" y="2362200"/>
            <a:ext cx="4114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648200" y="4267200"/>
            <a:ext cx="4114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48200" y="5943600"/>
            <a:ext cx="4114800" cy="53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Inferring Refinement Types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172200" y="3276600"/>
            <a:ext cx="2286000" cy="1143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-&gt;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fst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++;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b="1" dirty="0" smtClean="0">
                <a:latin typeface="Consolas" pitchFamily="49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-&gt;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snd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++;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4495800" y="1219200"/>
            <a:ext cx="4114800" cy="381000"/>
            <a:chOff x="609600" y="1295400"/>
            <a:chExt cx="4114800" cy="381000"/>
          </a:xfrm>
        </p:grpSpPr>
        <p:sp>
          <p:nvSpPr>
            <p:cNvPr id="7" name="Rectangle 6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R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S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4497771" y="2768025"/>
            <a:ext cx="4112829" cy="584775"/>
            <a:chOff x="611571" y="1752600"/>
            <a:chExt cx="4112829" cy="584775"/>
          </a:xfrm>
        </p:grpSpPr>
        <p:sp>
          <p:nvSpPr>
            <p:cNvPr id="11" name="Rectangle 10"/>
            <p:cNvSpPr/>
            <p:nvPr/>
          </p:nvSpPr>
          <p:spPr>
            <a:xfrm>
              <a:off x="1685489" y="1905000"/>
              <a:ext cx="1514911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571" y="1752600"/>
              <a:ext cx="966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L</a:t>
              </a:r>
              <a:r>
                <a:rPr lang="en-US" sz="2400" b="1" baseline="-25000" dirty="0" err="1" smtClean="0"/>
                <a:t>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</a:t>
              </a:r>
              <a:r>
                <a:rPr lang="en-US" sz="3200" b="1" dirty="0" smtClean="0"/>
                <a:t> </a:t>
              </a:r>
              <a:endParaRPr lang="en-US" sz="3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1286" y="1905000"/>
              <a:ext cx="15131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4593772" y="4321001"/>
            <a:ext cx="4093028" cy="403399"/>
            <a:chOff x="631372" y="1330151"/>
            <a:chExt cx="4093028" cy="403399"/>
          </a:xfrm>
        </p:grpSpPr>
        <p:sp>
          <p:nvSpPr>
            <p:cNvPr id="28" name="Rectangle 27"/>
            <p:cNvSpPr/>
            <p:nvPr/>
          </p:nvSpPr>
          <p:spPr>
            <a:xfrm>
              <a:off x="1689486" y="135255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R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00400" y="135255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S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1372" y="1330151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4464107" y="4815185"/>
            <a:ext cx="4222693" cy="461665"/>
            <a:chOff x="501707" y="1905000"/>
            <a:chExt cx="4222693" cy="461665"/>
          </a:xfrm>
        </p:grpSpPr>
        <p:sp>
          <p:nvSpPr>
            <p:cNvPr id="32" name="Rectangle 31"/>
            <p:cNvSpPr/>
            <p:nvPr/>
          </p:nvSpPr>
          <p:spPr>
            <a:xfrm>
              <a:off x="1685489" y="1905000"/>
              <a:ext cx="1514911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+ 1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707" y="1905000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L</a:t>
              </a:r>
              <a:r>
                <a:rPr lang="en-US" sz="2400" b="1" baseline="-25000" dirty="0" err="1" smtClean="0"/>
                <a:t>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1286" y="1905000"/>
              <a:ext cx="15131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= f</a:t>
              </a:r>
              <a:r>
                <a:rPr lang="en-US" sz="2000" b="1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+ 1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Down Arrow 34"/>
          <p:cNvSpPr/>
          <p:nvPr/>
        </p:nvSpPr>
        <p:spPr>
          <a:xfrm>
            <a:off x="6063344" y="5334000"/>
            <a:ext cx="224245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Fold</a:t>
            </a:r>
            <a:endParaRPr lang="en-US" b="1" dirty="0"/>
          </a:p>
        </p:txBody>
      </p:sp>
      <p:grpSp>
        <p:nvGrpSpPr>
          <p:cNvPr id="12" name="Group 35"/>
          <p:cNvGrpSpPr/>
          <p:nvPr/>
        </p:nvGrpSpPr>
        <p:grpSpPr>
          <a:xfrm>
            <a:off x="4648200" y="6019800"/>
            <a:ext cx="4038600" cy="381000"/>
            <a:chOff x="631372" y="1295400"/>
            <a:chExt cx="4038600" cy="381000"/>
          </a:xfrm>
        </p:grpSpPr>
        <p:sp>
          <p:nvSpPr>
            <p:cNvPr id="37" name="Rectangle 36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R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0400" y="1295400"/>
              <a:ext cx="1469572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S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1372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sp>
        <p:nvSpPr>
          <p:cNvPr id="40" name="Down Arrow 39"/>
          <p:cNvSpPr/>
          <p:nvPr/>
        </p:nvSpPr>
        <p:spPr>
          <a:xfrm>
            <a:off x="5943600" y="1752600"/>
            <a:ext cx="2318658" cy="533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Unfold 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p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4" name="Group 26"/>
          <p:cNvGrpSpPr/>
          <p:nvPr/>
        </p:nvGrpSpPr>
        <p:grpSpPr>
          <a:xfrm>
            <a:off x="4619859" y="2438400"/>
            <a:ext cx="3976886" cy="381000"/>
            <a:chOff x="747514" y="1295400"/>
            <a:chExt cx="3976886" cy="381000"/>
          </a:xfrm>
        </p:grpSpPr>
        <p:sp>
          <p:nvSpPr>
            <p:cNvPr id="71" name="Rectangle 70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R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S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514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52600" y="1981200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ν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≥ *</a:t>
            </a:r>
          </a:p>
          <a:p>
            <a:pPr algn="ctr"/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ν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= 0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47760" y="1990931"/>
            <a:ext cx="671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6"/>
                </a:solidFill>
              </a:rPr>
              <a:t>ν</a:t>
            </a:r>
            <a:r>
              <a:rPr lang="en-US" b="1" dirty="0" smtClean="0">
                <a:solidFill>
                  <a:schemeClr val="accent6"/>
                </a:solidFill>
              </a:rPr>
              <a:t> ≥ f</a:t>
            </a:r>
            <a:r>
              <a:rPr lang="en-US" b="1" baseline="-25000" dirty="0" smtClean="0">
                <a:solidFill>
                  <a:schemeClr val="accent6"/>
                </a:solidFill>
              </a:rPr>
              <a:t>0</a:t>
            </a:r>
          </a:p>
          <a:p>
            <a:pPr algn="ctr"/>
            <a:r>
              <a:rPr lang="el-GR" b="1" dirty="0" smtClean="0">
                <a:solidFill>
                  <a:schemeClr val="accent6"/>
                </a:solidFill>
              </a:rPr>
              <a:t>ν</a:t>
            </a:r>
            <a:r>
              <a:rPr lang="en-US" b="1" dirty="0" smtClean="0">
                <a:solidFill>
                  <a:schemeClr val="accent6"/>
                </a:solidFill>
              </a:rPr>
              <a:t> = 0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…</a:t>
            </a:r>
            <a:endParaRPr lang="en-US" b="1" dirty="0"/>
          </a:p>
        </p:txBody>
      </p:sp>
      <p:grpSp>
        <p:nvGrpSpPr>
          <p:cNvPr id="83" name="Group 82"/>
          <p:cNvGrpSpPr/>
          <p:nvPr/>
        </p:nvGrpSpPr>
        <p:grpSpPr>
          <a:xfrm>
            <a:off x="4495800" y="1219200"/>
            <a:ext cx="4114800" cy="381000"/>
            <a:chOff x="609600" y="1295400"/>
            <a:chExt cx="4114800" cy="381000"/>
          </a:xfrm>
        </p:grpSpPr>
        <p:sp>
          <p:nvSpPr>
            <p:cNvPr id="84" name="Rectangle 83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609322" y="2438400"/>
            <a:ext cx="3988192" cy="381000"/>
            <a:chOff x="609600" y="1295400"/>
            <a:chExt cx="3988192" cy="381000"/>
          </a:xfrm>
        </p:grpSpPr>
        <p:sp>
          <p:nvSpPr>
            <p:cNvPr id="88" name="Rectangle 87"/>
            <p:cNvSpPr/>
            <p:nvPr/>
          </p:nvSpPr>
          <p:spPr>
            <a:xfrm>
              <a:off x="1562878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073792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95800" y="1219200"/>
            <a:ext cx="4114800" cy="381000"/>
            <a:chOff x="609600" y="1295400"/>
            <a:chExt cx="4114800" cy="381000"/>
          </a:xfrm>
        </p:grpSpPr>
        <p:sp>
          <p:nvSpPr>
            <p:cNvPr id="60" name="Rectangle 59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19859" y="2438400"/>
            <a:ext cx="3981216" cy="381000"/>
            <a:chOff x="743184" y="1295400"/>
            <a:chExt cx="3981216" cy="381000"/>
          </a:xfrm>
        </p:grpSpPr>
        <p:sp>
          <p:nvSpPr>
            <p:cNvPr id="75" name="Rectangle 74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3184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90661" y="4324739"/>
            <a:ext cx="4114800" cy="381000"/>
            <a:chOff x="609600" y="1295400"/>
            <a:chExt cx="4114800" cy="381000"/>
          </a:xfrm>
        </p:grpSpPr>
        <p:sp>
          <p:nvSpPr>
            <p:cNvPr id="92" name="Rectangle 91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46691" y="4324739"/>
            <a:ext cx="3034914" cy="381000"/>
            <a:chOff x="1689486" y="1295400"/>
            <a:chExt cx="3034914" cy="381000"/>
          </a:xfrm>
        </p:grpSpPr>
        <p:sp>
          <p:nvSpPr>
            <p:cNvPr id="64" name="Rectangle 63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48200" y="6022912"/>
            <a:ext cx="4114800" cy="381000"/>
            <a:chOff x="609600" y="1295400"/>
            <a:chExt cx="4114800" cy="381000"/>
          </a:xfrm>
        </p:grpSpPr>
        <p:sp>
          <p:nvSpPr>
            <p:cNvPr id="96" name="Rectangle 95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200400" y="1295400"/>
              <a:ext cx="1524000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{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≥ f</a:t>
              </a:r>
              <a:r>
                <a:rPr lang="en-US" sz="1600" b="1" baseline="-25000" dirty="0" smtClean="0">
                  <a:solidFill>
                    <a:schemeClr val="accent6"/>
                  </a:solidFill>
                </a:rPr>
                <a:t>0, </a:t>
              </a:r>
              <a:r>
                <a:rPr lang="el-GR" sz="16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 = 0, …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0960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46882" y="6019800"/>
            <a:ext cx="4116118" cy="381000"/>
            <a:chOff x="637310" y="1295400"/>
            <a:chExt cx="4116118" cy="381000"/>
          </a:xfrm>
        </p:grpSpPr>
        <p:sp>
          <p:nvSpPr>
            <p:cNvPr id="68" name="Rectangle 67"/>
            <p:cNvSpPr/>
            <p:nvPr/>
          </p:nvSpPr>
          <p:spPr>
            <a:xfrm>
              <a:off x="1689486" y="1295400"/>
              <a:ext cx="1510914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int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00400" y="1295400"/>
              <a:ext cx="1553028" cy="381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{</a:t>
              </a:r>
              <a:r>
                <a:rPr lang="el-GR" sz="2000" b="1" dirty="0" smtClean="0">
                  <a:solidFill>
                    <a:schemeClr val="accent6"/>
                  </a:solidFill>
                </a:rPr>
                <a:t>ν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≥ @</a:t>
              </a:r>
              <a:r>
                <a:rPr lang="en-US" sz="2000" b="1" dirty="0" smtClean="0">
                  <a:solidFill>
                    <a:schemeClr val="accent6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}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37310" y="1295400"/>
              <a:ext cx="8338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/>
                <a:t>⟼ </a:t>
              </a:r>
              <a:endParaRPr lang="en-US" sz="2400" b="1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48303" y="4258270"/>
            <a:ext cx="4271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/>
              <a:t>Unknown </a:t>
            </a:r>
            <a:r>
              <a:rPr lang="en-US" b="1" dirty="0" smtClean="0">
                <a:solidFill>
                  <a:srgbClr val="7030A0"/>
                </a:solidFill>
              </a:rPr>
              <a:t>Refinement Variables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/>
              <a:t>Subtyping</a:t>
            </a:r>
            <a:r>
              <a:rPr lang="en-US" b="1" dirty="0" smtClean="0"/>
              <a:t> Constraints Over Variables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/>
              <a:t>Solve To Infer </a:t>
            </a:r>
            <a:r>
              <a:rPr lang="en-US" b="1" dirty="0" smtClean="0">
                <a:solidFill>
                  <a:schemeClr val="accent6"/>
                </a:solidFill>
              </a:rPr>
              <a:t>Refinements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8600" y="3897868"/>
            <a:ext cx="24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Liquid Types Overview:</a:t>
            </a:r>
            <a:endParaRPr lang="en-US" b="1" dirty="0"/>
          </a:p>
        </p:txBody>
      </p:sp>
      <p:sp>
        <p:nvSpPr>
          <p:cNvPr id="102" name="Rounded Rectangle 101"/>
          <p:cNvSpPr/>
          <p:nvPr/>
        </p:nvSpPr>
        <p:spPr>
          <a:xfrm>
            <a:off x="457200" y="2895600"/>
            <a:ext cx="3733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Hints For Refinement Inference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57200" y="2895600"/>
            <a:ext cx="3733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Instantiate With Value Names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457200" y="2895600"/>
            <a:ext cx="3733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Assign Conjunction To Variables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57200" y="2895600"/>
            <a:ext cx="3733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Keep Only Valid Refinements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46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66" grpId="0" animBg="1"/>
      <p:bldP spid="66" grpId="1" animBg="1"/>
      <p:bldP spid="66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/>
      <p:bldP spid="81" grpId="1"/>
      <p:bldP spid="82" grpId="0"/>
      <p:bldP spid="82" grpId="1"/>
      <p:bldP spid="100" grpId="0"/>
      <p:bldP spid="102" grpId="0" animBg="1"/>
      <p:bldP spid="103" grpId="0" animBg="1"/>
      <p:bldP spid="104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Basic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 And Collections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 Inference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Evaluation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52400" y="1455906"/>
            <a:ext cx="8610600" cy="27350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427706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257800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</a:t>
            </a:r>
            <a:r>
              <a:rPr lang="en-US" dirty="0" err="1" smtClean="0"/>
              <a:t>CSolve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19400" y="2286000"/>
            <a:ext cx="2743200" cy="2590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CSolve</a:t>
            </a:r>
            <a:endParaRPr lang="en-US" sz="6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800" y="1828800"/>
            <a:ext cx="1905000" cy="1524000"/>
            <a:chOff x="1066800" y="1905000"/>
            <a:chExt cx="1905000" cy="1524000"/>
          </a:xfrm>
        </p:grpSpPr>
        <p:grpSp>
          <p:nvGrpSpPr>
            <p:cNvPr id="8" name="Group 7"/>
            <p:cNvGrpSpPr/>
            <p:nvPr/>
          </p:nvGrpSpPr>
          <p:grpSpPr>
            <a:xfrm>
              <a:off x="1219200" y="1905000"/>
              <a:ext cx="1295400" cy="1524000"/>
              <a:chOff x="1066800" y="2286000"/>
              <a:chExt cx="1295400" cy="1524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2286000"/>
                <a:ext cx="1295400" cy="3048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C Source</a:t>
                </a:r>
                <a:endParaRPr lang="en-US" sz="20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66800" y="2590800"/>
                <a:ext cx="12954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1066800" y="2362200"/>
              <a:ext cx="1905000" cy="8382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</a:rPr>
                <a:t>void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 </a:t>
              </a:r>
              <a:r>
                <a:rPr kumimoji="0" lang="en-US" sz="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incpairs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(pair *p) {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  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</a:rPr>
                <a:t>while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 (p != 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</a:rPr>
                <a:t>NULL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) {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    *(p + </a:t>
              </a:r>
              <a:r>
                <a:rPr kumimoji="0" lang="en-US" sz="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</a:rPr>
                <a:t>offsetOf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(</a:t>
              </a:r>
              <a:r>
                <a:rPr kumimoji="0" lang="en-US" sz="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fst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));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    *(p + </a:t>
              </a:r>
              <a:r>
                <a:rPr kumimoji="0" lang="en-US" sz="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</a:rPr>
                <a:t>offsetOf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(</a:t>
              </a:r>
              <a:r>
                <a:rPr kumimoji="0" lang="en-US" sz="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snd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));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    p = p-&gt;next;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  }</a:t>
              </a:r>
            </a:p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nsolas" pitchFamily="49" charset="0"/>
                </a:rPr>
                <a:t>}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3810000"/>
            <a:ext cx="1295400" cy="1524000"/>
            <a:chOff x="914400" y="3886200"/>
            <a:chExt cx="1295400" cy="1524000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3886200"/>
              <a:ext cx="1295400" cy="1524000"/>
              <a:chOff x="1066800" y="2286000"/>
              <a:chExt cx="12954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66800" y="2286000"/>
                <a:ext cx="1295400" cy="3048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Hints</a:t>
                </a:r>
                <a:endParaRPr lang="en-US" sz="20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66800" y="2590800"/>
                <a:ext cx="12954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066800" y="4343400"/>
              <a:ext cx="9717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tx2"/>
                  </a:solidFill>
                </a:rPr>
                <a:t>ν</a:t>
              </a:r>
              <a:r>
                <a:rPr lang="en-US" b="1" dirty="0" smtClean="0">
                  <a:solidFill>
                    <a:schemeClr val="tx2"/>
                  </a:solidFill>
                </a:rPr>
                <a:t> ≥ *</a:t>
              </a:r>
            </a:p>
            <a:p>
              <a:pPr algn="ctr"/>
              <a:r>
                <a:rPr lang="el-GR" b="1" dirty="0" smtClean="0">
                  <a:solidFill>
                    <a:schemeClr val="tx2"/>
                  </a:solidFill>
                </a:rPr>
                <a:t>ν</a:t>
              </a:r>
              <a:r>
                <a:rPr lang="en-US" b="1" dirty="0" smtClean="0">
                  <a:solidFill>
                    <a:schemeClr val="tx2"/>
                  </a:solidFill>
                </a:rPr>
                <a:t> ≤ *</a:t>
              </a:r>
            </a:p>
            <a:p>
              <a:pPr algn="ctr"/>
              <a:r>
                <a:rPr lang="el-GR" b="1" dirty="0" smtClean="0">
                  <a:solidFill>
                    <a:schemeClr val="tx2"/>
                  </a:solidFill>
                </a:rPr>
                <a:t>ν</a:t>
              </a:r>
              <a:r>
                <a:rPr lang="en-US" b="1" dirty="0" smtClean="0">
                  <a:solidFill>
                    <a:schemeClr val="tx2"/>
                  </a:solidFill>
                </a:rPr>
                <a:t> = * + 1</a:t>
              </a:r>
              <a:endParaRPr lang="en-US" b="1" dirty="0" smtClean="0"/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1828800" y="2514600"/>
            <a:ext cx="9144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28800" y="4495800"/>
            <a:ext cx="9144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460575" y="838200"/>
            <a:ext cx="2394182" cy="3454063"/>
            <a:chOff x="6460575" y="4191000"/>
            <a:chExt cx="2394182" cy="3454063"/>
          </a:xfrm>
        </p:grpSpPr>
        <p:sp>
          <p:nvSpPr>
            <p:cNvPr id="19" name="TextBox 18"/>
            <p:cNvSpPr txBox="1"/>
            <p:nvPr/>
          </p:nvSpPr>
          <p:spPr>
            <a:xfrm>
              <a:off x="6705600" y="4191000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solidFill>
                    <a:schemeClr val="accent4"/>
                  </a:solidFill>
                </a:rPr>
                <a:t>☑</a:t>
              </a:r>
              <a:endParaRPr lang="en-US" sz="199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60575" y="6106180"/>
              <a:ext cx="2394182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Pointer Safe!</a:t>
              </a:r>
            </a:p>
            <a:p>
              <a:pPr algn="ctr"/>
              <a:r>
                <a:rPr lang="en-US" sz="1600" b="1" dirty="0" smtClean="0"/>
                <a:t>Spatial Memory Safety: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1600" b="1" dirty="0" smtClean="0"/>
                <a:t>Array Bounds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1600" b="1" dirty="0" smtClean="0"/>
                <a:t>Pointer Dereferences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1600" b="1" dirty="0" smtClean="0"/>
                <a:t>Field Accesses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38091" y="4038600"/>
            <a:ext cx="2577309" cy="2438400"/>
            <a:chOff x="6324600" y="4191000"/>
            <a:chExt cx="2577309" cy="2438400"/>
          </a:xfrm>
        </p:grpSpPr>
        <p:sp>
          <p:nvSpPr>
            <p:cNvPr id="23" name="TextBox 22"/>
            <p:cNvSpPr txBox="1"/>
            <p:nvPr/>
          </p:nvSpPr>
          <p:spPr>
            <a:xfrm>
              <a:off x="6705600" y="4191000"/>
              <a:ext cx="195438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solidFill>
                    <a:schemeClr val="accent6"/>
                  </a:solidFill>
                </a:rPr>
                <a:t>☒</a:t>
              </a:r>
              <a:endParaRPr lang="en-US" sz="19900" dirty="0">
                <a:solidFill>
                  <a:schemeClr val="accent6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6106180"/>
              <a:ext cx="2577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Pointer Unsafe!</a:t>
              </a:r>
              <a:endParaRPr lang="en-US" b="1" dirty="0"/>
            </a:p>
          </p:txBody>
        </p:sp>
      </p:grpSp>
      <p:sp>
        <p:nvSpPr>
          <p:cNvPr id="25" name="Right Arrow 24"/>
          <p:cNvSpPr/>
          <p:nvPr/>
        </p:nvSpPr>
        <p:spPr>
          <a:xfrm rot="20079878">
            <a:off x="5627432" y="2169514"/>
            <a:ext cx="9144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6486">
            <a:off x="5623297" y="4848162"/>
            <a:ext cx="9144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1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6861" y="1524000"/>
          <a:ext cx="7067550" cy="4749800"/>
        </p:xfrm>
        <a:graphic>
          <a:graphicData uri="http://schemas.openxmlformats.org/presentationml/2006/ole">
            <p:oleObj spid="_x0000_s1026" name="Worksheet" r:id="rId5" imgW="8829751" imgH="5934126" progId="Excel.Sheet.8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530081" y="1524000"/>
            <a:ext cx="1861458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1509486"/>
            <a:ext cx="2075544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4322" y="1524000"/>
            <a:ext cx="159657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52461" y="2057400"/>
            <a:ext cx="1143000" cy="3657600"/>
            <a:chOff x="3733800" y="2057400"/>
            <a:chExt cx="1447800" cy="3657600"/>
          </a:xfrm>
        </p:grpSpPr>
        <p:sp>
          <p:nvSpPr>
            <p:cNvPr id="8" name="Rounded Rectangle 7"/>
            <p:cNvSpPr/>
            <p:nvPr/>
          </p:nvSpPr>
          <p:spPr>
            <a:xfrm>
              <a:off x="3733800" y="2057400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33800" y="2531269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33800" y="3005138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33800" y="3479007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33800" y="3952876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33800" y="4426745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33800" y="4900614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33800" y="5374481"/>
              <a:ext cx="14478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Arrays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33861" y="3964781"/>
            <a:ext cx="1143000" cy="1283494"/>
            <a:chOff x="7315200" y="3964781"/>
            <a:chExt cx="1143000" cy="1283494"/>
          </a:xfrm>
        </p:grpSpPr>
        <p:sp>
          <p:nvSpPr>
            <p:cNvPr id="19" name="Rounded Rectangle 18"/>
            <p:cNvSpPr/>
            <p:nvPr/>
          </p:nvSpPr>
          <p:spPr>
            <a:xfrm>
              <a:off x="7315200" y="3964781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Graphs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15200" y="4441031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Graphs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315200" y="4907756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Graphs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1261" y="2057400"/>
            <a:ext cx="1143000" cy="3657600"/>
            <a:chOff x="5486400" y="2057400"/>
            <a:chExt cx="1143000" cy="3657600"/>
          </a:xfrm>
        </p:grpSpPr>
        <p:sp>
          <p:nvSpPr>
            <p:cNvPr id="9" name="Rounded Rectangle 8"/>
            <p:cNvSpPr/>
            <p:nvPr/>
          </p:nvSpPr>
          <p:spPr>
            <a:xfrm>
              <a:off x="5486400" y="2057400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Linked Lists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86400" y="3476625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Linked Lists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486400" y="5374481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Linked Lists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86400" y="3952875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Linked Lists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86400" y="4431506"/>
              <a:ext cx="1143000" cy="34051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Linked Lists</a:t>
              </a:r>
              <a:endParaRPr lang="en-US" sz="1400" b="1" baseline="-250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advTm="32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Verifying C Programs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81000" y="2343150"/>
            <a:ext cx="8762999" cy="1447800"/>
            <a:chOff x="76200" y="2914650"/>
            <a:chExt cx="8915399" cy="1447800"/>
          </a:xfrm>
        </p:grpSpPr>
        <p:sp>
          <p:nvSpPr>
            <p:cNvPr id="19" name="TextBox 18"/>
            <p:cNvSpPr txBox="1"/>
            <p:nvPr/>
          </p:nvSpPr>
          <p:spPr>
            <a:xfrm>
              <a:off x="76200" y="3405485"/>
              <a:ext cx="3504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2.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Temporary Violations?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1251" y="2914650"/>
              <a:ext cx="4950348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Strong Updates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3545950" y="36957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81000" y="3695700"/>
            <a:ext cx="8762999" cy="914400"/>
            <a:chOff x="76200" y="4533900"/>
            <a:chExt cx="8915399" cy="914400"/>
          </a:xfrm>
        </p:grpSpPr>
        <p:sp>
          <p:nvSpPr>
            <p:cNvPr id="20" name="TextBox 19"/>
            <p:cNvSpPr txBox="1"/>
            <p:nvPr/>
          </p:nvSpPr>
          <p:spPr>
            <a:xfrm>
              <a:off x="76200" y="4760268"/>
              <a:ext cx="3072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3.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Unknown Aliasing?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41251" y="4533900"/>
              <a:ext cx="4950348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Check In, Check Out Discipline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3545950" y="49911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81000" y="4800600"/>
            <a:ext cx="8762999" cy="762000"/>
            <a:chOff x="76200" y="6057900"/>
            <a:chExt cx="8915399" cy="762000"/>
          </a:xfrm>
        </p:grpSpPr>
        <p:sp>
          <p:nvSpPr>
            <p:cNvPr id="29" name="TextBox 28"/>
            <p:cNvSpPr txBox="1"/>
            <p:nvPr/>
          </p:nvSpPr>
          <p:spPr>
            <a:xfrm>
              <a:off x="76200" y="6208068"/>
              <a:ext cx="3238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4.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Annotation Burden?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41250" y="6057900"/>
              <a:ext cx="4950349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Liquid Types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3545950" y="64389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1001" y="1752600"/>
            <a:ext cx="8762999" cy="762000"/>
            <a:chOff x="76200" y="1866900"/>
            <a:chExt cx="8895808" cy="7620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3545609" y="22479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00" y="2017068"/>
              <a:ext cx="3585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1.</a:t>
              </a:r>
              <a:r>
                <a:rPr lang="en-US" sz="2400" b="1" dirty="0" smtClean="0"/>
                <a:t> 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Expressing Invariants?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21318" y="1866900"/>
              <a:ext cx="495069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Types &amp; Refinement Types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914400" y="1143000"/>
            <a:ext cx="2133600" cy="408623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Challenge</a:t>
            </a:r>
            <a:endParaRPr lang="en-US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38800" y="1143000"/>
            <a:ext cx="2133600" cy="408623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Solution</a:t>
            </a:r>
            <a:endParaRPr lang="en-US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2362200" y="5923383"/>
            <a:ext cx="4419600" cy="758952"/>
          </a:xfrm>
          <a:prstGeom prst="rect">
            <a:avLst/>
          </a:prstGeom>
        </p:spPr>
        <p:txBody>
          <a:bodyPr vert="horz" lIns="91440" rIns="45720" rtlCol="0" anchor="ctr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pho.ucsd.edu/liquid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901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019800" y="1600200"/>
            <a:ext cx="9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Positive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0" y="5638800"/>
            <a:ext cx="2362200" cy="30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7200" y="3276600"/>
            <a:ext cx="1828800" cy="30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C’s Challenges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33800" y="2762250"/>
            <a:ext cx="5486400" cy="167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void</a:t>
            </a:r>
            <a:r>
              <a:rPr lang="en-US" sz="2400" dirty="0" smtClean="0"/>
              <a:t> init (</a:t>
            </a:r>
            <a:r>
              <a:rPr lang="en-US" sz="2400" dirty="0" smtClean="0">
                <a:solidFill>
                  <a:schemeClr val="tx2"/>
                </a:solidFill>
              </a:rPr>
              <a:t>string *</a:t>
            </a:r>
            <a:r>
              <a:rPr lang="en-US" sz="2400" dirty="0" smtClean="0"/>
              <a:t>s, </a:t>
            </a:r>
            <a:r>
              <a:rPr lang="en-US" sz="2400" dirty="0" err="1" smtClean="0">
                <a:solidFill>
                  <a:schemeClr val="tx2"/>
                </a:solidFill>
              </a:rPr>
              <a:t>int</a:t>
            </a:r>
            <a:r>
              <a:rPr lang="en-US" sz="2400" dirty="0" smtClean="0"/>
              <a:t> n) {</a:t>
            </a:r>
          </a:p>
          <a:p>
            <a:r>
              <a:rPr lang="en-US" sz="2400" dirty="0" smtClean="0"/>
              <a:t>  s-&gt;</a:t>
            </a:r>
            <a:r>
              <a:rPr lang="en-US" sz="2400" dirty="0" err="1" smtClean="0"/>
              <a:t>len</a:t>
            </a:r>
            <a:r>
              <a:rPr lang="en-US" sz="2400" dirty="0" smtClean="0"/>
              <a:t> = n;</a:t>
            </a:r>
          </a:p>
          <a:p>
            <a:r>
              <a:rPr lang="en-US" sz="2400" dirty="0" smtClean="0"/>
              <a:t>  s-&gt;</a:t>
            </a:r>
            <a:r>
              <a:rPr lang="en-US" sz="2400" dirty="0" err="1" smtClean="0"/>
              <a:t>str</a:t>
            </a:r>
            <a:r>
              <a:rPr lang="en-US" sz="2400" dirty="0" smtClean="0"/>
              <a:t> = </a:t>
            </a:r>
            <a:r>
              <a:rPr lang="en-US" sz="2400" dirty="0" err="1" smtClean="0"/>
              <a:t>malloc</a:t>
            </a:r>
            <a:r>
              <a:rPr lang="en-US" sz="2400" dirty="0" smtClean="0"/>
              <a:t>(n);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733800" y="4419600"/>
            <a:ext cx="6400800" cy="2438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void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reinit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stringlist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*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) {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latin typeface="Consolas" pitchFamily="49" charset="0"/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while</a:t>
            </a:r>
            <a:r>
              <a:rPr lang="en-US" sz="2400" b="1" dirty="0" smtClean="0">
                <a:latin typeface="Consolas" pitchFamily="49" charset="0"/>
              </a:rPr>
              <a:t> (</a:t>
            </a:r>
            <a:r>
              <a:rPr lang="en-US" sz="2400" b="1" dirty="0" err="1" smtClean="0">
                <a:latin typeface="Consolas" pitchFamily="49" charset="0"/>
              </a:rPr>
              <a:t>sl</a:t>
            </a:r>
            <a:r>
              <a:rPr lang="en-US" sz="2400" b="1" dirty="0" smtClean="0">
                <a:latin typeface="Consolas" pitchFamily="49" charset="0"/>
              </a:rPr>
              <a:t> != 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NULL</a:t>
            </a:r>
            <a:r>
              <a:rPr lang="en-US" sz="2400" b="1" dirty="0" smtClean="0">
                <a:latin typeface="Consolas" pitchFamily="49" charset="0"/>
              </a:rPr>
              <a:t>) {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init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-&gt;s, random ());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latin typeface="Consolas" pitchFamily="49" charset="0"/>
              </a:rPr>
              <a:t>    </a:t>
            </a:r>
            <a:r>
              <a:rPr lang="en-US" sz="2400" b="1" dirty="0" err="1" smtClean="0">
                <a:latin typeface="Consolas" pitchFamily="49" charset="0"/>
              </a:rPr>
              <a:t>sl</a:t>
            </a:r>
            <a:r>
              <a:rPr lang="en-US" sz="2400" b="1" dirty="0" smtClean="0">
                <a:latin typeface="Consolas" pitchFamily="49" charset="0"/>
              </a:rPr>
              <a:t> = </a:t>
            </a:r>
            <a:r>
              <a:rPr lang="en-US" sz="2400" b="1" dirty="0" err="1" smtClean="0">
                <a:latin typeface="Consolas" pitchFamily="49" charset="0"/>
              </a:rPr>
              <a:t>sl</a:t>
            </a:r>
            <a:r>
              <a:rPr lang="en-US" sz="2400" b="1" dirty="0" smtClean="0">
                <a:latin typeface="Consolas" pitchFamily="49" charset="0"/>
              </a:rPr>
              <a:t>-&gt;next;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latin typeface="Consolas" pitchFamily="49" charset="0"/>
              </a:rPr>
              <a:t>  }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}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733800" y="1143000"/>
            <a:ext cx="5181600" cy="1676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struct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string {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len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char *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str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}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981200"/>
            <a:ext cx="296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Points To Start Of </a:t>
            </a:r>
            <a:r>
              <a:rPr lang="en-US" b="1" dirty="0" err="1" smtClean="0">
                <a:solidFill>
                  <a:schemeClr val="accent6"/>
                </a:solidFill>
                <a:latin typeface="Consolas" pitchFamily="49" charset="0"/>
              </a:rPr>
              <a:t>len</a:t>
            </a:r>
            <a:r>
              <a:rPr lang="en-US" b="1" dirty="0" smtClean="0">
                <a:solidFill>
                  <a:schemeClr val="accent6"/>
                </a:solidFill>
              </a:rPr>
              <a:t> Bytes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009900" y="20193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009900" y="363855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667000" y="56388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1786235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1.</a:t>
            </a:r>
            <a:r>
              <a:rPr lang="en-US" sz="2400" b="1" dirty="0" smtClean="0"/>
              <a:t>  Expressing Invariants?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3405485"/>
            <a:ext cx="3444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2.</a:t>
            </a:r>
            <a:r>
              <a:rPr lang="en-US" sz="2400" b="1" dirty="0" smtClean="0"/>
              <a:t> Temporary Violations?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5481935"/>
            <a:ext cx="302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3.</a:t>
            </a:r>
            <a:r>
              <a:rPr lang="en-US" sz="2400" b="1" dirty="0" smtClean="0"/>
              <a:t> Unknown Aliasing?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3866609" y="1295400"/>
            <a:ext cx="510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91000" y="2819400"/>
            <a:ext cx="283845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str</a:t>
            </a:r>
            <a:r>
              <a:rPr lang="en-US" sz="2000" b="1" dirty="0" smtClean="0">
                <a:solidFill>
                  <a:schemeClr val="bg1"/>
                </a:solidFill>
              </a:rPr>
              <a:t> Hasn’t Been Set Yet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2914650"/>
            <a:ext cx="510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495800" y="5934667"/>
            <a:ext cx="30480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sl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Consolas" pitchFamily="49" charset="0"/>
              </a:rPr>
              <a:t>sl</a:t>
            </a:r>
            <a:r>
              <a:rPr lang="en-US" sz="2000" b="1" dirty="0" smtClean="0">
                <a:solidFill>
                  <a:schemeClr val="bg1"/>
                </a:solidFill>
                <a:latin typeface="Consolas" pitchFamily="49" charset="0"/>
              </a:rPr>
              <a:t>-&gt;next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May Alias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86200" y="4572000"/>
            <a:ext cx="5105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1143000"/>
            <a:ext cx="2133600" cy="408623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Challenge</a:t>
            </a:r>
            <a:endParaRPr lang="en-US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200" y="1524000"/>
            <a:ext cx="5105400" cy="48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66272" y="1301260"/>
            <a:ext cx="5105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Types &amp; Refinement Types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86200" y="2923736"/>
            <a:ext cx="5105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Strong Updates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200" y="4572000"/>
            <a:ext cx="5105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Check In, Check Out Discipline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38800" y="1143000"/>
            <a:ext cx="2133600" cy="408623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Solution</a:t>
            </a:r>
            <a:endParaRPr lang="en-US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86200" y="6206252"/>
            <a:ext cx="5105400" cy="51077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Adapt C To Liquid Types</a:t>
            </a:r>
            <a:endParaRPr lang="en-US" sz="24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2362200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4267200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</p:spTree>
    <p:custDataLst>
      <p:tags r:id="rId1"/>
    </p:custDataLst>
  </p:cSld>
  <p:clrMapOvr>
    <a:masterClrMapping/>
  </p:clrMapOvr>
  <p:transition advTm="96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 animBg="1"/>
      <p:bldP spid="33" grpId="1" animBg="1"/>
      <p:bldP spid="30" grpId="0" animBg="1"/>
      <p:bldP spid="30" grpId="1" animBg="1"/>
      <p:bldP spid="5" grpId="0" uiExpand="1" build="p"/>
      <p:bldP spid="6" grpId="0"/>
      <p:bldP spid="7" grpId="0"/>
      <p:bldP spid="8" grpId="0"/>
      <p:bldP spid="18" grpId="0"/>
      <p:bldP spid="19" grpId="0"/>
      <p:bldP spid="20" grpId="0"/>
      <p:bldP spid="21" grpId="0" animBg="1"/>
      <p:bldP spid="32" grpId="0" animBg="1"/>
      <p:bldP spid="32" grpId="1" animBg="1"/>
      <p:bldP spid="23" grpId="0" animBg="1"/>
      <p:bldP spid="34" grpId="0" animBg="1"/>
      <p:bldP spid="34" grpId="1" animBg="1"/>
      <p:bldP spid="24" grpId="0" animBg="1"/>
      <p:bldP spid="22" grpId="0" animBg="1"/>
      <p:bldP spid="31" grpId="0" animBg="1"/>
      <p:bldP spid="26" grpId="0"/>
      <p:bldP spid="28" grpId="0"/>
      <p:bldP spid="29" grpId="0"/>
      <p:bldP spid="25" grpId="0" animBg="1"/>
      <p:bldP spid="27" grpId="0" animBg="1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933700" y="1548825"/>
            <a:ext cx="2896378" cy="3821906"/>
            <a:chOff x="2838450" y="1548825"/>
            <a:chExt cx="2896378" cy="3821906"/>
          </a:xfrm>
        </p:grpSpPr>
        <p:sp>
          <p:nvSpPr>
            <p:cNvPr id="3" name="Rounded Rectangle 2"/>
            <p:cNvSpPr/>
            <p:nvPr/>
          </p:nvSpPr>
          <p:spPr>
            <a:xfrm>
              <a:off x="3048000" y="2209800"/>
              <a:ext cx="2514600" cy="2286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838450" y="2669722"/>
              <a:ext cx="14478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85650" y="4724400"/>
              <a:ext cx="28491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Refinement Type Inference</a:t>
              </a:r>
            </a:p>
            <a:p>
              <a:pPr algn="ctr"/>
              <a:r>
                <a:rPr lang="en-US" b="1" dirty="0" smtClean="0"/>
                <a:t>(Invariant Discovery)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7491" y="1548825"/>
              <a:ext cx="2377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Liquid Types</a:t>
              </a:r>
              <a:endParaRPr lang="en-US" b="1" dirty="0"/>
            </a:p>
          </p:txBody>
        </p:sp>
      </p:grpSp>
      <p:sp>
        <p:nvSpPr>
          <p:cNvPr id="5" name="Right Arrow 4"/>
          <p:cNvSpPr/>
          <p:nvPr/>
        </p:nvSpPr>
        <p:spPr>
          <a:xfrm>
            <a:off x="2228850" y="3059668"/>
            <a:ext cx="7620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 Program Verification With Liquid Types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5810250" y="3048000"/>
            <a:ext cx="7620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1164" y="47360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 Program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229350" y="2590800"/>
            <a:ext cx="2807500" cy="2779931"/>
            <a:chOff x="6107900" y="2819400"/>
            <a:chExt cx="2807500" cy="2779931"/>
          </a:xfrm>
        </p:grpSpPr>
        <p:sp>
          <p:nvSpPr>
            <p:cNvPr id="7" name="Rectangle 6"/>
            <p:cNvSpPr/>
            <p:nvPr/>
          </p:nvSpPr>
          <p:spPr>
            <a:xfrm>
              <a:off x="6629400" y="2819400"/>
              <a:ext cx="1752600" cy="152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 : positive </a:t>
              </a:r>
              <a:r>
                <a:rPr lang="en-US" b="1" dirty="0" err="1" smtClean="0"/>
                <a:t>int</a:t>
              </a:r>
              <a:endParaRPr lang="en-US" b="1" dirty="0" smtClean="0"/>
            </a:p>
            <a:p>
              <a:pPr algn="ctr"/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7900" y="4953000"/>
              <a:ext cx="28075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Inferred Refinement Types</a:t>
              </a:r>
            </a:p>
            <a:p>
              <a:pPr algn="ctr"/>
              <a:r>
                <a:rPr lang="en-US" b="1" dirty="0" smtClean="0"/>
                <a:t>(Discovered Invariants)</a:t>
              </a:r>
              <a:endParaRPr lang="en-US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6019800"/>
            <a:ext cx="808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Automatically Adapt C Programs To Fit Liquid Types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8600" y="4738468"/>
            <a:ext cx="2326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 Program</a:t>
            </a:r>
          </a:p>
          <a:p>
            <a:pPr algn="ctr"/>
            <a:r>
              <a:rPr lang="en-US" b="1" dirty="0" smtClean="0"/>
              <a:t>+ Types</a:t>
            </a:r>
            <a:endParaRPr lang="en-US" b="1" dirty="0"/>
          </a:p>
          <a:p>
            <a:pPr algn="ctr"/>
            <a:r>
              <a:rPr lang="en-US" b="1" dirty="0" smtClean="0"/>
              <a:t>+ Strong Update</a:t>
            </a:r>
          </a:p>
          <a:p>
            <a:pPr algn="ctr"/>
            <a:r>
              <a:rPr lang="en-US" b="1" dirty="0" smtClean="0"/>
              <a:t>+ Check In, Check Out</a:t>
            </a:r>
          </a:p>
        </p:txBody>
      </p:sp>
      <p:sp>
        <p:nvSpPr>
          <p:cNvPr id="31" name="Oval 30"/>
          <p:cNvSpPr/>
          <p:nvPr/>
        </p:nvSpPr>
        <p:spPr>
          <a:xfrm>
            <a:off x="675288" y="2667000"/>
            <a:ext cx="1447800" cy="1371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81050" y="2710544"/>
            <a:ext cx="1219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x++;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L 0.25 -0.0006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10" grpId="0"/>
      <p:bldP spid="20" grpId="0"/>
      <p:bldP spid="32" grpId="0"/>
      <p:bldP spid="32" grpId="1"/>
      <p:bldP spid="31" grpId="0" animBg="1"/>
      <p:bldP spid="31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Basic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 And Collections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 Inference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Evaluation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04800" y="2286000"/>
            <a:ext cx="8610600" cy="43434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5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856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 first describe the basic structure of the heap</a:t>
            </a:r>
            <a:endParaRPr lang="en-US" sz="3200" b="1" dirty="0"/>
          </a:p>
        </p:txBody>
      </p:sp>
    </p:spTree>
  </p:cSld>
  <p:clrMapOvr>
    <a:masterClrMapping/>
  </p:clrMapOvr>
  <p:transition advTm="62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724400" y="1258669"/>
            <a:ext cx="1075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Offset </a:t>
            </a:r>
            <a:r>
              <a:rPr lang="en-US" sz="2000" b="1" dirty="0" smtClean="0">
                <a:latin typeface="Consolas" pitchFamily="49" charset="0"/>
              </a:rPr>
              <a:t>4</a:t>
            </a:r>
            <a:endParaRPr lang="en-US" sz="2000" b="1" dirty="0">
              <a:latin typeface="Consolas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38400" y="1258669"/>
            <a:ext cx="10759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Offset </a:t>
            </a:r>
            <a:r>
              <a:rPr lang="en-US" sz="2000" b="1" dirty="0" smtClean="0">
                <a:latin typeface="Consolas" pitchFamily="49" charset="0"/>
              </a:rPr>
              <a:t>0</a:t>
            </a:r>
            <a:endParaRPr lang="en-US" sz="2000" b="1" dirty="0">
              <a:latin typeface="Consolas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91400" y="5971736"/>
            <a:ext cx="1247336" cy="3729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4" name="Rectangle 53"/>
          <p:cNvSpPr/>
          <p:nvPr/>
        </p:nvSpPr>
        <p:spPr>
          <a:xfrm>
            <a:off x="7467600" y="5209736"/>
            <a:ext cx="1143000" cy="3729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2" name="Rectangle 51"/>
          <p:cNvSpPr/>
          <p:nvPr/>
        </p:nvSpPr>
        <p:spPr>
          <a:xfrm>
            <a:off x="7543800" y="4495800"/>
            <a:ext cx="1066800" cy="3729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8" name="Rectangle 47"/>
          <p:cNvSpPr/>
          <p:nvPr/>
        </p:nvSpPr>
        <p:spPr>
          <a:xfrm>
            <a:off x="7543800" y="3733800"/>
            <a:ext cx="1066800" cy="3729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5" name="Rectangle 44"/>
          <p:cNvSpPr/>
          <p:nvPr/>
        </p:nvSpPr>
        <p:spPr>
          <a:xfrm>
            <a:off x="7543800" y="2971800"/>
            <a:ext cx="1066800" cy="3729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grpSp>
        <p:nvGrpSpPr>
          <p:cNvPr id="2" name="Group 28"/>
          <p:cNvGrpSpPr/>
          <p:nvPr/>
        </p:nvGrpSpPr>
        <p:grpSpPr>
          <a:xfrm>
            <a:off x="1290905" y="3824526"/>
            <a:ext cx="3505200" cy="442674"/>
            <a:chOff x="-1885950" y="2354580"/>
            <a:chExt cx="3505200" cy="442674"/>
          </a:xfrm>
        </p:grpSpPr>
        <p:sp>
          <p:nvSpPr>
            <p:cNvPr id="30" name="Rectangle 29"/>
            <p:cNvSpPr/>
            <p:nvPr/>
          </p:nvSpPr>
          <p:spPr>
            <a:xfrm>
              <a:off x="-1885950" y="2354580"/>
              <a:ext cx="1524000" cy="4350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742950" y="2354580"/>
              <a:ext cx="2362200" cy="442674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After 4-byte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int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fst</a:t>
              </a:r>
              <a:endParaRPr lang="en-US" sz="2000" b="1" dirty="0" smtClean="0">
                <a:solidFill>
                  <a:schemeClr val="bg1"/>
                </a:solidFill>
                <a:latin typeface="Consolas" pitchFamily="49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90905" y="3454412"/>
            <a:ext cx="1524000" cy="4350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Types And Heaps By Example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3048000"/>
            <a:ext cx="3352800" cy="3124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struct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pair {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int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/>
              <a:t>fst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snd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}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p-&gt;</a:t>
            </a:r>
            <a:r>
              <a:rPr lang="en-US" sz="2400" dirty="0" err="1" smtClean="0"/>
              <a:t>fst</a:t>
            </a:r>
            <a:r>
              <a:rPr lang="en-US" sz="2400" dirty="0" smtClean="0"/>
              <a:t>++;</a:t>
            </a:r>
          </a:p>
          <a:p>
            <a:r>
              <a:rPr lang="en-US" sz="2400" dirty="0" smtClean="0"/>
              <a:t>p-&gt;</a:t>
            </a:r>
            <a:r>
              <a:rPr lang="en-US" sz="2400" dirty="0" err="1" smtClean="0"/>
              <a:t>snd</a:t>
            </a:r>
            <a:r>
              <a:rPr lang="en-US" sz="2400" dirty="0" smtClean="0"/>
              <a:t>++;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921735" y="46863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03708" y="2891135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</a:rPr>
              <a:t>p</a:t>
            </a:r>
            <a:r>
              <a:rPr lang="en-US" sz="2400" b="1" dirty="0" smtClean="0"/>
              <a:t> : </a:t>
            </a:r>
            <a:r>
              <a:rPr lang="en-US" sz="2400" b="1" dirty="0" smtClean="0">
                <a:solidFill>
                  <a:schemeClr val="tx2"/>
                </a:solidFill>
              </a:rPr>
              <a:t>ref(L, 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3654251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</a:rPr>
              <a:t>0</a:t>
            </a:r>
            <a:r>
              <a:rPr lang="en-US" sz="2400" b="1" dirty="0" smtClean="0"/>
              <a:t> : </a:t>
            </a:r>
            <a:r>
              <a:rPr lang="en-US" sz="2400" b="1" dirty="0" err="1" smtClean="0">
                <a:solidFill>
                  <a:schemeClr val="tx2"/>
                </a:solidFill>
              </a:rPr>
              <a:t>int</a:t>
            </a:r>
            <a:r>
              <a:rPr lang="en-US" sz="2400" b="1" dirty="0" smtClean="0">
                <a:solidFill>
                  <a:schemeClr val="tx2"/>
                </a:solidFill>
              </a:rPr>
              <a:t>(4, 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3773" y="5180483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</a:rPr>
              <a:t>4</a:t>
            </a:r>
            <a:r>
              <a:rPr lang="en-US" sz="2400" b="1" dirty="0" smtClean="0"/>
              <a:t> : </a:t>
            </a:r>
            <a:r>
              <a:rPr lang="en-US" sz="2400" b="1" dirty="0" err="1" smtClean="0">
                <a:solidFill>
                  <a:schemeClr val="tx2"/>
                </a:solidFill>
              </a:rPr>
              <a:t>int</a:t>
            </a:r>
            <a:r>
              <a:rPr lang="en-US" sz="2400" b="1" dirty="0" smtClean="0">
                <a:solidFill>
                  <a:schemeClr val="tx2"/>
                </a:solidFill>
              </a:rPr>
              <a:t>(4, 4)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00" y="5382490"/>
            <a:ext cx="4114800" cy="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334000"/>
            <a:ext cx="381000" cy="457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4891326"/>
            <a:ext cx="19050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Type  Given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71228" y="1639669"/>
            <a:ext cx="45720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71228" y="1639669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</a:rPr>
              <a:t>int</a:t>
            </a:r>
            <a:r>
              <a:rPr lang="en-US" sz="3600" b="1" dirty="0" smtClean="0">
                <a:solidFill>
                  <a:schemeClr val="tx2"/>
                </a:solidFill>
              </a:rPr>
              <a:t>(4, ⊤)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57228" y="1639669"/>
            <a:ext cx="2286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</a:rPr>
              <a:t>int</a:t>
            </a:r>
            <a:r>
              <a:rPr lang="en-US" sz="3600" b="1" dirty="0" smtClean="0">
                <a:solidFill>
                  <a:schemeClr val="tx2"/>
                </a:solidFill>
              </a:rPr>
              <a:t>(4, ⊤)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8942" y="1639669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/>
              <a:t>⟼ </a:t>
            </a:r>
            <a:endParaRPr lang="en-US" sz="36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04800" y="2514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7200" y="5345726"/>
            <a:ext cx="1905000" cy="3729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3" name="Rounded Rectangle 42"/>
          <p:cNvSpPr/>
          <p:nvPr/>
        </p:nvSpPr>
        <p:spPr>
          <a:xfrm>
            <a:off x="381000" y="4894956"/>
            <a:ext cx="24384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Read/Write </a:t>
            </a:r>
            <a:r>
              <a:rPr lang="en-US" sz="2000" b="1" dirty="0" err="1" smtClean="0">
                <a:solidFill>
                  <a:schemeClr val="bg1"/>
                </a:solidFill>
              </a:rPr>
              <a:t>int</a:t>
            </a:r>
            <a:r>
              <a:rPr lang="en-US" sz="2000" b="1" dirty="0" smtClean="0">
                <a:solidFill>
                  <a:schemeClr val="bg1"/>
                </a:solidFill>
              </a:rPr>
              <a:t>(4, ⊤)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grpSp>
        <p:nvGrpSpPr>
          <p:cNvPr id="3" name="Write At 0"/>
          <p:cNvGrpSpPr/>
          <p:nvPr/>
        </p:nvGrpSpPr>
        <p:grpSpPr>
          <a:xfrm>
            <a:off x="6477000" y="4038600"/>
            <a:ext cx="2133600" cy="785574"/>
            <a:chOff x="2209800" y="2208729"/>
            <a:chExt cx="2133600" cy="785574"/>
          </a:xfrm>
        </p:grpSpPr>
        <p:sp>
          <p:nvSpPr>
            <p:cNvPr id="46" name="Rectangle 45"/>
            <p:cNvSpPr/>
            <p:nvPr/>
          </p:nvSpPr>
          <p:spPr>
            <a:xfrm>
              <a:off x="2209800" y="2652236"/>
              <a:ext cx="2133600" cy="34206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286000" y="2208729"/>
              <a:ext cx="2057400" cy="442674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At Offset </a:t>
              </a:r>
              <a:r>
                <a:rPr lang="en-US" sz="2000" b="1" dirty="0" smtClean="0">
                  <a:solidFill>
                    <a:schemeClr val="bg1"/>
                  </a:solidFill>
                  <a:latin typeface="Consolas" pitchFamily="49" charset="0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In L</a:t>
              </a:r>
              <a:endParaRPr lang="en-US" sz="2000" b="1" dirty="0" smtClean="0">
                <a:solidFill>
                  <a:schemeClr val="bg1"/>
                </a:solidFill>
                <a:latin typeface="Consolas" pitchFamily="49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00800" y="4417367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</a:rPr>
              <a:t>p + 0</a:t>
            </a:r>
            <a:r>
              <a:rPr lang="en-US" sz="2400" b="1" dirty="0" smtClean="0"/>
              <a:t> : </a:t>
            </a:r>
            <a:r>
              <a:rPr lang="en-US" sz="2400" b="1" dirty="0" smtClean="0">
                <a:solidFill>
                  <a:schemeClr val="tx2"/>
                </a:solidFill>
              </a:rPr>
              <a:t>ref(L, </a:t>
            </a:r>
            <a:r>
              <a:rPr lang="en-US" sz="2400" b="1" dirty="0" smtClean="0">
                <a:solidFill>
                  <a:schemeClr val="tx2"/>
                </a:solidFill>
                <a:latin typeface="Consolas" pitchFamily="49" charset="0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5" name="Write At 4"/>
          <p:cNvGrpSpPr/>
          <p:nvPr/>
        </p:nvGrpSpPr>
        <p:grpSpPr>
          <a:xfrm>
            <a:off x="6400800" y="5543550"/>
            <a:ext cx="2286000" cy="823675"/>
            <a:chOff x="2240815" y="2170629"/>
            <a:chExt cx="2286000" cy="823675"/>
          </a:xfrm>
        </p:grpSpPr>
        <p:sp>
          <p:nvSpPr>
            <p:cNvPr id="49" name="Rectangle 48"/>
            <p:cNvSpPr/>
            <p:nvPr/>
          </p:nvSpPr>
          <p:spPr>
            <a:xfrm>
              <a:off x="2240815" y="2613304"/>
              <a:ext cx="22098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393215" y="2170629"/>
              <a:ext cx="2133600" cy="442674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At Offset 4 In L</a:t>
              </a:r>
              <a:endParaRPr lang="en-US" sz="2000" b="1" dirty="0" smtClean="0">
                <a:solidFill>
                  <a:schemeClr val="bg1"/>
                </a:solidFill>
                <a:latin typeface="Consolas" pitchFamily="49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37300" y="5943600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</a:rPr>
              <a:t>p + 4</a:t>
            </a:r>
            <a:r>
              <a:rPr lang="en-US" sz="2400" b="1" dirty="0" smtClean="0"/>
              <a:t> : </a:t>
            </a:r>
            <a:r>
              <a:rPr lang="en-US" sz="2400" b="1" dirty="0" smtClean="0">
                <a:solidFill>
                  <a:schemeClr val="tx2"/>
                </a:solidFill>
              </a:rPr>
              <a:t>ref(L, 4)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33905" y="3454412"/>
            <a:ext cx="2209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At Start Of </a:t>
            </a:r>
            <a:r>
              <a:rPr lang="en-US" sz="2000" b="1" dirty="0" err="1" smtClean="0">
                <a:solidFill>
                  <a:schemeClr val="bg1"/>
                </a:solidFill>
              </a:rPr>
              <a:t>Struct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67200" y="2514600"/>
            <a:ext cx="44196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Pointer To Location L At Byte Offset </a:t>
            </a:r>
            <a:r>
              <a:rPr lang="en-US" sz="2000" b="1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334000" y="3276600"/>
            <a:ext cx="3352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4-Byte Integer With Value </a:t>
            </a:r>
            <a:r>
              <a:rPr lang="en-US" sz="2000" b="1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267200" y="4038600"/>
            <a:ext cx="44196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Pointer To Location L At Byte Offset </a:t>
            </a:r>
            <a:r>
              <a:rPr lang="en-US" sz="2000" b="1" dirty="0" smtClean="0">
                <a:solidFill>
                  <a:schemeClr val="bg1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334000" y="4752536"/>
            <a:ext cx="33528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4-Byte Integer With Value 4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4800" y="5715000"/>
            <a:ext cx="4114800" cy="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5737598"/>
            <a:ext cx="1905000" cy="3729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318760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</a:rPr>
              <a:t>*(p + 0)++;</a:t>
            </a:r>
          </a:p>
          <a:p>
            <a:r>
              <a:rPr lang="en-US" sz="2400" b="1" dirty="0" smtClean="0">
                <a:latin typeface="Consolas" pitchFamily="49" charset="0"/>
              </a:rPr>
              <a:t>*(p + 4)++;</a:t>
            </a:r>
            <a:endParaRPr lang="en-US" sz="2400" b="1" dirty="0">
              <a:latin typeface="Consolas" pitchFamily="49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295336" y="5514536"/>
            <a:ext cx="44196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Pointer To Location L At Byte Offset 4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81000" y="5286828"/>
            <a:ext cx="2438400" cy="44267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Read/Write </a:t>
            </a:r>
            <a:r>
              <a:rPr lang="en-US" sz="2000" b="1" dirty="0" err="1" smtClean="0">
                <a:solidFill>
                  <a:schemeClr val="bg1"/>
                </a:solidFill>
              </a:rPr>
              <a:t>int</a:t>
            </a:r>
            <a:r>
              <a:rPr lang="en-US" sz="2000" b="1" dirty="0" smtClean="0">
                <a:solidFill>
                  <a:schemeClr val="bg1"/>
                </a:solidFill>
              </a:rPr>
              <a:t>(4, ⊤)</a:t>
            </a:r>
            <a:endParaRPr lang="en-US" sz="2000" b="1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16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6" grpId="0" animBg="1"/>
      <p:bldP spid="56" grpId="1" animBg="1"/>
      <p:bldP spid="54" grpId="0" animBg="1"/>
      <p:bldP spid="54" grpId="1" animBg="1"/>
      <p:bldP spid="52" grpId="0" animBg="1"/>
      <p:bldP spid="52" grpId="1" animBg="1"/>
      <p:bldP spid="48" grpId="0" animBg="1"/>
      <p:bldP spid="48" grpId="1" animBg="1"/>
      <p:bldP spid="45" grpId="0" animBg="1"/>
      <p:bldP spid="45" grpId="1" animBg="1"/>
      <p:bldP spid="27" grpId="0" animBg="1"/>
      <p:bldP spid="27" grpId="1" animBg="1"/>
      <p:bldP spid="21" grpId="0"/>
      <p:bldP spid="24" grpId="0"/>
      <p:bldP spid="25" grpId="0"/>
      <p:bldP spid="32" grpId="0" animBg="1"/>
      <p:bldP spid="8" grpId="0" animBg="1"/>
      <p:bldP spid="8" grpId="1" animBg="1"/>
      <p:bldP spid="10" grpId="0" animBg="1"/>
      <p:bldP spid="10" grpId="1" animBg="1"/>
      <p:bldP spid="36" grpId="0" animBg="1"/>
      <p:bldP spid="37" grpId="0" animBg="1"/>
      <p:bldP spid="38" grpId="0" animBg="1"/>
      <p:bldP spid="39" grpId="0"/>
      <p:bldP spid="42" grpId="0" animBg="1"/>
      <p:bldP spid="42" grpId="1" animBg="1"/>
      <p:bldP spid="43" grpId="0" animBg="1"/>
      <p:bldP spid="43" grpId="1" animBg="1"/>
      <p:bldP spid="22" grpId="0"/>
      <p:bldP spid="23" grpId="0"/>
      <p:bldP spid="28" grpId="0" animBg="1"/>
      <p:bldP spid="28" grpId="1" animBg="1"/>
      <p:bldP spid="34" grpId="0" animBg="1"/>
      <p:bldP spid="34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60" grpId="0" animBg="1"/>
      <p:bldP spid="41" grpId="0" animBg="1"/>
      <p:bldP spid="41" grpId="1" animBg="1"/>
      <p:bldP spid="57" grpId="0" animBg="1"/>
      <p:bldP spid="57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Basic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Types And Collections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Refinement Type Inference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Evaluation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8610600" cy="32766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447800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438400"/>
            <a:ext cx="8610600" cy="67769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505200"/>
            <a:ext cx="8319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 use refinement types to express invariants</a:t>
            </a:r>
            <a:endParaRPr lang="en-US" sz="3200" b="1" dirty="0"/>
          </a:p>
        </p:txBody>
      </p:sp>
    </p:spTree>
  </p:cSld>
  <p:clrMapOvr>
    <a:masterClrMapping/>
  </p:clrMapOvr>
  <p:transition advTm="471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.2|4.7|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2|2.8|5.2|3.4|5|2.8|5.8|0.8|2.5|6.3|2.5|6.7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7|3.3|8.7|4.8|2.5|2.4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.5|5.9|5.5|6.9|10.5|0.7|1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.6|6.7|0.8|8|20.1|6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|3.8|4|4.5|4.1|6.3|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7|5.2|1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0.8|0.7|3.4|1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7|1.5|10.6|4|12.4|2.2|3.6|11.2|6.3|4.6|6.1|8.4|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5|3.9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3.9|1.8|5|6.9|1.1|3.3|4.6|0.8|2.6|3.9|4.3|5.5|0.7|4.2|2.3|4.4|6.1|8.8|8.2|4.7|1.2|8.4|0.8|6|4.3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5|6.1|4.9|6.1|6.4|1.9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1.2|3.4|3.5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.9|1.6|6.5|0.5|1.2|6.7|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4864</TotalTime>
  <Words>1491</Words>
  <Application>Microsoft Office PowerPoint</Application>
  <PresentationFormat>On-screen Show (4:3)</PresentationFormat>
  <Paragraphs>407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Module</vt:lpstr>
      <vt:lpstr>Worksheet</vt:lpstr>
      <vt:lpstr>Low-Level Liquid Types</vt:lpstr>
      <vt:lpstr>C Program Verification Vs. Liquid Types</vt:lpstr>
      <vt:lpstr>Addressing C’s Challenges</vt:lpstr>
      <vt:lpstr>C Program Verification With Liquid Types</vt:lpstr>
      <vt:lpstr>Overview</vt:lpstr>
      <vt:lpstr>Basic Types</vt:lpstr>
      <vt:lpstr>Basic Types And Heaps By Example</vt:lpstr>
      <vt:lpstr>Overview</vt:lpstr>
      <vt:lpstr>Refinement Types</vt:lpstr>
      <vt:lpstr>Refinement Types And Heaps</vt:lpstr>
      <vt:lpstr>Maintaining The Invariant</vt:lpstr>
      <vt:lpstr>Value Names Enable Strong Update</vt:lpstr>
      <vt:lpstr>Using Strong Updates</vt:lpstr>
      <vt:lpstr>Overview</vt:lpstr>
      <vt:lpstr>Refinement Types And Collections</vt:lpstr>
      <vt:lpstr>Example: Loops and Linked Lists</vt:lpstr>
      <vt:lpstr>Unfold And Fold: Check Out, Check In</vt:lpstr>
      <vt:lpstr>Example: Fold &amp; Unfold</vt:lpstr>
      <vt:lpstr>Overview</vt:lpstr>
      <vt:lpstr>Inferring Refinement Types</vt:lpstr>
      <vt:lpstr>Overview</vt:lpstr>
      <vt:lpstr>Evaluation: CSolve</vt:lpstr>
      <vt:lpstr>Benchmarks</vt:lpstr>
      <vt:lpstr>Verifying C Programs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Low-Level Liquid Types</dc:title>
  <dc:subject>Low-Level Liquid Types</dc:subject>
  <dc:creator>Pat Rondon</dc:creator>
  <cp:keywords>liquid types, program verification, types, type inference</cp:keywords>
  <cp:lastModifiedBy>Pat</cp:lastModifiedBy>
  <cp:revision>356</cp:revision>
  <dcterms:created xsi:type="dcterms:W3CDTF">2010-01-04T01:41:45Z</dcterms:created>
  <dcterms:modified xsi:type="dcterms:W3CDTF">2010-01-25T18:27:58Z</dcterms:modified>
</cp:coreProperties>
</file>