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slides/slide134.xml" ContentType="application/vnd.openxmlformats-officedocument.presentationml.slide+xml"/>
  <Override PartName="/ppt/tags/tag42.xml" ContentType="application/vnd.openxmlformats-officedocument.presentationml.tags+xml"/>
  <Override PartName="/ppt/slides/slide66.xml" ContentType="application/vnd.openxmlformats-officedocument.presentationml.slide+xml"/>
  <Override PartName="/ppt/slides/slide128.xml" ContentType="application/vnd.openxmlformats-officedocument.presentationml.slide+xml"/>
  <Override PartName="/ppt/slides/slide50.xml" ContentType="application/vnd.openxmlformats-officedocument.presentationml.slide+xml"/>
  <Override PartName="/ppt/slides/slide112.xml" ContentType="application/vnd.openxmlformats-officedocument.presentationml.slide+xml"/>
  <Override PartName="/ppt/tags/tag20.xml" ContentType="application/vnd.openxmlformats-officedocument.presentationml.tags+xml"/>
  <Override PartName="/ppt/slides/slide44.xml" ContentType="application/vnd.openxmlformats-officedocument.presentationml.slide+xml"/>
  <Override PartName="/ppt/tags/tag62.xml" ContentType="application/vnd.openxmlformats-officedocument.presentationml.tags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slides/slide132.xml" ContentType="application/vnd.openxmlformats-officedocument.presentationml.slide+xml"/>
  <Override PartName="/ppt/tags/tag40.xml" ContentType="application/vnd.openxmlformats-officedocument.presentationml.tags+xml"/>
  <Override PartName="/ppt/slides/slide64.xml" ContentType="application/vnd.openxmlformats-officedocument.presentationml.slide+xml"/>
  <Override PartName="/ppt/slides/slide126.xml" ContentType="application/vnd.openxmlformats-officedocument.presentationml.slide+xml"/>
  <Default Extension="xml" ContentType="application/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2.xml" ContentType="application/vnd.openxmlformats-officedocument.presentationml.slide+xml"/>
  <Override PartName="/ppt/tags/tag60.xml" ContentType="application/vnd.openxmlformats-officedocument.presentationml.tags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slides/slide130.xml" ContentType="application/vnd.openxmlformats-officedocument.presentationml.slide+xml"/>
  <Override PartName="/ppt/slides/slide62.xml" ContentType="application/vnd.openxmlformats-officedocument.presentationml.slide+xml"/>
  <Override PartName="/ppt/tags/tag19.xml" ContentType="application/vnd.openxmlformats-officedocument.presentationml.tags+xml"/>
  <Override PartName="/ppt/slides/slide124.xml" ContentType="application/vnd.openxmlformats-officedocument.presentationml.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slides/slide9.xml" ContentType="application/vnd.openxmlformats-officedocument.presentationml.slide+xml"/>
  <Default Extension="jpeg" ContentType="image/jpeg"/>
  <Override PartName="/ppt/slides/slide82.xml" ContentType="application/vnd.openxmlformats-officedocument.presentationml.slide+xml"/>
  <Override PartName="/ppt/tags/tag39.xml" ContentType="application/vnd.openxmlformats-officedocument.presentationml.tags+xml"/>
  <Override PartName="/docProps/app.xml" ContentType="application/vnd.openxmlformats-officedocument.extended-properties+xml"/>
  <Override PartName="/ppt/slides/slide109.xml" ContentType="application/vnd.openxmlformats-officedocument.presentationml.slide+xml"/>
  <Override PartName="/ppt/slides/slide60.xml" ContentType="application/vnd.openxmlformats-officedocument.presentationml.slide+xml"/>
  <Override PartName="/ppt/slides/slide122.xml" ContentType="application/vnd.openxmlformats-officedocument.presentationml.slide+xml"/>
  <Override PartName="/ppt/tags/tag17.xml" ContentType="application/vnd.openxmlformats-officedocument.presentationml.tags+xml"/>
  <Override PartName="/ppt/slideLayouts/slideLayout8.xml" ContentType="application/vnd.openxmlformats-officedocument.presentationml.slideLayout+xml"/>
  <Override PartName="/ppt/tags/tag59.xml" ContentType="application/vnd.openxmlformats-officedocument.presentationml.tags+xml"/>
  <Override PartName="/ppt/slides/slide100.xml" ContentType="application/vnd.openxmlformats-officedocument.presentationml.slide+xml"/>
  <Override PartName="/ppt/tags/tag9.xml" ContentType="application/vnd.openxmlformats-officedocument.presentationml.tags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29.xml" ContentType="application/vnd.openxmlformats-officedocument.presentationml.slide+xml"/>
  <Override PartName="/ppt/slides/slide80.xml" ContentType="application/vnd.openxmlformats-officedocument.presentationml.slide+xml"/>
  <Override PartName="/ppt/tags/tag37.xml" ContentType="application/vnd.openxmlformats-officedocument.presentationml.tags+xml"/>
  <Override PartName="/ppt/slides/slide142.xml" ContentType="application/vnd.openxmlformats-officedocument.presentationml.slide+xml"/>
  <Override PartName="/ppt/slides/slide107.xml" ContentType="application/vnd.openxmlformats-officedocument.presentationml.slide+xml"/>
  <Override PartName="/ppt/slides/slide120.xml" ContentType="application/vnd.openxmlformats-officedocument.presentationml.slide+xml"/>
  <Override PartName="/ppt/slideMasters/slideMaster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57.xml" ContentType="application/vnd.openxmlformats-officedocument.presentationml.tags+xml"/>
  <Override PartName="/ppt/tags/tag70.xml" ContentType="application/vnd.openxmlformats-officedocument.presentationml.tags+xml"/>
  <Override PartName="/ppt/tags/tag7.xml" ContentType="application/vnd.openxmlformats-officedocument.presentationml.tags+xml"/>
  <Override PartName="/ppt/slides/slide9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40.xml" ContentType="application/vnd.openxmlformats-officedocument.presentationml.slide+xml"/>
  <Override PartName="/ppt/tags/tag35.xml" ContentType="application/vnd.openxmlformats-officedocument.presentationml.tags+xml"/>
  <Override PartName="/ppt/slides/slide59.xml" ContentType="application/vnd.openxmlformats-officedocument.presentationml.slide+xml"/>
  <Override PartName="/ppt/tags/tag29.xml" ContentType="application/vnd.openxmlformats-officedocument.presentationml.tags+xml"/>
  <Override PartName="/ppt/slides/slide105.xml" ContentType="application/vnd.openxmlformats-officedocument.presentationml.slide+xml"/>
  <Override PartName="/ppt/tags/tag13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tags/tag55.xml" ContentType="application/vnd.openxmlformats-officedocument.presentationml.tags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tags/tag33.xml" ContentType="application/vnd.openxmlformats-officedocument.presentationml.tags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s/slide119.xml" ContentType="application/vnd.openxmlformats-officedocument.presentationml.slide+xml"/>
  <Override PartName="/ppt/tags/tag27.xml" ContentType="application/vnd.openxmlformats-officedocument.presentationml.tags+xml"/>
  <Override PartName="/ppt/slides/slide99.xml" ContentType="application/vnd.openxmlformats-officedocument.presentationml.slide+xml"/>
  <Override PartName="/ppt/tags/tag11.xml" ContentType="application/vnd.openxmlformats-officedocument.presentationml.tags+xml"/>
  <Override PartName="/ppt/tags/tag69.xml" ContentType="application/vnd.openxmlformats-officedocument.presentationml.tags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tags/tag53.xml" ContentType="application/vnd.openxmlformats-officedocument.presentationml.tags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tags/tag47.xml" ContentType="application/vnd.openxmlformats-officedocument.presentationml.tags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139.xml" ContentType="application/vnd.openxmlformats-officedocument.presentationml.slide+xml"/>
  <Override PartName="/ppt/slides/slide1.xml" ContentType="application/vnd.openxmlformats-officedocument.presentationml.slide+xml"/>
  <Override PartName="/ppt/tags/tag31.xml" ContentType="application/vnd.openxmlformats-officedocument.presentationml.tags+xml"/>
  <Override PartName="/ppt/slides/slide117.xml" ContentType="application/vnd.openxmlformats-officedocument.presentationml.slide+xml"/>
  <Override PartName="/ppt/slides/slide55.xml" ContentType="application/vnd.openxmlformats-officedocument.presentationml.slide+xml"/>
  <Override PartName="/ppt/tags/tag25.xml" ContentType="application/vnd.openxmlformats-officedocument.presentationml.tags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tags/tag51.xml" ContentType="application/vnd.openxmlformats-officedocument.presentationml.tags+xml"/>
  <Override PartName="/ppt/slides/slide75.xml" ContentType="application/vnd.openxmlformats-officedocument.presentationml.slide+xml"/>
  <Override PartName="/ppt/tags/tag1.xml" ContentType="application/vnd.openxmlformats-officedocument.presentationml.tags+xml"/>
  <Override PartName="/ppt/slides/slide137.xml" ContentType="application/vnd.openxmlformats-officedocument.presentationml.slide+xml"/>
  <Override PartName="/ppt/tags/tag45.xml" ContentType="application/vnd.openxmlformats-officedocument.presentationml.tag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53.xml" ContentType="application/vnd.openxmlformats-officedocument.presentationml.slide+xml"/>
  <Override PartName="/ppt/slides/slide115.xml" ContentType="application/vnd.openxmlformats-officedocument.presentationml.slide+xml"/>
  <Override PartName="/ppt/tags/tag23.xml" ContentType="application/vnd.openxmlformats-officedocument.presentationml.tags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tags/tag65.xml" ContentType="application/vnd.openxmlformats-officedocument.presentationml.tags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slides/slide135.xml" ContentType="application/vnd.openxmlformats-officedocument.presentationml.slide+xml"/>
  <Override PartName="/ppt/tags/tag43.xml" ContentType="application/vnd.openxmlformats-officedocument.presentationml.tags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113.xml" ContentType="application/vnd.openxmlformats-officedocument.presentationml.slide+xml"/>
  <Override PartName="/ppt/tags/tag21.xml" ContentType="application/vnd.openxmlformats-officedocument.presentationml.tags+xml"/>
  <Override PartName="/ppt/slides/slide45.xml" ContentType="application/vnd.openxmlformats-officedocument.presentationml.slide+xml"/>
  <Override PartName="/ppt/tags/tag63.xml" ContentType="application/vnd.openxmlformats-officedocument.presentationml.tags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133.xml" ContentType="application/vnd.openxmlformats-officedocument.presentationml.slide+xml"/>
  <Override PartName="/ppt/tags/tag41.xml" ContentType="application/vnd.openxmlformats-officedocument.presentationml.tags+xml"/>
  <Override PartName="/ppt/slides/slide127.xml" ContentType="application/vnd.openxmlformats-officedocument.presentationml.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s/slide43.xml" ContentType="application/vnd.openxmlformats-officedocument.presentationml.slide+xml"/>
  <Override PartName="/ppt/tags/tag61.xml" ContentType="application/vnd.openxmlformats-officedocument.presentationml.tags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3.xml" ContentType="application/vnd.openxmlformats-officedocument.presentationml.slide+xml"/>
  <Override PartName="/ppt/slides/slide125.xml" ContentType="application/vnd.openxmlformats-officedocument.presentationml.slide+xml"/>
  <Default Extension="gif" ContentType="image/gif"/>
  <Override PartName="/ppt/slideLayouts/slideLayout10.xml" ContentType="application/vnd.openxmlformats-officedocument.presentationml.slideLayout+xml"/>
  <Override PartName="/ppt/slides/slide41.xml" ContentType="application/vnd.openxmlformats-officedocument.presentationml.slide+xml"/>
  <Override PartName="/ppt/slides/slide10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61.xml" ContentType="application/vnd.openxmlformats-officedocument.presentationml.slide+xml"/>
  <Override PartName="/ppt/tags/tag18.xml" ContentType="application/vnd.openxmlformats-officedocument.presentationml.tags+xml"/>
  <Override PartName="/ppt/slides/slide1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1.xml" ContentType="application/vnd.openxmlformats-officedocument.presentationml.slide+xml"/>
  <Override PartName="/ppt/slides/slide8.xml" ContentType="application/vnd.openxmlformats-officedocument.presentationml.slide+xml"/>
  <Override PartName="/ppt/slides/slide81.xml" ContentType="application/vnd.openxmlformats-officedocument.presentationml.slide+xml"/>
  <Override PartName="/ppt/tags/tag38.xml" ContentType="application/vnd.openxmlformats-officedocument.presentationml.tags+xml"/>
  <Override PartName="/ppt/slides/slide108.xml" ContentType="application/vnd.openxmlformats-officedocument.presentationml.slide+xml"/>
  <Override PartName="/ppt/slides/slide121.xml" ContentType="application/vnd.openxmlformats-officedocument.presentationml.slide+xml"/>
  <Override PartName="/ppt/tags/tag16.xml" ContentType="application/vnd.openxmlformats-officedocument.presentationml.tags+xml"/>
  <Override PartName="/ppt/slideLayouts/slideLayout7.xml" ContentType="application/vnd.openxmlformats-officedocument.presentationml.slideLayout+xml"/>
  <Override PartName="/ppt/tags/tag58.xml" ContentType="application/vnd.openxmlformats-officedocument.presentationml.tags+xml"/>
  <Override PartName="/ppt/tags/tag71.xml" ContentType="application/vnd.openxmlformats-officedocument.presentationml.tags+xml"/>
  <Override PartName="/ppt/slides/slide95.xml" ContentType="application/vnd.openxmlformats-officedocument.presentationml.slide+xml"/>
  <Override PartName="/ppt/tags/tag8.xml" ContentType="application/vnd.openxmlformats-officedocument.presentationml.tags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41.xml" ContentType="application/vnd.openxmlformats-officedocument.presentationml.slide+xml"/>
  <Override PartName="/ppt/tags/tag36.xml" ContentType="application/vnd.openxmlformats-officedocument.presentationml.tags+xml"/>
  <Override PartName="/ppt/slides/slide106.xml" ContentType="application/vnd.openxmlformats-officedocument.presentationml.slide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tags/tag56.xml" ContentType="application/vnd.openxmlformats-officedocument.presentationml.tags+xml"/>
  <Default Extension="bin" ContentType="application/vnd.openxmlformats-officedocument.presentationml.printerSettings"/>
  <Override PartName="/ppt/slides/slide93.xml" ContentType="application/vnd.openxmlformats-officedocument.presentationml.slide+xml"/>
  <Override PartName="/ppt/tags/tag6.xml" ContentType="application/vnd.openxmlformats-officedocument.presentationml.tags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tags/tag34.xml" ContentType="application/vnd.openxmlformats-officedocument.presentationml.tags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tags/tag28.xml" ContentType="application/vnd.openxmlformats-officedocument.presentationml.tags+xml"/>
  <Override PartName="/ppt/slides/slide104.xml" ContentType="application/vnd.openxmlformats-officedocument.presentationml.slide+xml"/>
  <Override PartName="/ppt/tags/tag12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tags/tag54.xml" ContentType="application/vnd.openxmlformats-officedocument.presentationml.tags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tags/tag48.xml" ContentType="application/vnd.openxmlformats-officedocument.presentationml.tags+xml"/>
  <Override PartName="/ppt/tags/tag4.xml" ContentType="application/vnd.openxmlformats-officedocument.presentationml.tags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tags/tag32.xml" ContentType="application/vnd.openxmlformats-officedocument.presentationml.tags+xml"/>
  <Override PartName="/ppt/slides/slide56.xml" ContentType="application/vnd.openxmlformats-officedocument.presentationml.slide+xml"/>
  <Override PartName="/ppt/slides/slide118.xml" ContentType="application/vnd.openxmlformats-officedocument.presentationml.slide+xml"/>
  <Override PartName="/ppt/tags/tag26.xml" ContentType="application/vnd.openxmlformats-officedocument.presentationml.tags+xml"/>
  <Override PartName="/ppt/slides/slide98.xml" ContentType="application/vnd.openxmlformats-officedocument.presentationml.slide+xml"/>
  <Override PartName="/ppt/tags/tag10.xml" ContentType="application/vnd.openxmlformats-officedocument.presentationml.tags+xml"/>
  <Override PartName="/ppt/tags/tag68.xml" ContentType="application/vnd.openxmlformats-officedocument.presentationml.tags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tags/tag52.xml" ContentType="application/vnd.openxmlformats-officedocument.presentationml.tags+xml"/>
  <Override PartName="/ppt/slides/slide76.xml" ContentType="application/vnd.openxmlformats-officedocument.presentationml.slide+xml"/>
  <Override PartName="/ppt/tags/tag2.xml" ContentType="application/vnd.openxmlformats-officedocument.presentationml.tags+xml"/>
  <Override PartName="/ppt/slides/slide138.xml" ContentType="application/vnd.openxmlformats-officedocument.presentationml.slide+xml"/>
  <Override PartName="/ppt/tags/tag46.xml" ContentType="application/vnd.openxmlformats-officedocument.presentationml.tags+xml"/>
  <Default Extension="png" ContentType="image/png"/>
  <Override PartName="/ppt/slides/slide12.xml" ContentType="application/vnd.openxmlformats-officedocument.presentationml.slide+xml"/>
  <Override PartName="/ppt/tags/tag30.xml" ContentType="application/vnd.openxmlformats-officedocument.presentationml.tags+xml"/>
  <Override PartName="/ppt/slides/slide54.xml" ContentType="application/vnd.openxmlformats-officedocument.presentationml.slide+xml"/>
  <Override PartName="/ppt/slides/slide116.xml" ContentType="application/vnd.openxmlformats-officedocument.presentationml.slide+xml"/>
  <Override PartName="/ppt/tags/tag24.xml" ContentType="application/vnd.openxmlformats-officedocument.presentationml.tags+xml"/>
  <Default Extension="rels" ContentType="application/vnd.openxmlformats-package.relationships+xml"/>
  <Override PartName="/ppt/slides/slide48.xml" ContentType="application/vnd.openxmlformats-officedocument.presentationml.slide+xml"/>
  <Override PartName="/ppt/slides/slide96.xml" ContentType="application/vnd.openxmlformats-officedocument.presentationml.slide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tags/tag50.xml" ContentType="application/vnd.openxmlformats-officedocument.presentationml.tags+xml"/>
  <Override PartName="/ppt/slides/slide136.xml" ContentType="application/vnd.openxmlformats-officedocument.presentationml.slide+xml"/>
  <Override PartName="/ppt/slides/slide74.xml" ContentType="application/vnd.openxmlformats-officedocument.presentationml.slide+xml"/>
  <Override PartName="/ppt/tags/tag44.xml" ContentType="application/vnd.openxmlformats-officedocument.presentationml.tags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slides/slide52.xml" ContentType="application/vnd.openxmlformats-officedocument.presentationml.slide+xml"/>
  <Override PartName="/ppt/slides/slide114.xml" ContentType="application/vnd.openxmlformats-officedocument.presentationml.slide+xml"/>
  <Override PartName="/ppt/tags/tag22.xml" ContentType="application/vnd.openxmlformats-officedocument.presentationml.tags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ags/tag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44"/>
  </p:notesMasterIdLst>
  <p:handoutMasterIdLst>
    <p:handoutMasterId r:id="rId145"/>
  </p:handoutMasterIdLst>
  <p:sldIdLst>
    <p:sldId id="436" r:id="rId2"/>
    <p:sldId id="435" r:id="rId3"/>
    <p:sldId id="437" r:id="rId4"/>
    <p:sldId id="438" r:id="rId5"/>
    <p:sldId id="439" r:id="rId6"/>
    <p:sldId id="440" r:id="rId7"/>
    <p:sldId id="433" r:id="rId8"/>
    <p:sldId id="434" r:id="rId9"/>
    <p:sldId id="274" r:id="rId10"/>
    <p:sldId id="275" r:id="rId11"/>
    <p:sldId id="276" r:id="rId12"/>
    <p:sldId id="281" r:id="rId13"/>
    <p:sldId id="353" r:id="rId14"/>
    <p:sldId id="285" r:id="rId15"/>
    <p:sldId id="268" r:id="rId16"/>
    <p:sldId id="277" r:id="rId17"/>
    <p:sldId id="278" r:id="rId18"/>
    <p:sldId id="279" r:id="rId19"/>
    <p:sldId id="354" r:id="rId20"/>
    <p:sldId id="355" r:id="rId21"/>
    <p:sldId id="356" r:id="rId22"/>
    <p:sldId id="357" r:id="rId23"/>
    <p:sldId id="358" r:id="rId24"/>
    <p:sldId id="369" r:id="rId25"/>
    <p:sldId id="359" r:id="rId26"/>
    <p:sldId id="360" r:id="rId27"/>
    <p:sldId id="361" r:id="rId28"/>
    <p:sldId id="362" r:id="rId29"/>
    <p:sldId id="363" r:id="rId30"/>
    <p:sldId id="364" r:id="rId31"/>
    <p:sldId id="476" r:id="rId32"/>
    <p:sldId id="368" r:id="rId33"/>
    <p:sldId id="288" r:id="rId34"/>
    <p:sldId id="289" r:id="rId35"/>
    <p:sldId id="34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41" r:id="rId44"/>
    <p:sldId id="339" r:id="rId45"/>
    <p:sldId id="372" r:id="rId46"/>
    <p:sldId id="373" r:id="rId47"/>
    <p:sldId id="374" r:id="rId48"/>
    <p:sldId id="376" r:id="rId49"/>
    <p:sldId id="377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290" r:id="rId67"/>
    <p:sldId id="350" r:id="rId68"/>
    <p:sldId id="428" r:id="rId69"/>
    <p:sldId id="430" r:id="rId70"/>
    <p:sldId id="426" r:id="rId71"/>
    <p:sldId id="425" r:id="rId72"/>
    <p:sldId id="340" r:id="rId73"/>
    <p:sldId id="427" r:id="rId74"/>
    <p:sldId id="406" r:id="rId75"/>
    <p:sldId id="407" r:id="rId76"/>
    <p:sldId id="408" r:id="rId77"/>
    <p:sldId id="409" r:id="rId78"/>
    <p:sldId id="410" r:id="rId79"/>
    <p:sldId id="411" r:id="rId80"/>
    <p:sldId id="412" r:id="rId81"/>
    <p:sldId id="413" r:id="rId82"/>
    <p:sldId id="414" r:id="rId83"/>
    <p:sldId id="415" r:id="rId84"/>
    <p:sldId id="416" r:id="rId85"/>
    <p:sldId id="417" r:id="rId86"/>
    <p:sldId id="418" r:id="rId87"/>
    <p:sldId id="419" r:id="rId88"/>
    <p:sldId id="420" r:id="rId89"/>
    <p:sldId id="421" r:id="rId90"/>
    <p:sldId id="422" r:id="rId91"/>
    <p:sldId id="423" r:id="rId92"/>
    <p:sldId id="347" r:id="rId93"/>
    <p:sldId id="451" r:id="rId94"/>
    <p:sldId id="442" r:id="rId95"/>
    <p:sldId id="449" r:id="rId96"/>
    <p:sldId id="450" r:id="rId97"/>
    <p:sldId id="446" r:id="rId98"/>
    <p:sldId id="348" r:id="rId99"/>
    <p:sldId id="454" r:id="rId100"/>
    <p:sldId id="351" r:id="rId101"/>
    <p:sldId id="461" r:id="rId102"/>
    <p:sldId id="462" r:id="rId103"/>
    <p:sldId id="465" r:id="rId104"/>
    <p:sldId id="482" r:id="rId105"/>
    <p:sldId id="483" r:id="rId106"/>
    <p:sldId id="484" r:id="rId107"/>
    <p:sldId id="481" r:id="rId108"/>
    <p:sldId id="479" r:id="rId109"/>
    <p:sldId id="486" r:id="rId110"/>
    <p:sldId id="489" r:id="rId111"/>
    <p:sldId id="485" r:id="rId112"/>
    <p:sldId id="352" r:id="rId113"/>
    <p:sldId id="371" r:id="rId114"/>
    <p:sldId id="458" r:id="rId115"/>
    <p:sldId id="459" r:id="rId116"/>
    <p:sldId id="460" r:id="rId117"/>
    <p:sldId id="455" r:id="rId118"/>
    <p:sldId id="273" r:id="rId119"/>
    <p:sldId id="343" r:id="rId120"/>
    <p:sldId id="344" r:id="rId121"/>
    <p:sldId id="330" r:id="rId122"/>
    <p:sldId id="331" r:id="rId123"/>
    <p:sldId id="332" r:id="rId124"/>
    <p:sldId id="333" r:id="rId125"/>
    <p:sldId id="334" r:id="rId126"/>
    <p:sldId id="345" r:id="rId127"/>
    <p:sldId id="337" r:id="rId128"/>
    <p:sldId id="338" r:id="rId129"/>
    <p:sldId id="403" r:id="rId130"/>
    <p:sldId id="398" r:id="rId131"/>
    <p:sldId id="399" r:id="rId132"/>
    <p:sldId id="400" r:id="rId133"/>
    <p:sldId id="402" r:id="rId134"/>
    <p:sldId id="424" r:id="rId135"/>
    <p:sldId id="490" r:id="rId136"/>
    <p:sldId id="405" r:id="rId137"/>
    <p:sldId id="491" r:id="rId138"/>
    <p:sldId id="492" r:id="rId139"/>
    <p:sldId id="493" r:id="rId140"/>
    <p:sldId id="494" r:id="rId141"/>
    <p:sldId id="495" r:id="rId142"/>
    <p:sldId id="286" r:id="rId1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333333"/>
    <a:srgbClr val="FBFF70"/>
    <a:srgbClr val="E39B30"/>
    <a:srgbClr val="545454"/>
    <a:srgbClr val="DBEBC8"/>
    <a:srgbClr val="E0E0E0"/>
    <a:srgbClr val="004F95"/>
    <a:srgbClr val="74B16E"/>
    <a:srgbClr val="A7FF9E"/>
    <a:srgbClr val="FAA3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8466" autoAdjust="0"/>
  </p:normalViewPr>
  <p:slideViewPr>
    <p:cSldViewPr snapToGrid="0" snapToObjects="1">
      <p:cViewPr>
        <p:scale>
          <a:sx n="122" d="100"/>
          <a:sy n="122" d="100"/>
        </p:scale>
        <p:origin x="-496" y="-192"/>
      </p:cViewPr>
      <p:guideLst>
        <p:guide orient="horz" pos="215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15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notesMaster" Target="notesMasters/notesMaster1.xml"/><Relationship Id="rId145" Type="http://schemas.openxmlformats.org/officeDocument/2006/relationships/handoutMaster" Target="handoutMasters/handoutMaster1.xml"/><Relationship Id="rId146" Type="http://schemas.openxmlformats.org/officeDocument/2006/relationships/printerSettings" Target="printerSettings/printerSettings1.bin"/><Relationship Id="rId147" Type="http://schemas.openxmlformats.org/officeDocument/2006/relationships/presProps" Target="presProps.xml"/><Relationship Id="rId148" Type="http://schemas.openxmlformats.org/officeDocument/2006/relationships/viewProps" Target="viewProps.xml"/><Relationship Id="rId14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8D3F7-A919-6A4A-8CE4-0B30E165FB57}" type="datetimeFigureOut">
              <a:rPr/>
              <a:pPr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F378-8BBF-1941-ACAE-3225A05B6F0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9CD5-FE03-BD4A-85FB-F7B2DBBF4B98}" type="datetimeFigureOut">
              <a:rPr/>
              <a:pPr/>
              <a:t>12/22/12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6CC2-B862-5A48-A1EB-CDA50955E04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C31C-7905-BF41-AADA-3DCAD83A1D8B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78F9-62A2-844C-BFC7-301901390D6C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053B-90A6-3C48-BD07-05224FE3C081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03DB-7FAA-E04B-B595-FCBAC6DCCD45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369D-F803-E94B-89A1-5B4497CC93CF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8E63-7D4E-2A42-B045-89A4F35668CF}" type="datetime1">
              <a:rPr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8360-8B71-4948-9734-836C582274A2}" type="datetime1">
              <a:rPr/>
              <a:pPr/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5635-27C9-7847-9B08-B0C4C36F777A}" type="datetime1">
              <a:rPr/>
              <a:pPr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A55E-88DB-124E-86F6-E912CF010025}" type="datetime1">
              <a:rPr/>
              <a:pPr/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FE76-1539-7441-B869-2978B70CF9D2}" type="datetime1">
              <a:rPr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7C20-A2BF-9441-B5A4-0EAA095D1997}" type="datetime1">
              <a:rPr/>
              <a:pPr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055"/>
            <a:ext cx="8229600" cy="85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348"/>
            <a:ext cx="8229600" cy="540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6627-C2AF-044B-8D19-B3111411DA74}" type="datetime1">
              <a:rPr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9600" y="64500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2EC700-D6DC-E640-968A-CCDCBE09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2.xml"/><Relationship Id="rId3" Type="http://schemas.openxmlformats.org/officeDocument/2006/relationships/slide" Target="slide1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stackoverflow.com/tag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gif"/><Relationship Id="rId7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707377"/>
            <a:ext cx="5030048" cy="1853176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33972" y="1093126"/>
            <a:ext cx="8276055" cy="27275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500" b="1" kern="1400" dirty="0" smtClean="0">
                <a:solidFill>
                  <a:schemeClr val="bg1"/>
                </a:solidFill>
                <a:latin typeface="Calibri"/>
                <a:cs typeface="Calibri"/>
              </a:rPr>
              <a:t>Nested Refinement</a:t>
            </a:r>
          </a:p>
          <a:p>
            <a:pPr algn="ctr" eaLnBrk="1" hangingPunct="1"/>
            <a:r>
              <a:rPr lang="en-US" sz="5500" b="1" kern="1400" dirty="0" smtClean="0">
                <a:solidFill>
                  <a:schemeClr val="bg1"/>
                </a:solidFill>
                <a:latin typeface="Calibri"/>
                <a:cs typeface="Calibri"/>
              </a:rPr>
              <a:t>Types for JavaScript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3972811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spcBef>
                <a:spcPct val="20000"/>
              </a:spcBef>
            </a:pPr>
            <a:r>
              <a:rPr lang="en-US" sz="5500" dirty="0" smtClean="0">
                <a:solidFill>
                  <a:srgbClr val="000000"/>
                </a:solidFill>
                <a:latin typeface="Calibri"/>
                <a:cs typeface="Calibri"/>
              </a:rPr>
              <a:t>Ravi </a:t>
            </a:r>
            <a:r>
              <a:rPr lang="en-US" sz="5500" dirty="0" err="1" smtClean="0">
                <a:solidFill>
                  <a:srgbClr val="000000"/>
                </a:solidFill>
                <a:latin typeface="Calibri"/>
                <a:cs typeface="Calibri"/>
              </a:rPr>
              <a:t>Chugh</a:t>
            </a:r>
            <a:endParaRPr lang="en-US" sz="55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Subtitle 2"/>
          <p:cNvSpPr>
            <a:spLocks/>
          </p:cNvSpPr>
          <p:nvPr/>
        </p:nvSpPr>
        <p:spPr bwMode="auto">
          <a:xfrm>
            <a:off x="249841" y="458075"/>
            <a:ext cx="86508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Dissertation Defense − September 3, 2013</a:t>
            </a:r>
            <a:endParaRPr lang="en-US" sz="220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732" y="2928257"/>
            <a:ext cx="1276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implicit global object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7041" y="508004"/>
            <a:ext cx="16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scope manipulation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5553" y="5233217"/>
            <a:ext cx="109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var lifting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9831" y="3878753"/>
            <a:ext cx="32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aco"/>
                <a:cs typeface="Monaco"/>
              </a:rPr>
              <a:t>‘,,,’ == new Array(4)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736830"/>
            <a:ext cx="9144000" cy="802940"/>
          </a:xfrm>
          <a:prstGeom prst="rect">
            <a:avLst/>
          </a:prstGeom>
          <a:solidFill>
            <a:srgbClr val="E0E0E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68081"/>
            <a:ext cx="9144000" cy="547842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Motivation and Thesis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Challenges of Dynamic Languages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Tour of Dependent JavaScript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Technical</a:t>
            </a: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Contributions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baseline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Evaluation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Looking Ahead</a:t>
            </a:r>
            <a:endParaRPr kumimoji="0" lang="en-US" sz="5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5600648" y="2444613"/>
            <a:ext cx="1154773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101</a:t>
            </a:fld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4445124" y="447651"/>
            <a:ext cx="2311049" cy="2832272"/>
            <a:chOff x="4445124" y="447651"/>
            <a:chExt cx="2311049" cy="2832272"/>
          </a:xfrm>
        </p:grpSpPr>
        <p:sp>
          <p:nvSpPr>
            <p:cNvPr id="19" name="TextBox 18"/>
            <p:cNvSpPr txBox="1"/>
            <p:nvPr/>
          </p:nvSpPr>
          <p:spPr>
            <a:xfrm>
              <a:off x="4445125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313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0649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421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(+35%)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5124" y="447651"/>
              <a:ext cx="2310298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>LOC</a:t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before/after</a:t>
              </a: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94735" y="447651"/>
            <a:ext cx="4050391" cy="2832272"/>
            <a:chOff x="394735" y="447651"/>
            <a:chExt cx="4050391" cy="2832272"/>
          </a:xfrm>
        </p:grpSpPr>
        <p:sp>
          <p:nvSpPr>
            <p:cNvPr id="16" name="TextBox 15"/>
            <p:cNvSpPr txBox="1"/>
            <p:nvPr/>
          </p:nvSpPr>
          <p:spPr>
            <a:xfrm>
              <a:off x="394736" y="1582409"/>
              <a:ext cx="4050390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14 Excerpts from: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JavaScript, Good Parts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SunSpider Benchmark Suite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Google Closure Library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735" y="447651"/>
              <a:ext cx="4050390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/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Benchmarks</a:t>
              </a: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394734" y="1582409"/>
            <a:ext cx="6907986" cy="2916776"/>
            <a:chOff x="394734" y="1582409"/>
            <a:chExt cx="6907986" cy="2916776"/>
          </a:xfrm>
        </p:grpSpPr>
        <p:sp>
          <p:nvSpPr>
            <p:cNvPr id="45" name="Title 1"/>
            <p:cNvSpPr txBox="1">
              <a:spLocks/>
            </p:cNvSpPr>
            <p:nvPr/>
          </p:nvSpPr>
          <p:spPr bwMode="auto">
            <a:xfrm>
              <a:off x="1212790" y="3914409"/>
              <a:ext cx="6089930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3200" kern="0" dirty="0" smtClean="0">
                  <a:cs typeface="Calibri"/>
                </a:rPr>
                <a:t>Chosen to </a:t>
              </a:r>
              <a:r>
                <a:rPr lang="en-US" sz="3200" b="1" kern="0" dirty="0" smtClean="0">
                  <a:cs typeface="Calibri"/>
                </a:rPr>
                <a:t>Stretch </a:t>
              </a:r>
              <a:r>
                <a:rPr lang="en-US" sz="3200" kern="0" dirty="0" smtClean="0">
                  <a:cs typeface="Calibri"/>
                </a:rPr>
                <a:t>the Limits of DJS</a:t>
              </a: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394734" y="1582409"/>
              <a:ext cx="4050389" cy="1697514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5400000" flipH="1" flipV="1">
              <a:off x="1655056" y="3597166"/>
              <a:ext cx="634486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601402" y="4851357"/>
            <a:ext cx="1154772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5600650" y="3821275"/>
            <a:ext cx="1154772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102</a:t>
            </a:fld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4445124" y="447651"/>
            <a:ext cx="2311049" cy="2832272"/>
            <a:chOff x="4445124" y="447651"/>
            <a:chExt cx="2311049" cy="2832272"/>
          </a:xfrm>
        </p:grpSpPr>
        <p:sp>
          <p:nvSpPr>
            <p:cNvPr id="19" name="TextBox 18"/>
            <p:cNvSpPr txBox="1"/>
            <p:nvPr/>
          </p:nvSpPr>
          <p:spPr>
            <a:xfrm>
              <a:off x="4445125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313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0649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421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(+35%)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5124" y="447651"/>
              <a:ext cx="2310298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>LOC</a:t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before/after</a:t>
              </a: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94735" y="447651"/>
            <a:ext cx="4050391" cy="2832272"/>
            <a:chOff x="394735" y="447651"/>
            <a:chExt cx="4050391" cy="2832272"/>
          </a:xfrm>
        </p:grpSpPr>
        <p:sp>
          <p:nvSpPr>
            <p:cNvPr id="16" name="TextBox 15"/>
            <p:cNvSpPr txBox="1"/>
            <p:nvPr/>
          </p:nvSpPr>
          <p:spPr>
            <a:xfrm>
              <a:off x="394736" y="1582409"/>
              <a:ext cx="4050390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14 Excerpts from: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JavaScript, Good Parts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SunSpider Benchmark Suite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Google Closure Library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735" y="447651"/>
              <a:ext cx="4050390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/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Benchmarks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4736" y="3279923"/>
            <a:ext cx="4050390" cy="1051473"/>
          </a:xfrm>
          <a:prstGeom prst="rect">
            <a:avLst/>
          </a:prstGeom>
          <a:noFill/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9 Browser Extensions from:</a:t>
            </a:r>
          </a:p>
          <a:p>
            <a:r>
              <a:rPr lang="en-US" sz="2400" i="1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US" sz="2400">
                <a:solidFill>
                  <a:srgbClr val="000000"/>
                </a:solidFill>
                <a:cs typeface="Calibri"/>
              </a:rPr>
              <a:t>Guha et al. Oakland ’11]</a:t>
            </a:r>
            <a:r>
              <a:rPr lang="en-US" sz="2400" i="1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4445125" y="3279923"/>
            <a:ext cx="2311048" cy="1051473"/>
            <a:chOff x="4445125" y="3279923"/>
            <a:chExt cx="2311048" cy="1051473"/>
          </a:xfrm>
        </p:grpSpPr>
        <p:sp>
          <p:nvSpPr>
            <p:cNvPr id="22" name="TextBox 21"/>
            <p:cNvSpPr txBox="1"/>
            <p:nvPr/>
          </p:nvSpPr>
          <p:spPr>
            <a:xfrm>
              <a:off x="4445125" y="3279923"/>
              <a:ext cx="1155524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321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0649" y="3279923"/>
              <a:ext cx="1155524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383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(+19%)</a:t>
              </a: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4445126" y="4331396"/>
            <a:ext cx="2311048" cy="1030652"/>
            <a:chOff x="4445126" y="4331396"/>
            <a:chExt cx="2311048" cy="1030652"/>
          </a:xfrm>
        </p:grpSpPr>
        <p:sp>
          <p:nvSpPr>
            <p:cNvPr id="24" name="TextBox 23"/>
            <p:cNvSpPr txBox="1"/>
            <p:nvPr/>
          </p:nvSpPr>
          <p:spPr>
            <a:xfrm>
              <a:off x="4445126" y="4331396"/>
              <a:ext cx="1155524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1,003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00650" y="4331396"/>
              <a:ext cx="1155524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1,027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(+2%)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737" y="4331396"/>
            <a:ext cx="4050390" cy="1030652"/>
          </a:xfrm>
          <a:prstGeom prst="rect">
            <a:avLst/>
          </a:prstGeom>
          <a:noFill/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2 Examples from:</a:t>
            </a:r>
          </a:p>
          <a:p>
            <a:r>
              <a:rPr lang="en-US" sz="2400" i="1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sz="2400">
                <a:solidFill>
                  <a:srgbClr val="000000"/>
                </a:solidFill>
                <a:cs typeface="Calibri"/>
              </a:rPr>
              <a:t>Google Gadgets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7" name="Group 35"/>
          <p:cNvGrpSpPr/>
          <p:nvPr/>
        </p:nvGrpSpPr>
        <p:grpSpPr>
          <a:xfrm>
            <a:off x="394734" y="5362048"/>
            <a:ext cx="6361441" cy="1030652"/>
            <a:chOff x="394734" y="5362048"/>
            <a:chExt cx="6361441" cy="1030652"/>
          </a:xfrm>
        </p:grpSpPr>
        <p:sp>
          <p:nvSpPr>
            <p:cNvPr id="32" name="TextBox 31"/>
            <p:cNvSpPr txBox="1"/>
            <p:nvPr/>
          </p:nvSpPr>
          <p:spPr>
            <a:xfrm>
              <a:off x="4445127" y="5362048"/>
              <a:ext cx="1155524" cy="1030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1,637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00651" y="5362048"/>
              <a:ext cx="1155524" cy="1030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1,831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(+12%)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734" y="5362048"/>
              <a:ext cx="4050390" cy="1030652"/>
            </a:xfrm>
            <a:prstGeom prst="rect">
              <a:avLst/>
            </a:prstGeom>
            <a:solidFill>
              <a:srgbClr val="D9D9D9"/>
            </a:solidFill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TOTALS</a:t>
              </a:r>
            </a:p>
            <a:p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9" grpId="0" animBg="1"/>
      <p:bldP spid="49" grpId="1" animBg="1"/>
      <p:bldP spid="21" grpId="0" animBg="1"/>
      <p:bldP spid="2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103</a:t>
            </a:fld>
            <a:endParaRPr lang="en-US"/>
          </a:p>
        </p:txBody>
      </p:sp>
      <p:grpSp>
        <p:nvGrpSpPr>
          <p:cNvPr id="2" name="Group 44"/>
          <p:cNvGrpSpPr/>
          <p:nvPr/>
        </p:nvGrpSpPr>
        <p:grpSpPr>
          <a:xfrm>
            <a:off x="394735" y="447651"/>
            <a:ext cx="6361439" cy="4914397"/>
            <a:chOff x="394735" y="447651"/>
            <a:chExt cx="6361439" cy="4914397"/>
          </a:xfrm>
        </p:grpSpPr>
        <p:sp>
          <p:nvSpPr>
            <p:cNvPr id="28" name="TextBox 27"/>
            <p:cNvSpPr txBox="1"/>
            <p:nvPr/>
          </p:nvSpPr>
          <p:spPr>
            <a:xfrm>
              <a:off x="4445124" y="447651"/>
              <a:ext cx="2310298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>LOC</a:t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before/after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736" y="1582409"/>
              <a:ext cx="4050390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14 Excerpts from: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JavaScript, Good Parts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SunSpider Benchmark Suite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Google Closure Library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45125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cs typeface="Calibri"/>
                </a:rPr>
                <a:t>313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0649" y="1582409"/>
              <a:ext cx="1155524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421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(+35%)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4735" y="447651"/>
              <a:ext cx="4050390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/>
              </a:r>
              <a:br>
                <a:rPr lang="en-US" sz="3200" b="1">
                  <a:latin typeface="Calibri"/>
                  <a:cs typeface="Calibri"/>
                </a:rPr>
              </a:br>
              <a:r>
                <a:rPr lang="en-US" sz="3200" b="1">
                  <a:latin typeface="Calibri"/>
                  <a:cs typeface="Calibri"/>
                </a:rPr>
                <a:t>Benchmarks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736" y="3279923"/>
              <a:ext cx="4050390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9 Browser Extensions from: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[</a:t>
              </a:r>
              <a:r>
                <a:rPr lang="en-US" sz="2400">
                  <a:solidFill>
                    <a:srgbClr val="000000"/>
                  </a:solidFill>
                  <a:cs typeface="Calibri"/>
                </a:rPr>
                <a:t>Guha et al. Oakland ’11]</a:t>
              </a:r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</a:t>
              </a: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5125" y="3279923"/>
              <a:ext cx="1155524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321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00649" y="3279923"/>
              <a:ext cx="1155524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383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(+19%)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4737" y="4331396"/>
              <a:ext cx="4050390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274320" tIns="0" rIns="0" bIns="0" rtlCol="0" anchor="ctr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2 Examples from:</a:t>
              </a:r>
            </a:p>
            <a:p>
              <a:r>
                <a:rPr lang="en-US" sz="2400" i="1">
                  <a:solidFill>
                    <a:srgbClr val="000000"/>
                  </a:solidFill>
                  <a:latin typeface="Calibri"/>
                  <a:cs typeface="Calibri"/>
                </a:rPr>
                <a:t>   </a:t>
              </a:r>
              <a:r>
                <a:rPr lang="en-US" sz="2400">
                  <a:solidFill>
                    <a:srgbClr val="000000"/>
                  </a:solidFill>
                  <a:cs typeface="Calibri"/>
                </a:rPr>
                <a:t>Google Gadgets</a:t>
              </a: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45126" y="4331396"/>
              <a:ext cx="1155524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1,003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</a:p>
            <a:p>
              <a:pPr algn="ctr">
                <a:spcAft>
                  <a:spcPts val="600"/>
                </a:spcAft>
              </a:pPr>
              <a:endParaRPr lang="en-US" sz="24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00650" y="4331396"/>
              <a:ext cx="1155524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1,027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(+2%)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445127" y="5362048"/>
            <a:ext cx="1155524" cy="10306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1,637</a:t>
            </a:r>
          </a:p>
          <a:p>
            <a:pPr algn="ctr">
              <a:spcAft>
                <a:spcPts val="600"/>
              </a:spcAft>
            </a:pPr>
            <a:r>
              <a:rPr lang="en-US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0651" y="5362048"/>
            <a:ext cx="1155524" cy="10306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1,831</a:t>
            </a: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(+12%)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6756172" y="447651"/>
            <a:ext cx="1873827" cy="5945049"/>
            <a:chOff x="6756172" y="447651"/>
            <a:chExt cx="1873827" cy="5945049"/>
          </a:xfrm>
        </p:grpSpPr>
        <p:sp>
          <p:nvSpPr>
            <p:cNvPr id="21" name="TextBox 20"/>
            <p:cNvSpPr txBox="1"/>
            <p:nvPr/>
          </p:nvSpPr>
          <p:spPr>
            <a:xfrm>
              <a:off x="6756172" y="1582409"/>
              <a:ext cx="1873825" cy="1697514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11 sec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56173" y="447651"/>
              <a:ext cx="1873824" cy="999415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en-US" sz="3200" b="1">
                  <a:latin typeface="Calibri"/>
                  <a:cs typeface="Calibri"/>
                </a:rPr>
                <a:t>Running Time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56172" y="3279923"/>
              <a:ext cx="1873825" cy="1051473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3 sec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56173" y="4331396"/>
              <a:ext cx="1873825" cy="1030652"/>
            </a:xfrm>
            <a:prstGeom prst="rect">
              <a:avLst/>
            </a:prstGeom>
            <a:noFill/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19 sec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56174" y="5362048"/>
              <a:ext cx="1873825" cy="1030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33 sec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b="1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94734" y="5362048"/>
            <a:ext cx="4050390" cy="1030652"/>
          </a:xfrm>
          <a:prstGeom prst="rect">
            <a:avLst/>
          </a:prstGeom>
          <a:solidFill>
            <a:srgbClr val="D9D9D9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TOTALS</a:t>
            </a:r>
          </a:p>
          <a:p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599900" y="5362048"/>
            <a:ext cx="1155524" cy="1030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1,831</a:t>
            </a: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(+12%)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755422" y="5362048"/>
            <a:ext cx="1873825" cy="1030652"/>
          </a:xfrm>
          <a:prstGeom prst="rect">
            <a:avLst/>
          </a:prstGeom>
          <a:solidFill>
            <a:srgbClr val="FAC090"/>
          </a:solidFill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33 sec</a:t>
            </a: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52489" y="0"/>
            <a:ext cx="449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Monaco"/>
                <a:cs typeface="Monaco"/>
                <a:hlinkClick r:id="rId3" action="ppaction://hlinksldjump"/>
              </a:rPr>
              <a:t>&gt;&gt;&gt; Skip Optimizations &gt;&gt;&gt;</a:t>
            </a:r>
            <a:endParaRPr lang="en-US">
              <a:latin typeface="Monaco"/>
              <a:cs typeface="Monaco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Reducing Annotation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2467318"/>
          </a:xfrm>
        </p:spPr>
        <p:txBody>
          <a:bodyPr/>
          <a:lstStyle/>
          <a:p>
            <a:r>
              <a:rPr lang="en-US"/>
              <a:t>Bidirectional (local) type inference</a:t>
            </a:r>
          </a:p>
          <a:p>
            <a:pPr lvl="1">
              <a:spcAft>
                <a:spcPts val="1200"/>
              </a:spcAft>
            </a:pPr>
            <a:r>
              <a:rPr lang="en-US"/>
              <a:t>Several aspects unique to this setting</a:t>
            </a:r>
          </a:p>
          <a:p>
            <a:r>
              <a:rPr lang="en-US"/>
              <a:t>Optional </a:t>
            </a:r>
            <a:r>
              <a:rPr lang="en-US">
                <a:latin typeface="Monaco"/>
                <a:cs typeface="Monaco"/>
              </a:rPr>
              <a:t>var</a:t>
            </a:r>
            <a:r>
              <a:rPr lang="en-US"/>
              <a:t> declaration invariants</a:t>
            </a:r>
          </a:p>
          <a:p>
            <a:pPr lvl="1"/>
            <a:r>
              <a:rPr lang="en-US"/>
              <a:t>Auto add to types of subsequent 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0447" y="3862341"/>
            <a:ext cx="6964378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 </a:t>
            </a:r>
            <a:r>
              <a:rPr lang="en-US" sz="24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/*: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*/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f :: 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baseline="-25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:Int)</a:t>
            </a:r>
            <a:endParaRPr lang="en-US" sz="2400" dirty="0" smtClean="0">
              <a:solidFill>
                <a:srgbClr val="FFFFFF"/>
              </a:solidFill>
              <a:latin typeface="Symbol" charset="2"/>
              <a:ea typeface="Consolas" pitchFamily="-65" charset="0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10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:Int)</a:t>
            </a:r>
            <a:endParaRPr lang="en-US" sz="2400" baseline="-250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 i …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06503" y="4507807"/>
            <a:ext cx="4209613" cy="1738567"/>
            <a:chOff x="3306503" y="4507807"/>
            <a:chExt cx="4209613" cy="1738567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06503" y="4830529"/>
              <a:ext cx="1029817" cy="141584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4320206" y="4507807"/>
              <a:ext cx="3195910" cy="1569660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function refers to mutable variable </a:t>
              </a:r>
              <a:r>
                <a:rPr lang="en-US" sz="2400" kern="0" dirty="0" smtClean="0">
                  <a:solidFill>
                    <a:srgbClr val="000000"/>
                  </a:solidFill>
                  <a:latin typeface="Monaco"/>
                  <a:ea typeface="+mj-ea"/>
                  <a:cs typeface="Monaco"/>
                </a:rPr>
                <a:t>i</a:t>
              </a:r>
              <a:r>
                <a:rPr lang="en-US" sz="24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, so heaps must describe the location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76356" y="3820697"/>
            <a:ext cx="2944683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Reducing Annotation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2467318"/>
          </a:xfrm>
        </p:spPr>
        <p:txBody>
          <a:bodyPr/>
          <a:lstStyle/>
          <a:p>
            <a:r>
              <a:rPr lang="en-US"/>
              <a:t>Bidirectional (local) type inference</a:t>
            </a:r>
          </a:p>
          <a:p>
            <a:pPr lvl="1">
              <a:spcAft>
                <a:spcPts val="1200"/>
              </a:spcAft>
            </a:pPr>
            <a:r>
              <a:rPr lang="en-US"/>
              <a:t>Several aspects unique to this setting</a:t>
            </a:r>
          </a:p>
          <a:p>
            <a:r>
              <a:rPr lang="en-US"/>
              <a:t>Optional </a:t>
            </a:r>
            <a:r>
              <a:rPr lang="en-US">
                <a:latin typeface="Monaco"/>
                <a:cs typeface="Monaco"/>
              </a:rPr>
              <a:t>var</a:t>
            </a:r>
            <a:r>
              <a:rPr lang="en-US"/>
              <a:t> declaration invariants</a:t>
            </a:r>
          </a:p>
          <a:p>
            <a:pPr lvl="1"/>
            <a:r>
              <a:rPr lang="en-US"/>
              <a:t>Auto add to types of subsequent 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0447" y="3862341"/>
            <a:ext cx="6964378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/*: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*/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f :: 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10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 i …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29047" y="4060161"/>
            <a:ext cx="366101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2400" b="1" kern="0" dirty="0" smtClean="0">
                <a:solidFill>
                  <a:srgbClr val="000000"/>
                </a:solidFill>
                <a:cs typeface="Calibri"/>
              </a:rPr>
              <a:t>copy</a:t>
            </a:r>
            <a:r>
              <a:rPr lang="en-US" sz="2400" kern="0" dirty="0" smtClean="0">
                <a:solidFill>
                  <a:srgbClr val="000000"/>
                </a:solidFill>
                <a:cs typeface="Calibri"/>
              </a:rPr>
              <a:t> the annotation, if any</a:t>
            </a:r>
            <a:endParaRPr lang="en-US" sz="2400" b="1" kern="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65947" y="4837181"/>
            <a:ext cx="2620653" cy="9823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76356" y="3820697"/>
            <a:ext cx="2944683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Reducing Annotation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2467318"/>
          </a:xfrm>
        </p:spPr>
        <p:txBody>
          <a:bodyPr/>
          <a:lstStyle/>
          <a:p>
            <a:r>
              <a:rPr lang="en-US"/>
              <a:t>Bidirectional (local) type inference</a:t>
            </a:r>
          </a:p>
          <a:p>
            <a:pPr lvl="1">
              <a:spcAft>
                <a:spcPts val="1200"/>
              </a:spcAft>
            </a:pPr>
            <a:r>
              <a:rPr lang="en-US"/>
              <a:t>Several aspects unique to this setting</a:t>
            </a:r>
          </a:p>
          <a:p>
            <a:r>
              <a:rPr lang="en-US"/>
              <a:t>Optional </a:t>
            </a:r>
            <a:r>
              <a:rPr lang="en-US">
                <a:latin typeface="Monaco"/>
                <a:cs typeface="Monaco"/>
              </a:rPr>
              <a:t>var</a:t>
            </a:r>
            <a:r>
              <a:rPr lang="en-US"/>
              <a:t> declaration invariants</a:t>
            </a:r>
          </a:p>
          <a:p>
            <a:pPr lvl="1"/>
            <a:r>
              <a:rPr lang="en-US"/>
              <a:t>Auto add to types of subsequent 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0447" y="3862341"/>
            <a:ext cx="6964378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/*: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*/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f :: 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:Int)</a:t>
            </a:r>
            <a:endParaRPr lang="en-US" sz="2400" dirty="0" smtClean="0">
              <a:solidFill>
                <a:srgbClr val="B30000"/>
              </a:solidFill>
              <a:latin typeface="Symbol" charset="2"/>
              <a:ea typeface="Consolas" pitchFamily="-65" charset="0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10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:Int)</a:t>
            </a:r>
            <a:endParaRPr lang="en-US" sz="2400" baseline="-250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 i …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29047" y="4060161"/>
            <a:ext cx="366101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2400" b="1" kern="0" dirty="0" smtClean="0">
                <a:solidFill>
                  <a:srgbClr val="000000"/>
                </a:solidFill>
                <a:cs typeface="Calibri"/>
              </a:rPr>
              <a:t>copy</a:t>
            </a:r>
            <a:r>
              <a:rPr lang="en-US" sz="2400" kern="0" dirty="0" smtClean="0">
                <a:solidFill>
                  <a:srgbClr val="000000"/>
                </a:solidFill>
                <a:cs typeface="Calibri"/>
              </a:rPr>
              <a:t> the annotation, if any</a:t>
            </a:r>
            <a:endParaRPr lang="en-US" sz="2400" b="1" kern="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465946" y="4826770"/>
            <a:ext cx="3664367" cy="9823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86767" y="3820697"/>
            <a:ext cx="1115884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Reducing Annotation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2488139"/>
          </a:xfrm>
        </p:spPr>
        <p:txBody>
          <a:bodyPr/>
          <a:lstStyle/>
          <a:p>
            <a:r>
              <a:rPr lang="en-US"/>
              <a:t>Bidirectional (local) type inference</a:t>
            </a:r>
          </a:p>
          <a:p>
            <a:pPr lvl="1">
              <a:spcAft>
                <a:spcPts val="1200"/>
              </a:spcAft>
            </a:pPr>
            <a:r>
              <a:rPr lang="en-US"/>
              <a:t>Several aspects unique to this setting</a:t>
            </a:r>
          </a:p>
          <a:p>
            <a:r>
              <a:rPr lang="en-US"/>
              <a:t>Optional </a:t>
            </a:r>
            <a:r>
              <a:rPr lang="en-US">
                <a:latin typeface="Monaco"/>
                <a:cs typeface="Monaco"/>
              </a:rPr>
              <a:t>var</a:t>
            </a:r>
            <a:r>
              <a:rPr lang="en-US"/>
              <a:t> declaration invariants</a:t>
            </a:r>
          </a:p>
          <a:p>
            <a:pPr lvl="1"/>
            <a:r>
              <a:rPr lang="en-US"/>
              <a:t>Auto add to types of subsequent 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60876" y="4006286"/>
            <a:ext cx="522979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rgbClr val="000000"/>
                </a:solidFill>
                <a:cs typeface="Calibri"/>
              </a:rPr>
              <a:t>no annotation means </a:t>
            </a:r>
            <a:r>
              <a:rPr lang="en-US" sz="2400" b="1" kern="0" dirty="0" smtClean="0">
                <a:solidFill>
                  <a:srgbClr val="000000"/>
                </a:solidFill>
                <a:cs typeface="Calibri"/>
              </a:rPr>
              <a:t>“do not modify”</a:t>
            </a:r>
            <a:endParaRPr lang="en-US" sz="2400" b="1" kern="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0447" y="3862341"/>
            <a:ext cx="6964378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f :: 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:{x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|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0})</a:t>
            </a:r>
            <a:endParaRPr lang="en-US" sz="2400" dirty="0" smtClean="0">
              <a:solidFill>
                <a:srgbClr val="B30000"/>
              </a:solidFill>
              <a:latin typeface="Symbol" charset="2"/>
              <a:ea typeface="Consolas" pitchFamily="-65" charset="0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10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/ H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:{x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|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0})</a:t>
            </a:r>
            <a:endParaRPr lang="en-US" sz="2400" baseline="-250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 i …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Improving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14519" y="2227868"/>
            <a:ext cx="4143233" cy="46166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17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Int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latin typeface="Monaco"/>
              <a:cs typeface="Monaco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2329" y="3997726"/>
            <a:ext cx="8456931" cy="923330"/>
            <a:chOff x="687069" y="2892355"/>
            <a:chExt cx="8456931" cy="92333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7069" y="2892355"/>
              <a:ext cx="8456931" cy="461665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if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b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“hi”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else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17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b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true 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“hi”</a:t>
              </a:r>
              <a:endParaRPr lang="en-US" sz="2400" dirty="0" smtClean="0">
                <a:latin typeface="Monaco"/>
                <a:cs typeface="Monaco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87069" y="3354020"/>
              <a:ext cx="8456931" cy="461665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if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b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17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else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“hi”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{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∧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b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false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17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  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400" dirty="0" smtClean="0">
                <a:latin typeface="Monaco"/>
                <a:cs typeface="Monac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53045" y="2214212"/>
            <a:ext cx="3195910" cy="1377485"/>
            <a:chOff x="3853045" y="2214212"/>
            <a:chExt cx="3195910" cy="137748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63760" y="2214212"/>
              <a:ext cx="762000" cy="506554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3853045" y="2760700"/>
              <a:ext cx="3195910" cy="830997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track </a:t>
              </a:r>
              <a:r>
                <a:rPr lang="en-US" sz="24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syntactic types</a:t>
              </a:r>
              <a:r>
                <a:rPr lang="en-US" sz="24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 for specialized cases … 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402474" y="5059980"/>
            <a:ext cx="6342228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 fall back on </a:t>
            </a:r>
            <a:r>
              <a:rPr lang="en-US" sz="24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refinement types 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for general case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718333"/>
          </a:xfrm>
        </p:spPr>
        <p:txBody>
          <a:bodyPr/>
          <a:lstStyle/>
          <a:p>
            <a:r>
              <a:rPr lang="en-US"/>
              <a:t>Avoid making SMT queries when possible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Improving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697512"/>
          </a:xfrm>
        </p:spPr>
        <p:txBody>
          <a:bodyPr/>
          <a:lstStyle/>
          <a:p>
            <a:r>
              <a:rPr lang="en-US"/>
              <a:t>Can reduce precision for if-expressions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2813" y="1936341"/>
            <a:ext cx="2508841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{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65933" y="4817664"/>
            <a:ext cx="6862967" cy="762428"/>
            <a:chOff x="1061833" y="4817664"/>
            <a:chExt cx="6862967" cy="762428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>
              <a:off x="1061833" y="5198878"/>
              <a:ext cx="2113171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3175004" y="4817664"/>
              <a:ext cx="4749796" cy="762428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|-&gt;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m:{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b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true 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1</a:t>
              </a:r>
            </a:p>
            <a:p>
              <a:r>
                <a:rPr lang="en-US" sz="2000" dirty="0" err="1" smtClean="0">
                  <a:solidFill>
                    <a:srgbClr val="FBFF7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</a:t>
              </a:r>
              <a:r>
                <a:rPr lang="en-US" sz="2000" baseline="-25000" dirty="0" err="1" smtClean="0">
                  <a:solidFill>
                    <a:srgbClr val="FBFF7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err="1" smtClean="0">
                  <a:solidFill>
                    <a:srgbClr val="FBFF7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FBFF7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|-&gt;</a:t>
              </a:r>
              <a:r>
                <a:rPr lang="en-US" sz="2000" dirty="0" err="1" smtClean="0">
                  <a:solidFill>
                    <a:srgbClr val="FBFF7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FBFF7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m: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FBFF7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{x</a:t>
              </a:r>
              <a:r>
                <a:rPr lang="en-US" sz="2000" dirty="0" err="1" smtClean="0">
                  <a:solidFill>
                    <a:srgbClr val="FBFF7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∧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FBFF7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b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false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2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3752841" y="2717182"/>
            <a:ext cx="3778438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“exact joins” 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by default …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752840" y="3338225"/>
            <a:ext cx="4471167" cy="830997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 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nnotation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var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triggers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“inexact joins”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18303" y="1884326"/>
            <a:ext cx="2944683" cy="4788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Improving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8"/>
            <a:ext cx="8229600" cy="697512"/>
          </a:xfrm>
        </p:spPr>
        <p:txBody>
          <a:bodyPr/>
          <a:lstStyle/>
          <a:p>
            <a:r>
              <a:rPr lang="en-US"/>
              <a:t>Can reduce precision for if-expressions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2813" y="1936341"/>
            <a:ext cx="3789286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/*: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*/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{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65935" y="4978812"/>
            <a:ext cx="3127485" cy="440136"/>
            <a:chOff x="1197165" y="4978812"/>
            <a:chExt cx="3127485" cy="440136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>
              <a:off x="1197165" y="5198880"/>
              <a:ext cx="1259549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2456714" y="4978812"/>
              <a:ext cx="1867936" cy="440136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|-&gt;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m:Int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3752841" y="2717182"/>
            <a:ext cx="3778438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“exact joins” 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by default …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752840" y="3338225"/>
            <a:ext cx="4471167" cy="830997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 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nnotation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var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triggers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“inexact joins”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6200000" flipH="1">
            <a:off x="2039059" y="3186942"/>
            <a:ext cx="2615598" cy="9681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860765" y="4237125"/>
            <a:ext cx="5769234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en-US" sz="3200" kern="0" dirty="0" smtClean="0">
                <a:cs typeface="Calibri"/>
              </a:rPr>
              <a:t>Plenty of </a:t>
            </a:r>
            <a:r>
              <a:rPr lang="en-US" sz="3200" b="1" kern="0" dirty="0" smtClean="0">
                <a:cs typeface="Calibri"/>
              </a:rPr>
              <a:t>Room for Improvement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45127" y="5362048"/>
            <a:ext cx="1155524" cy="10306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1,637</a:t>
            </a:r>
          </a:p>
          <a:p>
            <a:pPr algn="ctr">
              <a:spcAft>
                <a:spcPts val="600"/>
              </a:spcAft>
            </a:pPr>
            <a:r>
              <a:rPr lang="en-US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4734" y="5362048"/>
            <a:ext cx="4050390" cy="1030652"/>
          </a:xfrm>
          <a:prstGeom prst="rect">
            <a:avLst/>
          </a:prstGeom>
          <a:solidFill>
            <a:srgbClr val="D9D9D9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TOTALS</a:t>
            </a:r>
          </a:p>
          <a:p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6756173" y="5362048"/>
            <a:ext cx="1873825" cy="1030652"/>
          </a:xfrm>
          <a:prstGeom prst="rect">
            <a:avLst/>
          </a:prstGeom>
          <a:solidFill>
            <a:srgbClr val="FAC090"/>
          </a:solidFill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33 sec</a:t>
            </a: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 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600651" y="5362048"/>
            <a:ext cx="1155524" cy="1030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1,831</a:t>
            </a: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cs typeface="Calibri"/>
              </a:rPr>
              <a:t>(+12%)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85777" y="2819514"/>
            <a:ext cx="6544221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en-US" sz="3200" kern="0" dirty="0" smtClean="0">
                <a:cs typeface="Calibri"/>
              </a:rPr>
              <a:t>Relatively Modest Optimizations</a:t>
            </a:r>
            <a:br>
              <a:rPr lang="en-US" sz="3200" kern="0" dirty="0" smtClean="0">
                <a:cs typeface="Calibri"/>
              </a:rPr>
            </a:br>
            <a:r>
              <a:rPr lang="en-US" sz="3200" kern="0" dirty="0" smtClean="0">
                <a:cs typeface="Calibri"/>
              </a:rPr>
              <a:t>Have Made </a:t>
            </a:r>
            <a:r>
              <a:rPr lang="en-US" sz="3200" b="1" kern="0" dirty="0" smtClean="0">
                <a:cs typeface="Calibri"/>
              </a:rPr>
              <a:t>Significant </a:t>
            </a:r>
            <a:r>
              <a:rPr lang="en-US" sz="3200" kern="0" dirty="0" smtClean="0">
                <a:cs typeface="Calibri"/>
              </a:rPr>
              <a:t>Impact</a:t>
            </a:r>
            <a:endParaRPr lang="en-US" sz="3200" b="1" kern="0" dirty="0" smtClean="0"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636698"/>
            <a:ext cx="9144000" cy="802940"/>
          </a:xfrm>
          <a:prstGeom prst="rect">
            <a:avLst/>
          </a:prstGeom>
          <a:solidFill>
            <a:srgbClr val="E0E0E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68081"/>
            <a:ext cx="9144000" cy="547842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Motivation and Thesis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Challenges of Dynamic Languages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Tour of Dependent JavaScript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Technical</a:t>
            </a: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Contributions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baseline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Evaluation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Looking Ahead</a:t>
            </a:r>
            <a:endParaRPr kumimoji="0" lang="en-US" sz="5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Type Soundness</a:t>
            </a:r>
            <a:endParaRPr lang="en-US" sz="2400"/>
          </a:p>
          <a:p>
            <a:pPr lvl="1">
              <a:spcAft>
                <a:spcPts val="600"/>
              </a:spcAft>
            </a:pPr>
            <a:r>
              <a:rPr lang="en-US" sz="2400"/>
              <a:t> proven for System D, but not for !D or DJS</a:t>
            </a:r>
          </a:p>
          <a:p>
            <a:pPr>
              <a:spcAft>
                <a:spcPts val="600"/>
              </a:spcAft>
            </a:pPr>
            <a:r>
              <a:rPr lang="en-US" sz="4000"/>
              <a:t>Expressiveness</a:t>
            </a:r>
            <a:endParaRPr lang="en-US" sz="2400"/>
          </a:p>
          <a:p>
            <a:pPr lvl="1">
              <a:spcAft>
                <a:spcPts val="600"/>
              </a:spcAft>
            </a:pPr>
            <a:r>
              <a:rPr lang="en-US" sz="2400"/>
              <a:t> e.g. mutual recursion, recursion through heap</a:t>
            </a:r>
          </a:p>
          <a:p>
            <a:pPr>
              <a:spcAft>
                <a:spcPts val="600"/>
              </a:spcAft>
            </a:pPr>
            <a:r>
              <a:rPr lang="en-US" sz="4000"/>
              <a:t>Usability</a:t>
            </a:r>
            <a:endParaRPr lang="en-US" sz="2400"/>
          </a:p>
          <a:p>
            <a:pPr lvl="1">
              <a:spcAft>
                <a:spcPts val="600"/>
              </a:spcAft>
            </a:pPr>
            <a:r>
              <a:rPr lang="en-US" sz="2400"/>
              <a:t> annotation burden, performance, error messages</a:t>
            </a:r>
          </a:p>
          <a:p>
            <a:pPr>
              <a:spcAft>
                <a:spcPts val="600"/>
              </a:spcAft>
            </a:pPr>
            <a:r>
              <a:rPr lang="en-US" sz="4000"/>
              <a:t>Integration with Run-Time Contracts</a:t>
            </a:r>
            <a:endParaRPr lang="en-US" sz="2400"/>
          </a:p>
          <a:p>
            <a:pPr lvl="1">
              <a:spcAft>
                <a:spcPts val="600"/>
              </a:spcAft>
            </a:pPr>
            <a:r>
              <a:rPr lang="en-US" sz="2400"/>
              <a:t> invariants before and after </a:t>
            </a:r>
            <a:r>
              <a:rPr lang="en-US" sz="2400">
                <a:latin typeface="Monaco"/>
                <a:cs typeface="Monaco"/>
              </a:rPr>
              <a:t>eval()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114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-1671422" y="3939319"/>
            <a:ext cx="4802281" cy="5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2313" y="6351873"/>
            <a:ext cx="6117552" cy="1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97815" y="6100220"/>
            <a:ext cx="22420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Expressiveness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30" y="989045"/>
            <a:ext cx="14157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Usability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227578" y="5080398"/>
            <a:ext cx="2496113" cy="914400"/>
          </a:xfrm>
          <a:prstGeom prst="roundRect">
            <a:avLst>
              <a:gd name="adj" fmla="val 10742"/>
            </a:avLst>
          </a:prstGeom>
          <a:solidFill>
            <a:srgbClr val="FFD2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</a:t>
            </a:r>
            <a:endParaRPr kumimoji="0" 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759382" y="3081551"/>
            <a:ext cx="3017520" cy="1371600"/>
          </a:xfrm>
          <a:prstGeom prst="roundRect">
            <a:avLst>
              <a:gd name="adj" fmla="val 12808"/>
            </a:avLst>
          </a:prstGeom>
          <a:solidFill>
            <a:srgbClr val="B0FA8E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Dependent JavaScript (DJS)</a:t>
            </a:r>
            <a:endParaRPr kumimoji="0" lang="en-US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962804" y="1669341"/>
            <a:ext cx="7425855" cy="1131141"/>
            <a:chOff x="962804" y="867694"/>
            <a:chExt cx="7425855" cy="1131141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62804" y="1013421"/>
              <a:ext cx="2286000" cy="914400"/>
            </a:xfrm>
            <a:prstGeom prst="roundRect">
              <a:avLst/>
            </a:prstGeom>
            <a:solidFill>
              <a:srgbClr val="FFD2A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-65" charset="-128"/>
                  <a:cs typeface="Calibri"/>
                </a:rPr>
                <a:t>TypeScript</a:t>
              </a: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3343389" y="867694"/>
              <a:ext cx="5045270" cy="1131141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400" kern="0" dirty="0" smtClean="0">
                  <a:cs typeface="Calibri"/>
                </a:rPr>
                <a:t>Lightweight (unsound) static checking tools becoming popular</a:t>
              </a:r>
            </a:p>
          </p:txBody>
        </p:sp>
      </p:grpSp>
      <p:cxnSp>
        <p:nvCxnSpPr>
          <p:cNvPr id="35" name="Shape 34"/>
          <p:cNvCxnSpPr>
            <a:stCxn id="23" idx="2"/>
            <a:endCxn id="29" idx="1"/>
          </p:cNvCxnSpPr>
          <p:nvPr/>
        </p:nvCxnSpPr>
        <p:spPr>
          <a:xfrm rot="16200000" flipH="1">
            <a:off x="2413652" y="2421620"/>
            <a:ext cx="1037883" cy="1653578"/>
          </a:xfrm>
          <a:prstGeom prst="curvedConnector2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 bwMode="auto">
          <a:xfrm>
            <a:off x="827476" y="3487586"/>
            <a:ext cx="2628689" cy="1391422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400" kern="0" dirty="0" smtClean="0">
                <a:cs typeface="Calibri"/>
              </a:rPr>
              <a:t>Translate for additional checking and IDE support</a:t>
            </a:r>
          </a:p>
        </p:txBody>
      </p:sp>
      <p:cxnSp>
        <p:nvCxnSpPr>
          <p:cNvPr id="38" name="Shape 37"/>
          <p:cNvCxnSpPr>
            <a:stCxn id="29" idx="2"/>
            <a:endCxn id="24" idx="1"/>
          </p:cNvCxnSpPr>
          <p:nvPr/>
        </p:nvCxnSpPr>
        <p:spPr>
          <a:xfrm rot="16200000" flipH="1">
            <a:off x="5205637" y="4515656"/>
            <a:ext cx="1084447" cy="959436"/>
          </a:xfrm>
          <a:prstGeom prst="curvedConnector2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2055"/>
            <a:ext cx="8229600" cy="853671"/>
          </a:xfrm>
        </p:spPr>
        <p:txBody>
          <a:bodyPr/>
          <a:lstStyle/>
          <a:p>
            <a:r>
              <a:rPr lang="en-US"/>
              <a:t>“Gradual Gradual Typing”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17141" y="1146683"/>
            <a:ext cx="7315200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Aft>
                <a:spcPts val="600"/>
              </a:spcAft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Way Behind</a:t>
            </a:r>
            <a:r>
              <a:rPr kumimoji="0" lang="en-US" sz="4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Tools for Java, etc.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19056" y="2221454"/>
            <a:ext cx="7613767" cy="229293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/>
              <a:buChar char="•"/>
            </a:pPr>
            <a:r>
              <a:rPr lang="en-US" sz="3200" kern="0" dirty="0" smtClean="0">
                <a:cs typeface="Calibri"/>
              </a:rPr>
              <a:t> Static Types in DJS Enable Refactoring,</a:t>
            </a:r>
            <a:endParaRPr lang="en-US" sz="3200" kern="0" dirty="0" smtClean="0">
              <a:solidFill>
                <a:schemeClr val="bg1"/>
              </a:solidFill>
              <a:cs typeface="Calibri"/>
            </a:endParaRPr>
          </a:p>
          <a:p>
            <a:pPr lvl="0">
              <a:spcAft>
                <a:spcPts val="1800"/>
              </a:spcAft>
              <a:buFont typeface="Arial"/>
              <a:buChar char="•"/>
            </a:pPr>
            <a:r>
              <a:rPr lang="en-US" sz="3200" kern="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3200" kern="0" dirty="0" smtClean="0">
                <a:cs typeface="Calibri"/>
              </a:rPr>
              <a:t>Documentation Tools, Code Completion</a:t>
            </a:r>
          </a:p>
          <a:p>
            <a:pPr lvl="0">
              <a:buFont typeface="Arial"/>
              <a:buChar char="•"/>
            </a:pPr>
            <a:r>
              <a:rPr lang="en-US" sz="3200" kern="0" dirty="0" smtClean="0">
                <a:cs typeface="Calibri"/>
              </a:rPr>
              <a:t> Web-Based Interfaces to </a:t>
            </a:r>
            <a:r>
              <a:rPr lang="en-US" sz="3200" b="1" kern="0" dirty="0" smtClean="0">
                <a:cs typeface="Calibri"/>
              </a:rPr>
              <a:t>Collect Statistics</a:t>
            </a:r>
            <a:endParaRPr lang="en-US" sz="3200" kern="0" dirty="0" smtClean="0">
              <a:solidFill>
                <a:schemeClr val="bg1"/>
              </a:solidFill>
              <a:cs typeface="Calibri"/>
            </a:endParaRPr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en-US" sz="3200" kern="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3200" kern="0" dirty="0" smtClean="0">
                <a:cs typeface="Calibri"/>
              </a:rPr>
              <a:t>about Programming Patterns, Errors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2055"/>
            <a:ext cx="8229600" cy="853671"/>
          </a:xfrm>
        </p:spPr>
        <p:txBody>
          <a:bodyPr/>
          <a:lstStyle/>
          <a:p>
            <a:r>
              <a:rPr lang="en-US"/>
              <a:t>Web Development Tools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034175" y="4481834"/>
            <a:ext cx="1739245" cy="1020364"/>
          </a:xfrm>
          <a:prstGeom prst="verticalScroll">
            <a:avLst>
              <a:gd name="adj" fmla="val 1413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0" bIns="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/>
                <a:cs typeface="Calibri"/>
              </a:rPr>
              <a:t>candidate</a:t>
            </a:r>
            <a:br>
              <a:rPr lang="en-US">
                <a:latin typeface="Calibri"/>
                <a:cs typeface="Calibri"/>
              </a:rPr>
            </a:br>
            <a:r>
              <a:rPr lang="en-US">
                <a:latin typeface="Calibri"/>
                <a:cs typeface="Calibri"/>
              </a:rPr>
              <a:t>annotations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06959" y="3733432"/>
            <a:ext cx="2120856" cy="2492180"/>
          </a:xfrm>
          <a:prstGeom prst="roundRect">
            <a:avLst>
              <a:gd name="adj" fmla="val 2590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User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 or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400" b="1" dirty="0" smtClean="0">
                <a:latin typeface="Calibri"/>
                <a:ea typeface="ＭＳ Ｐゴシック" pitchFamily="-65" charset="-128"/>
                <a:cs typeface="Calibri"/>
              </a:rPr>
              <a:t>Test Cases </a:t>
            </a:r>
            <a:r>
              <a:rPr lang="en-US" sz="2400" dirty="0" smtClean="0">
                <a:latin typeface="Calibri"/>
                <a:ea typeface="ＭＳ Ｐゴシック" pitchFamily="-65" charset="-128"/>
                <a:cs typeface="Calibri"/>
              </a:rPr>
              <a:t>or</a:t>
            </a:r>
            <a:endParaRPr lang="en-US" sz="2400" b="1" dirty="0" smtClean="0">
              <a:latin typeface="Calibri"/>
              <a:ea typeface="ＭＳ Ｐゴシック" pitchFamily="-65" charset="-128"/>
              <a:cs typeface="Calibri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Heuristics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2055"/>
            <a:ext cx="8229600" cy="853671"/>
          </a:xfrm>
        </p:spPr>
        <p:txBody>
          <a:bodyPr/>
          <a:lstStyle/>
          <a:p>
            <a:r>
              <a:rPr lang="en-US"/>
              <a:t>Iterative Inference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7141" y="1105039"/>
            <a:ext cx="7315200" cy="830997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Aft>
                <a:spcPts val="600"/>
              </a:spcAft>
            </a:pP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Global inference (e.g. via Liquid Types) would be nice,</a:t>
            </a:r>
            <a:b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but no basic type structure to start with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62833" y="2436074"/>
            <a:ext cx="1739245" cy="1020364"/>
          </a:xfrm>
          <a:prstGeom prst="verticalScroll">
            <a:avLst>
              <a:gd name="adj" fmla="val 1413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0" bIns="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/>
                <a:cs typeface="Calibri"/>
              </a:rPr>
              <a:t>unannotated</a:t>
            </a:r>
            <a:br>
              <a:rPr lang="en-US">
                <a:latin typeface="Calibri"/>
                <a:cs typeface="Calibri"/>
              </a:rPr>
            </a:br>
            <a:r>
              <a:rPr lang="en-US">
                <a:latin typeface="Calibri"/>
                <a:cs typeface="Calibri"/>
              </a:rPr>
              <a:t>program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00680" y="4501856"/>
            <a:ext cx="765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48746" y="2672067"/>
            <a:ext cx="6335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6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27815" y="4977934"/>
            <a:ext cx="572865" cy="1588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1" idx="3"/>
            <a:endCxn id="16" idx="1"/>
          </p:cNvCxnSpPr>
          <p:nvPr/>
        </p:nvCxnSpPr>
        <p:spPr>
          <a:xfrm rot="10800000" flipH="1">
            <a:off x="4629191" y="4979522"/>
            <a:ext cx="877767" cy="12494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569096" y="4216300"/>
            <a:ext cx="1926720" cy="1551180"/>
          </a:xfrm>
          <a:prstGeom prst="roundRect">
            <a:avLst>
              <a:gd name="adj" fmla="val 2590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 Condition Generation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cxnSp>
        <p:nvCxnSpPr>
          <p:cNvPr id="18" name="Straight Arrow Connector 17"/>
          <p:cNvCxnSpPr>
            <a:stCxn id="17" idx="3"/>
            <a:endCxn id="41" idx="1"/>
          </p:cNvCxnSpPr>
          <p:nvPr/>
        </p:nvCxnSpPr>
        <p:spPr>
          <a:xfrm>
            <a:off x="2495816" y="4991890"/>
            <a:ext cx="682587" cy="126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7" idx="0"/>
          </p:cNvCxnSpPr>
          <p:nvPr/>
        </p:nvCxnSpPr>
        <p:spPr>
          <a:xfrm rot="5400000">
            <a:off x="1152525" y="3836369"/>
            <a:ext cx="759862" cy="1588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6" idx="0"/>
            <a:endCxn id="41" idx="0"/>
          </p:cNvCxnSpPr>
          <p:nvPr/>
        </p:nvCxnSpPr>
        <p:spPr>
          <a:xfrm rot="16200000" flipH="1" flipV="1">
            <a:off x="4861392" y="2775838"/>
            <a:ext cx="748402" cy="2663589"/>
          </a:xfrm>
          <a:prstGeom prst="curvedConnector3">
            <a:avLst>
              <a:gd name="adj1" fmla="val -132092"/>
            </a:avLst>
          </a:prstGeom>
          <a:ln w="63500" cap="flat" cmpd="sng" algn="ctr">
            <a:solidFill>
              <a:srgbClr val="545454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4094380" y="2321553"/>
            <a:ext cx="2422359" cy="739166"/>
          </a:xfrm>
          <a:prstGeom prst="roundRect">
            <a:avLst>
              <a:gd name="adj" fmla="val 25902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400" b="1" dirty="0" smtClean="0">
                <a:latin typeface="Calibri"/>
                <a:ea typeface="ＭＳ Ｐゴシック" pitchFamily="-65" charset="-128"/>
                <a:cs typeface="Calibri"/>
              </a:rPr>
              <a:t>Coarsen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Types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6" grpId="0"/>
      <p:bldP spid="8" grpId="0" animBg="1"/>
      <p:bldP spid="10" grpId="0"/>
      <p:bldP spid="11" grpId="0"/>
      <p:bldP spid="17" grpId="0" animBg="1"/>
      <p:bldP spid="1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2055"/>
            <a:ext cx="8229600" cy="853671"/>
          </a:xfrm>
        </p:spPr>
        <p:txBody>
          <a:bodyPr/>
          <a:lstStyle/>
          <a:p>
            <a:r>
              <a:rPr lang="en-US"/>
              <a:t>Browser Extension Security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5173" y="2903741"/>
            <a:ext cx="3143859" cy="2277547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Security =</a:t>
            </a:r>
            <a:b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Refinement</a:t>
            </a:r>
            <a:b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Type Checking</a:t>
            </a:r>
          </a:p>
          <a:p>
            <a:pPr lvl="0" algn="ctr">
              <a:spcAft>
                <a:spcPts val="600"/>
              </a:spcAft>
            </a:pPr>
            <a:r>
              <a:rPr lang="en-US">
                <a:cs typeface="Calibri"/>
              </a:rPr>
              <a:t>à la Swamy et al. (ESOP 2010)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and Guha et al. (Oakland 2011)</a:t>
            </a:r>
            <a:endParaRPr lang="en-US" kern="0" dirty="0" smtClean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  <a:p>
            <a:pPr lvl="0" algn="ctr" eaLnBrk="1" hangingPunct="1">
              <a:spcAft>
                <a:spcPts val="600"/>
              </a:spcAft>
            </a:pPr>
            <a:endParaRPr kumimoji="0" lang="en-US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89939" y="5684202"/>
            <a:ext cx="4958993" cy="765846"/>
          </a:xfrm>
          <a:prstGeom prst="roundRect">
            <a:avLst>
              <a:gd name="adj" fmla="val 12808"/>
            </a:avLst>
          </a:prstGeom>
          <a:solidFill>
            <a:srgbClr val="B0FA8E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Dependent JavaScript (DJS)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929344" y="3872759"/>
            <a:ext cx="1884106" cy="1197226"/>
          </a:xfrm>
          <a:prstGeom prst="verticalScroll">
            <a:avLst>
              <a:gd name="adj" fmla="val 1147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Calibri"/>
                <a:cs typeface="Calibri"/>
              </a:rPr>
              <a:t>Third-Party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Code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7078889" y="3872759"/>
            <a:ext cx="1061835" cy="1197226"/>
          </a:xfrm>
          <a:prstGeom prst="foldedCorner">
            <a:avLst>
              <a:gd name="adj" fmla="val 30579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89939" y="1147769"/>
            <a:ext cx="4958993" cy="13053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Browser APIs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89939" y="2453147"/>
            <a:ext cx="4958993" cy="847020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Secure Reference Monitor</a:t>
            </a:r>
            <a:b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via Refinements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cxnSp>
        <p:nvCxnSpPr>
          <p:cNvPr id="14" name="Straight Arrow Connector 13"/>
          <p:cNvCxnSpPr>
            <a:stCxn id="9" idx="0"/>
            <a:endCxn id="13" idx="2"/>
          </p:cNvCxnSpPr>
          <p:nvPr/>
        </p:nvCxnSpPr>
        <p:spPr bwMode="auto">
          <a:xfrm rot="16200000" flipV="1">
            <a:off x="5584121" y="3585482"/>
            <a:ext cx="572592" cy="1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7" name="Straight Arrow Connector 16"/>
          <p:cNvCxnSpPr>
            <a:stCxn id="9" idx="2"/>
            <a:endCxn id="6" idx="0"/>
          </p:cNvCxnSpPr>
          <p:nvPr/>
        </p:nvCxnSpPr>
        <p:spPr bwMode="auto">
          <a:xfrm rot="5400000">
            <a:off x="5563309" y="5376113"/>
            <a:ext cx="614217" cy="1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7272450" y="5376113"/>
            <a:ext cx="614217" cy="1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2971059" y="4491204"/>
            <a:ext cx="2384035" cy="1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2800" y="1613635"/>
            <a:ext cx="4112009" cy="34317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200" b="1"/>
              <a:t>Nested Refinements +</a:t>
            </a:r>
            <a:br>
              <a:rPr lang="en-US" sz="3200" b="1"/>
            </a:br>
            <a:r>
              <a:rPr lang="en-US" sz="3200" b="1"/>
              <a:t>Dependent JavaScript</a:t>
            </a:r>
          </a:p>
          <a:p>
            <a:pPr algn="ctr"/>
            <a:r>
              <a:rPr lang="en-US" sz="3200"/>
              <a:t>Ranjit Jhala</a:t>
            </a:r>
          </a:p>
          <a:p>
            <a:pPr algn="ctr"/>
            <a:r>
              <a:rPr lang="en-US" sz="3200"/>
              <a:t>Pat Rondon</a:t>
            </a:r>
          </a:p>
          <a:p>
            <a:pPr algn="ctr"/>
            <a:r>
              <a:rPr lang="en-US" sz="3200"/>
              <a:t>Dave Herman</a:t>
            </a:r>
          </a:p>
          <a:p>
            <a:pPr algn="ctr"/>
            <a:r>
              <a:rPr lang="en-US" sz="3200"/>
              <a:t>Panos Vekris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661" y="1613635"/>
            <a:ext cx="2914831" cy="3924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200" b="1"/>
              <a:t>Other</a:t>
            </a:r>
            <a:br>
              <a:rPr lang="en-US" sz="3200" b="1"/>
            </a:br>
            <a:r>
              <a:rPr lang="en-US" sz="3200" b="1"/>
              <a:t>Projects</a:t>
            </a:r>
          </a:p>
          <a:p>
            <a:pPr algn="ctr"/>
            <a:r>
              <a:rPr lang="en-US" sz="3200"/>
              <a:t>Sorin Lerner</a:t>
            </a:r>
          </a:p>
          <a:p>
            <a:pPr algn="ctr"/>
            <a:r>
              <a:rPr lang="en-US" sz="3200"/>
              <a:t>Jan Voung</a:t>
            </a:r>
          </a:p>
          <a:p>
            <a:pPr algn="ctr"/>
            <a:r>
              <a:rPr lang="en-US" sz="3200"/>
              <a:t>Jeff Meister</a:t>
            </a:r>
          </a:p>
          <a:p>
            <a:pPr algn="ctr"/>
            <a:r>
              <a:rPr lang="en-US" sz="3200"/>
              <a:t>Nikhil Swamy</a:t>
            </a:r>
          </a:p>
          <a:p>
            <a:pPr algn="ctr"/>
            <a:r>
              <a:rPr lang="en-US" sz="3200"/>
              <a:t>Juan Chen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33972" y="2645913"/>
            <a:ext cx="8276055" cy="15407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500" kern="1400" dirty="0" smtClean="0">
                <a:solidFill>
                  <a:schemeClr val="bg1"/>
                </a:solidFill>
                <a:latin typeface="Calibri"/>
                <a:cs typeface="Calibri"/>
              </a:rPr>
              <a:t>EXTRA SLIDES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25303" y="6250917"/>
            <a:ext cx="827536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57650" y="6327574"/>
            <a:ext cx="1926623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Expressiveness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31" y="131470"/>
            <a:ext cx="1259625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Usability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3212804" y="3637222"/>
            <a:ext cx="516811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5886" y="220255"/>
            <a:ext cx="3421942" cy="780858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Idioms of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Dynamic Languages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-2154503" y="3470846"/>
            <a:ext cx="5561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962806" y="867669"/>
            <a:ext cx="125455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Types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79517" y="3664688"/>
            <a:ext cx="2769096" cy="2310600"/>
          </a:xfrm>
          <a:prstGeom prst="roundRect">
            <a:avLst>
              <a:gd name="adj" fmla="val 10742"/>
            </a:avLst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Hoare Logics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Model Checking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Abstract Interpretation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Theorem Proving</a:t>
            </a: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/>
            </a:r>
            <a:br>
              <a:rPr lang="en-US" sz="2000">
                <a:latin typeface="Calibri"/>
                <a:ea typeface="ＭＳ Ｐゴシック" pitchFamily="-65" charset="-128"/>
                <a:cs typeface="Calibri"/>
              </a:rPr>
            </a:b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>…</a:t>
            </a:r>
            <a:endParaRPr kumimoji="0" 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17358" y="867669"/>
            <a:ext cx="151644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+ Logic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1417" y="2217463"/>
            <a:ext cx="4158982" cy="3643304"/>
          </a:xfrm>
          <a:prstGeom prst="rect">
            <a:avLst/>
          </a:prstGeom>
          <a:solidFill>
            <a:srgbClr val="FBFF70"/>
          </a:solidFill>
        </p:spPr>
        <p:txBody>
          <a:bodyPr wrap="square" tIns="137160" bIns="13716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u="sng"/>
              <a:t>Thesis Statement:</a:t>
            </a:r>
          </a:p>
          <a:p>
            <a:pPr algn="ctr"/>
            <a:r>
              <a:rPr lang="en-US" sz="3200"/>
              <a:t>“Refinement types</a:t>
            </a:r>
            <a:br>
              <a:rPr lang="en-US" sz="3200"/>
            </a:br>
            <a:r>
              <a:rPr lang="en-US" sz="3200"/>
              <a:t>can reason about dynamic languages to verify the absence of run-time errors …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30" grpId="0" animBg="1"/>
      <p:bldP spid="31" grpId="0" uiExpand="1" animBg="1"/>
      <p:bldP spid="32" grpId="0" animBg="1"/>
      <p:bldP spid="3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BFF7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121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043" y="878201"/>
            <a:ext cx="7697305" cy="207749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30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0,1,2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while (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nums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nums.length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 = 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281060" y="677334"/>
            <a:ext cx="3295118" cy="553998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000" kern="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 finite tuple…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992963" y="2701701"/>
            <a:ext cx="4224864" cy="1015663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000" kern="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… extended to unbounded collection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animBg="1"/>
      <p:bldP spid="1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122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043" y="878201"/>
            <a:ext cx="7697305" cy="4770537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30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0,1,2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while (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nums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nums.length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 = 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30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defTabSz="457200" eaLnBrk="1" hangingPunct="1">
              <a:spcAft>
                <a:spcPts val="30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delete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nums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for</a:t>
            </a:r>
            <a:r>
              <a:rPr lang="en-US" sz="30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30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0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30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</a:t>
            </a:r>
            <a:r>
              <a:rPr lang="en-US" sz="30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nums.length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++) {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sum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+= 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nums</a:t>
            </a:r>
            <a:r>
              <a:rPr lang="en-US" sz="3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b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466169" y="3072607"/>
            <a:ext cx="3781936" cy="553998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000" kern="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 “hole” in the array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652814" y="4085192"/>
            <a:ext cx="5916532" cy="1834908"/>
            <a:chOff x="2652814" y="4064026"/>
            <a:chExt cx="5916532" cy="1834908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652814" y="4064026"/>
              <a:ext cx="3961769" cy="1217084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3132668" y="5344936"/>
              <a:ext cx="5436678" cy="55399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>
                <a:spcAft>
                  <a:spcPts val="1800"/>
                </a:spcAft>
              </a:pPr>
              <a:r>
                <a:rPr kumimoji="0" lang="en-US" sz="3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Missing element within “length”</a:t>
              </a:r>
              <a:endPara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65576"/>
            <a:ext cx="9144000" cy="132343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“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packedness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,” and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length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arrays where possible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2229" y="2582335"/>
            <a:ext cx="4414631" cy="2185214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0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Arr</a:t>
            </a:r>
            <a:r>
              <a:rPr lang="en-US" sz="3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200" dirty="0" smtClean="0">
              <a:solidFill>
                <a:srgbClr val="E39B3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packed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200" dirty="0" smtClean="0">
              <a:solidFill>
                <a:srgbClr val="E39B3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len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10</a:t>
            </a:r>
            <a:r>
              <a:rPr lang="en-US" sz="30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4543749" y="3386680"/>
            <a:ext cx="4114800" cy="484774"/>
            <a:chOff x="4849281" y="5754130"/>
            <a:chExt cx="4114800" cy="484774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306481" y="5838794"/>
              <a:ext cx="457200" cy="400110"/>
            </a:xfrm>
            <a:prstGeom prst="rect">
              <a:avLst/>
            </a:prstGeom>
            <a:solidFill>
              <a:srgbClr val="FF916C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X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5763681" y="5838794"/>
              <a:ext cx="457200" cy="400110"/>
            </a:xfrm>
            <a:prstGeom prst="rect">
              <a:avLst/>
            </a:prstGeom>
            <a:solidFill>
              <a:srgbClr val="B0FA8E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6220881" y="5838794"/>
              <a:ext cx="457200" cy="400110"/>
            </a:xfrm>
            <a:prstGeom prst="rect">
              <a:avLst/>
            </a:prstGeom>
            <a:solidFill>
              <a:srgbClr val="B0FA8E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678081" y="5838794"/>
              <a:ext cx="457200" cy="400110"/>
            </a:xfrm>
            <a:prstGeom prst="rect">
              <a:avLst/>
            </a:prstGeom>
            <a:solidFill>
              <a:srgbClr val="B0FA8E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592481" y="5838794"/>
              <a:ext cx="457200" cy="400110"/>
            </a:xfrm>
            <a:prstGeom prst="rect">
              <a:avLst/>
            </a:prstGeom>
            <a:solidFill>
              <a:srgbClr val="B0FA8E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135281" y="5754130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8049681" y="5838794"/>
              <a:ext cx="457200" cy="400110"/>
            </a:xfrm>
            <a:prstGeom prst="rect">
              <a:avLst/>
            </a:prstGeom>
            <a:solidFill>
              <a:srgbClr val="FF916C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X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8506881" y="5754130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849281" y="5754130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543749" y="2614084"/>
            <a:ext cx="4114800" cy="484774"/>
            <a:chOff x="4691911" y="2878659"/>
            <a:chExt cx="4114800" cy="484774"/>
          </a:xfrm>
        </p:grpSpPr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51491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56063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60635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65207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74351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6977911" y="2878659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7892311" y="2963323"/>
              <a:ext cx="457200" cy="400110"/>
            </a:xfrm>
            <a:prstGeom prst="rect">
              <a:avLst/>
            </a:prstGeom>
            <a:solidFill>
              <a:srgbClr val="FCF1D3"/>
            </a:solidFill>
            <a:ln w="12700" cap="flat" cmpd="sng" algn="ctr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T?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8349511" y="2878659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4691911" y="2878659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…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2254753" y="5281090"/>
            <a:ext cx="463767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T?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</a:t>
            </a:r>
            <a:r>
              <a:rPr lang="en-US" sz="2000" dirty="0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kern="0" dirty="0" smtClean="0">
                <a:solidFill>
                  <a:srgbClr val="000000"/>
                </a:solidFill>
                <a:latin typeface="Symbol" charset="2"/>
                <a:ea typeface="+mj-ea"/>
                <a:cs typeface="Symbol" charset="2"/>
                <a:sym typeface="Symbol" pitchFamily="-65" charset="2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Monaco"/>
                <a:ea typeface="+mj-ea"/>
                <a:cs typeface="Monaco"/>
              </a:rPr>
              <a:t>x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T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x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b="1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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x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undefined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4543749" y="2258343"/>
            <a:ext cx="4114800" cy="400110"/>
            <a:chOff x="4691911" y="2963323"/>
            <a:chExt cx="4114800" cy="400110"/>
          </a:xfrm>
        </p:grpSpPr>
        <p:sp>
          <p:nvSpPr>
            <p:cNvPr id="36" name="Title 1"/>
            <p:cNvSpPr txBox="1">
              <a:spLocks/>
            </p:cNvSpPr>
            <p:nvPr/>
          </p:nvSpPr>
          <p:spPr bwMode="auto">
            <a:xfrm>
              <a:off x="51491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-1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 bwMode="auto">
            <a:xfrm>
              <a:off x="56063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 bwMode="auto">
            <a:xfrm>
              <a:off x="60635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1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65207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2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 bwMode="auto">
            <a:xfrm>
              <a:off x="7667937" y="2963323"/>
              <a:ext cx="9144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r>
                <a:rPr lang="en-US" sz="1400" kern="0" dirty="0" err="1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len(a</a:t>
              </a:r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)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 bwMode="auto">
            <a:xfrm>
              <a:off x="69779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 bwMode="auto">
            <a:xfrm>
              <a:off x="78923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 bwMode="auto">
            <a:xfrm>
              <a:off x="83495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4691911" y="2963323"/>
              <a:ext cx="457200" cy="4001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1" hangingPunct="1"/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 bwMode="auto">
          <a:xfrm>
            <a:off x="2254753" y="5803895"/>
            <a:ext cx="463767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kern="0" dirty="0" smtClean="0">
                <a:solidFill>
                  <a:srgbClr val="000000"/>
                </a:solidFill>
                <a:latin typeface="Monaco"/>
                <a:ea typeface="+mj-ea"/>
                <a:cs typeface="Monaco"/>
              </a:rPr>
              <a:t> X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</a:t>
            </a:r>
            <a:r>
              <a:rPr lang="en-US" sz="2000" dirty="0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Monaco"/>
                <a:ea typeface="+mj-ea"/>
                <a:cs typeface="Monaco"/>
              </a:rPr>
              <a:t>x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x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undefined</a:t>
            </a:r>
            <a:r>
              <a:rPr lang="en-US" sz="2000" b="1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build="p"/>
      <p:bldP spid="34" grpId="0" animBg="1"/>
      <p:bldP spid="4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124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185464" y="3140084"/>
            <a:ext cx="6776247" cy="298543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Arr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Any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200" dirty="0" smtClean="0">
              <a:solidFill>
                <a:srgbClr val="E39B3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packed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len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endParaRPr lang="en-US" sz="32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Int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endParaRPr lang="en-US" sz="3200" dirty="0" smtClean="0">
              <a:solidFill>
                <a:srgbClr val="E39B3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Str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0" y="765576"/>
            <a:ext cx="9144000" cy="1556575"/>
            <a:chOff x="0" y="977236"/>
            <a:chExt cx="9144000" cy="1556575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977236"/>
              <a:ext cx="9144000" cy="70788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Encode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tuples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4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as arrays</a:t>
              </a:r>
              <a:endPara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661973" y="2133701"/>
              <a:ext cx="4026694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spcAft>
                  <a:spcPts val="600"/>
                </a:spcAft>
              </a:pPr>
              <a:r>
                <a:rPr lang="en-US" sz="2000" dirty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var</a:t>
              </a:r>
              <a:r>
                <a:rPr lang="en-US" sz="2000" dirty="0" smtClean="0">
                  <a:solidFill>
                    <a:srgbClr val="53AD1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tup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[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17,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cacti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];</a:t>
              </a:r>
            </a:p>
            <a:p>
              <a:pPr defTabSz="457200" eaLnBrk="1" hangingPunct="1">
                <a:spcAft>
                  <a:spcPts val="600"/>
                </a:spcAft>
              </a:pPr>
              <a:endPara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661973" y="1922041"/>
            <a:ext cx="4058444" cy="78483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2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tup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[</a:t>
            </a:r>
            <a:r>
              <a:rPr lang="en-US" sz="2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17, 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0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cacti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</a:p>
          <a:p>
            <a:pPr defTabSz="457200" eaLnBrk="1" hangingPunct="1">
              <a:spcAft>
                <a:spcPts val="600"/>
              </a:spcAft>
            </a:pP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tup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tup.length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 =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true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185464" y="3140084"/>
            <a:ext cx="6776247" cy="298543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Arr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Any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200" dirty="0" smtClean="0">
              <a:solidFill>
                <a:srgbClr val="E39B3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packed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len</a:t>
            </a:r>
            <a:r>
              <a:rPr lang="en-US" sz="32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32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3</a:t>
            </a:r>
            <a:endParaRPr lang="en-US" sz="32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32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32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32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BFF7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latin typeface="Monaco"/>
                <a:cs typeface="Monaco"/>
              </a:rPr>
              <a:t>eval</a:t>
            </a:r>
            <a:r>
              <a:rPr lang="en-US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127</a:t>
            </a:fld>
            <a:endParaRPr lang="en-US"/>
          </a:p>
        </p:txBody>
      </p:sp>
      <p:grpSp>
        <p:nvGrpSpPr>
          <p:cNvPr id="3" name="Group 27"/>
          <p:cNvGrpSpPr/>
          <p:nvPr/>
        </p:nvGrpSpPr>
        <p:grpSpPr>
          <a:xfrm>
            <a:off x="4108449" y="2702998"/>
            <a:ext cx="4548520" cy="2382577"/>
            <a:chOff x="4108449" y="2544253"/>
            <a:chExt cx="4548520" cy="2382577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689475" y="4372832"/>
              <a:ext cx="3967494" cy="55399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>
                <a:spcAft>
                  <a:spcPts val="1800"/>
                </a:spcAft>
              </a:pPr>
              <a:r>
                <a:rPr kumimoji="0" lang="en-US" sz="30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Arbitrary code loading</a:t>
              </a:r>
            </a:p>
          </p:txBody>
        </p:sp>
        <p:grpSp>
          <p:nvGrpSpPr>
            <p:cNvPr id="5" name="Group 23"/>
            <p:cNvGrpSpPr/>
            <p:nvPr/>
          </p:nvGrpSpPr>
          <p:grpSpPr>
            <a:xfrm>
              <a:off x="4108449" y="2544253"/>
              <a:ext cx="1479551" cy="1828579"/>
              <a:chOff x="4108449" y="2374925"/>
              <a:chExt cx="1479551" cy="1828579"/>
            </a:xfrm>
          </p:grpSpPr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4108449" y="2374925"/>
                <a:ext cx="1162052" cy="690027"/>
              </a:xfrm>
              <a:prstGeom prst="rect">
                <a:avLst/>
              </a:prstGeom>
              <a:noFill/>
              <a:ln w="63500">
                <a:solidFill>
                  <a:srgbClr val="E30907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 eaLnBrk="1" hangingPunct="1"/>
                <a:endParaRPr lang="en-US" sz="1800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cxnSp>
            <p:nvCxnSpPr>
              <p:cNvPr id="14" name="Straight Arrow Connector 13"/>
              <p:cNvCxnSpPr>
                <a:endCxn id="13" idx="2"/>
              </p:cNvCxnSpPr>
              <p:nvPr/>
            </p:nvCxnSpPr>
            <p:spPr bwMode="auto">
              <a:xfrm rot="16200000" flipV="1">
                <a:off x="4569462" y="3184965"/>
                <a:ext cx="1138552" cy="89852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98923" y="1576922"/>
            <a:ext cx="5624831" cy="2954655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 defTabSz="457200" eaLnBrk="1" hangingPunct="1">
              <a:spcAft>
                <a:spcPts val="1200"/>
              </a:spcAft>
            </a:pPr>
            <a:endParaRPr lang="en-US" sz="30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eval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“…”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3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</p:txBody>
      </p:sp>
      <p:grpSp>
        <p:nvGrpSpPr>
          <p:cNvPr id="6" name="Group 46"/>
          <p:cNvGrpSpPr/>
          <p:nvPr/>
        </p:nvGrpSpPr>
        <p:grpSpPr>
          <a:xfrm>
            <a:off x="827628" y="2169051"/>
            <a:ext cx="2643719" cy="533400"/>
            <a:chOff x="3589879" y="890303"/>
            <a:chExt cx="2643719" cy="533400"/>
          </a:xfrm>
        </p:grpSpPr>
        <p:cxnSp>
          <p:nvCxnSpPr>
            <p:cNvPr id="19" name="Straight Connector 18"/>
            <p:cNvCxnSpPr>
              <a:endCxn id="20" idx="3"/>
            </p:cNvCxnSpPr>
            <p:nvPr/>
          </p:nvCxnSpPr>
          <p:spPr bwMode="auto">
            <a:xfrm rot="10800000">
              <a:off x="5238762" y="1157003"/>
              <a:ext cx="994836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0" name="Rounded Rectangle 19"/>
            <p:cNvSpPr/>
            <p:nvPr/>
          </p:nvSpPr>
          <p:spPr bwMode="auto">
            <a:xfrm>
              <a:off x="3589879" y="890303"/>
              <a:ext cx="1648883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rgbClr val="333333"/>
                  </a:solidFill>
                  <a:latin typeface="Calibri"/>
                  <a:ea typeface="Consolas" pitchFamily="-65" charset="0"/>
                  <a:cs typeface="Calibri"/>
                </a:rPr>
                <a:t>Old Types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latin typeface="Monaco"/>
                <a:cs typeface="Monaco"/>
              </a:rPr>
              <a:t>eval</a:t>
            </a:r>
            <a:r>
              <a:rPr lang="en-US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128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98923" y="1576922"/>
            <a:ext cx="5624831" cy="2954655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 defTabSz="457200" eaLnBrk="1" hangingPunct="1">
              <a:spcAft>
                <a:spcPts val="1200"/>
              </a:spcAft>
            </a:pPr>
            <a:endParaRPr lang="en-US" sz="30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eval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“…”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#assume </a:t>
            </a:r>
            <a:endParaRPr lang="en-US" sz="3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827628" y="2169051"/>
            <a:ext cx="2643719" cy="533400"/>
            <a:chOff x="3589879" y="890303"/>
            <a:chExt cx="2643719" cy="533400"/>
          </a:xfrm>
        </p:grpSpPr>
        <p:cxnSp>
          <p:nvCxnSpPr>
            <p:cNvPr id="7" name="Straight Connector 6"/>
            <p:cNvCxnSpPr>
              <a:endCxn id="8" idx="3"/>
            </p:cNvCxnSpPr>
            <p:nvPr/>
          </p:nvCxnSpPr>
          <p:spPr bwMode="auto">
            <a:xfrm rot="10800000">
              <a:off x="5238762" y="1157003"/>
              <a:ext cx="994836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3589879" y="890303"/>
              <a:ext cx="1648883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rgbClr val="333333"/>
                  </a:solidFill>
                  <a:latin typeface="Calibri"/>
                  <a:ea typeface="Consolas" pitchFamily="-65" charset="0"/>
                  <a:cs typeface="Calibri"/>
                </a:rPr>
                <a:t>Old Types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827628" y="3835387"/>
            <a:ext cx="2643719" cy="533400"/>
            <a:chOff x="3589879" y="890303"/>
            <a:chExt cx="2643719" cy="533400"/>
          </a:xfrm>
        </p:grpSpPr>
        <p:cxnSp>
          <p:nvCxnSpPr>
            <p:cNvPr id="21" name="Straight Connector 20"/>
            <p:cNvCxnSpPr>
              <a:endCxn id="22" idx="3"/>
            </p:cNvCxnSpPr>
            <p:nvPr/>
          </p:nvCxnSpPr>
          <p:spPr bwMode="auto">
            <a:xfrm rot="10800000">
              <a:off x="5238762" y="1157003"/>
              <a:ext cx="994836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3589879" y="890303"/>
              <a:ext cx="1648883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rgbClr val="333333"/>
                  </a:solidFill>
                  <a:latin typeface="Calibri"/>
                  <a:ea typeface="Consolas" pitchFamily="-65" charset="0"/>
                  <a:cs typeface="Calibri"/>
                </a:rPr>
                <a:t>New Types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6007112" y="3399359"/>
            <a:ext cx="1648883" cy="533400"/>
          </a:xfrm>
          <a:prstGeom prst="roundRect">
            <a:avLst>
              <a:gd name="adj" fmla="val 1991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New Types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9" name="Group 27"/>
          <p:cNvGrpSpPr/>
          <p:nvPr/>
        </p:nvGrpSpPr>
        <p:grpSpPr>
          <a:xfrm>
            <a:off x="2195441" y="2667001"/>
            <a:ext cx="5945286" cy="3720987"/>
            <a:chOff x="2195441" y="2465924"/>
            <a:chExt cx="5945286" cy="3720987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195441" y="4709583"/>
              <a:ext cx="5945286" cy="147732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>
                <a:spcAft>
                  <a:spcPts val="1800"/>
                </a:spcAft>
              </a:pPr>
              <a:r>
                <a:rPr kumimoji="0" lang="en-US" sz="30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Future Work: Integrate DJS with</a:t>
              </a:r>
              <a:br>
                <a:rPr kumimoji="0" lang="en-US" sz="30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</a:br>
              <a:r>
                <a:rPr kumimoji="0" lang="en-US" sz="30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“Contract Checking” at Run-time</a:t>
              </a:r>
              <a:r>
                <a:rPr lang="en-US" sz="30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/>
              </a:r>
              <a:br>
                <a:rPr lang="en-US" sz="30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</a:br>
              <a:r>
                <a:rPr lang="en-US" sz="30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aka “Gradual Typing”</a:t>
              </a:r>
              <a:endParaRPr kumimoji="0" lang="en-US" sz="3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grpSp>
          <p:nvGrpSpPr>
            <p:cNvPr id="10" name="Group 23"/>
            <p:cNvGrpSpPr/>
            <p:nvPr/>
          </p:nvGrpSpPr>
          <p:grpSpPr>
            <a:xfrm>
              <a:off x="3960287" y="2465924"/>
              <a:ext cx="3839630" cy="2201327"/>
              <a:chOff x="3960287" y="2296596"/>
              <a:chExt cx="3839630" cy="2201327"/>
            </a:xfrm>
          </p:grpSpPr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3960287" y="2296596"/>
                <a:ext cx="3839630" cy="1392754"/>
              </a:xfrm>
              <a:prstGeom prst="rect">
                <a:avLst/>
              </a:prstGeom>
              <a:noFill/>
              <a:ln w="63500">
                <a:solidFill>
                  <a:srgbClr val="E30907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 eaLnBrk="1" hangingPunct="1"/>
                <a:endParaRPr lang="en-US" sz="1800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 rot="5400000" flipH="1" flipV="1">
                <a:off x="4761177" y="4092843"/>
                <a:ext cx="808573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129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25303" y="6250917"/>
            <a:ext cx="827536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57650" y="6327574"/>
            <a:ext cx="1926623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Expressiveness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31" y="131470"/>
            <a:ext cx="1259625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Usability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3212804" y="3637222"/>
            <a:ext cx="516811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5886" y="220255"/>
            <a:ext cx="3421942" cy="780858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Idioms of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Dynamic Languages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-2154503" y="3470846"/>
            <a:ext cx="5561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6079517" y="3664688"/>
            <a:ext cx="2769096" cy="2310600"/>
          </a:xfrm>
          <a:prstGeom prst="roundRect">
            <a:avLst>
              <a:gd name="adj" fmla="val 10742"/>
            </a:avLst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Hoare Logics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Model Checking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Abstract Interpretation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Theorem Proving</a:t>
            </a: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/>
            </a:r>
            <a:br>
              <a:rPr lang="en-US" sz="2000">
                <a:latin typeface="Calibri"/>
                <a:ea typeface="ＭＳ Ｐゴシック" pitchFamily="-65" charset="-128"/>
                <a:cs typeface="Calibri"/>
              </a:rPr>
            </a:b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>…</a:t>
            </a:r>
            <a:endParaRPr kumimoji="0" 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25303" y="6250917"/>
            <a:ext cx="827536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57650" y="6327574"/>
            <a:ext cx="1926623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Expressiveness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31" y="131470"/>
            <a:ext cx="1259625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Usability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3212804" y="3637222"/>
            <a:ext cx="516811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5886" y="220255"/>
            <a:ext cx="3421942" cy="780858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Idioms of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Dynamic Languages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-2154503" y="3470846"/>
            <a:ext cx="5561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962806" y="867669"/>
            <a:ext cx="125455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Types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79517" y="3664688"/>
            <a:ext cx="2769096" cy="2310600"/>
          </a:xfrm>
          <a:prstGeom prst="roundRect">
            <a:avLst>
              <a:gd name="adj" fmla="val 10742"/>
            </a:avLst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Hoare Logics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Model Checking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Abstract Interpretation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Theorem Proving</a:t>
            </a: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/>
            </a:r>
            <a:br>
              <a:rPr lang="en-US" sz="2000">
                <a:latin typeface="Calibri"/>
                <a:ea typeface="ＭＳ Ｐゴシック" pitchFamily="-65" charset="-128"/>
                <a:cs typeface="Calibri"/>
              </a:rPr>
            </a:b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>…</a:t>
            </a:r>
            <a:endParaRPr kumimoji="0" 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17358" y="867669"/>
            <a:ext cx="151644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+ Logic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1417" y="2217463"/>
            <a:ext cx="4158982" cy="3643304"/>
          </a:xfrm>
          <a:prstGeom prst="rect">
            <a:avLst/>
          </a:prstGeom>
          <a:solidFill>
            <a:srgbClr val="FBFF70"/>
          </a:solidFill>
        </p:spPr>
        <p:txBody>
          <a:bodyPr wrap="square" tIns="137160" bIns="13716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u="sng"/>
              <a:t>Thesis Statement: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… without resorting</a:t>
            </a:r>
            <a:br>
              <a:rPr lang="en-US" sz="3200"/>
            </a:br>
            <a:r>
              <a:rPr lang="en-US" sz="3200"/>
              <a:t>to undecidable</a:t>
            </a:r>
            <a:br>
              <a:rPr lang="en-US" sz="3200"/>
            </a:br>
            <a:r>
              <a:rPr lang="en-US" sz="3200"/>
              <a:t>logics”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984838"/>
            <a:ext cx="8678333" cy="812376"/>
          </a:xfrm>
        </p:spPr>
        <p:txBody>
          <a:bodyPr>
            <a:normAutofit fontScale="90000"/>
          </a:bodyPr>
          <a:lstStyle/>
          <a:p>
            <a:pPr algn="l"/>
            <a:r>
              <a:rPr lang="en-US" b="0" u="none"/>
              <a:t>Function Subtyping…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130</a:t>
            </a:fld>
            <a:endParaRPr lang="en-US"/>
          </a:p>
        </p:txBody>
      </p:sp>
      <p:grpSp>
        <p:nvGrpSpPr>
          <p:cNvPr id="3" name="Group 48"/>
          <p:cNvGrpSpPr/>
          <p:nvPr/>
        </p:nvGrpSpPr>
        <p:grpSpPr>
          <a:xfrm>
            <a:off x="1110903" y="2028015"/>
            <a:ext cx="7271084" cy="701195"/>
            <a:chOff x="655834" y="1487675"/>
            <a:chExt cx="7271084" cy="701195"/>
          </a:xfrm>
        </p:grpSpPr>
        <p:sp>
          <p:nvSpPr>
            <p:cNvPr id="11" name="Rounded Rectangle 10"/>
            <p:cNvSpPr/>
            <p:nvPr/>
          </p:nvSpPr>
          <p:spPr>
            <a:xfrm>
              <a:off x="655834" y="1487675"/>
              <a:ext cx="7271084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3909081" y="1612684"/>
              <a:ext cx="3535794" cy="461665"/>
            </a:xfrm>
            <a:prstGeom prst="roundRect">
              <a:avLst>
                <a:gd name="adj" fmla="val 0"/>
              </a:avLst>
            </a:prstGeom>
            <a:solidFill>
              <a:srgbClr val="92F0F8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(x:Any)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y|y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30882" y="2622615"/>
            <a:ext cx="8251104" cy="701195"/>
            <a:chOff x="130882" y="2018777"/>
            <a:chExt cx="8251104" cy="701195"/>
          </a:xfrm>
        </p:grpSpPr>
        <p:sp>
          <p:nvSpPr>
            <p:cNvPr id="7" name="Rounded Rectangle 6"/>
            <p:cNvSpPr/>
            <p:nvPr/>
          </p:nvSpPr>
          <p:spPr>
            <a:xfrm>
              <a:off x="1110902" y="2018777"/>
              <a:ext cx="7271084" cy="70119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64150" y="2131255"/>
              <a:ext cx="2489233" cy="461665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30882" y="206775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&lt;: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52055"/>
            <a:ext cx="8229600" cy="85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Higher-Order Refinements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984838"/>
            <a:ext cx="8678333" cy="812376"/>
          </a:xfrm>
        </p:spPr>
        <p:txBody>
          <a:bodyPr>
            <a:normAutofit fontScale="90000"/>
          </a:bodyPr>
          <a:lstStyle/>
          <a:p>
            <a:pPr algn="l"/>
            <a:r>
              <a:rPr lang="en-US" b="0" u="none"/>
              <a:t>Function Subtyping…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10902" y="2622615"/>
            <a:ext cx="7271084" cy="70119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“f”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64150" y="273509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</p:txBody>
      </p:sp>
      <p:grpSp>
        <p:nvGrpSpPr>
          <p:cNvPr id="3" name="Group 48"/>
          <p:cNvGrpSpPr/>
          <p:nvPr/>
        </p:nvGrpSpPr>
        <p:grpSpPr>
          <a:xfrm>
            <a:off x="1110903" y="2028015"/>
            <a:ext cx="7271084" cy="701195"/>
            <a:chOff x="655834" y="1487675"/>
            <a:chExt cx="7271084" cy="701195"/>
          </a:xfrm>
        </p:grpSpPr>
        <p:sp>
          <p:nvSpPr>
            <p:cNvPr id="11" name="Rounded Rectangle 10"/>
            <p:cNvSpPr/>
            <p:nvPr/>
          </p:nvSpPr>
          <p:spPr>
            <a:xfrm>
              <a:off x="655834" y="1487675"/>
              <a:ext cx="7271084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3909081" y="1612684"/>
              <a:ext cx="3535794" cy="461665"/>
            </a:xfrm>
            <a:prstGeom prst="roundRect">
              <a:avLst>
                <a:gd name="adj" fmla="val 0"/>
              </a:avLst>
            </a:prstGeom>
            <a:solidFill>
              <a:srgbClr val="92F0F8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(x:Any)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y|y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818777" y="2671595"/>
            <a:ext cx="980021" cy="553998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endParaRPr lang="en-US" sz="3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2055"/>
            <a:ext cx="8229600" cy="85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Higher-Order Refinements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425588" y="4427829"/>
            <a:ext cx="7575411" cy="1100660"/>
            <a:chOff x="425588" y="3907279"/>
            <a:chExt cx="7575411" cy="1100660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1808098" y="4546274"/>
              <a:ext cx="6192901" cy="461665"/>
            </a:xfrm>
            <a:prstGeom prst="roundRect">
              <a:avLst>
                <a:gd name="adj" fmla="val 0"/>
              </a:avLst>
            </a:prstGeom>
            <a:solidFill>
              <a:srgbClr val="F3FF87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1808098" y="3907279"/>
              <a:ext cx="6192901" cy="461665"/>
            </a:xfrm>
            <a:prstGeom prst="roundRect">
              <a:avLst>
                <a:gd name="adj" fmla="val 0"/>
              </a:avLst>
            </a:prstGeom>
            <a:solidFill>
              <a:srgbClr val="92F0F8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425588" y="4453941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984838"/>
            <a:ext cx="8678333" cy="812376"/>
          </a:xfrm>
        </p:spPr>
        <p:txBody>
          <a:bodyPr>
            <a:normAutofit fontScale="90000"/>
          </a:bodyPr>
          <a:lstStyle/>
          <a:p>
            <a:pPr algn="l"/>
            <a:r>
              <a:rPr lang="en-US" b="0" u="none"/>
              <a:t>Function Subtyping…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10902" y="2622615"/>
            <a:ext cx="7271084" cy="70119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sel(d,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64150" y="273509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</p:txBody>
      </p:sp>
      <p:grpSp>
        <p:nvGrpSpPr>
          <p:cNvPr id="5" name="Group 48"/>
          <p:cNvGrpSpPr/>
          <p:nvPr/>
        </p:nvGrpSpPr>
        <p:grpSpPr>
          <a:xfrm>
            <a:off x="1110903" y="2028015"/>
            <a:ext cx="7271084" cy="701195"/>
            <a:chOff x="655834" y="1487675"/>
            <a:chExt cx="7271084" cy="701195"/>
          </a:xfrm>
        </p:grpSpPr>
        <p:sp>
          <p:nvSpPr>
            <p:cNvPr id="11" name="Rounded Rectangle 10"/>
            <p:cNvSpPr/>
            <p:nvPr/>
          </p:nvSpPr>
          <p:spPr>
            <a:xfrm>
              <a:off x="655834" y="1487675"/>
              <a:ext cx="7271084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sel(d,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</a:t>
              </a:r>
              <a:r>
                <a:rPr lang="en-US" sz="2400" dirty="0" smtClean="0">
                  <a:solidFill>
                    <a:schemeClr val="bg1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3909081" y="1612684"/>
              <a:ext cx="3535794" cy="461665"/>
            </a:xfrm>
            <a:prstGeom prst="roundRect">
              <a:avLst>
                <a:gd name="adj" fmla="val 0"/>
              </a:avLst>
            </a:prstGeom>
            <a:solidFill>
              <a:srgbClr val="92F0F8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(x:Any)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y|y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2459142" y="2671595"/>
            <a:ext cx="980021" cy="553998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endParaRPr lang="en-US" sz="3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5666" y="3325130"/>
            <a:ext cx="8678333" cy="8123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i="0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With Quantifiers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08099" y="4417226"/>
            <a:ext cx="6124775" cy="46166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rgbClr val="E39B30"/>
                </a:solidFill>
                <a:latin typeface="Consolas"/>
                <a:cs typeface="Consolas"/>
              </a:rPr>
              <a:t>∀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8AF7FC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true</a:t>
            </a:r>
            <a:r>
              <a:rPr lang="en-US" sz="2400" dirty="0" smtClean="0">
                <a:solidFill>
                  <a:srgbClr val="8AF7FC"/>
                </a:solidFill>
                <a:latin typeface="Monaco"/>
                <a:ea typeface="Consolas" pitchFamily="-65" charset="0"/>
                <a:cs typeface="Monaco"/>
              </a:rPr>
              <a:t>   </a:t>
            </a:r>
            <a:r>
              <a:rPr lang="en-US" sz="2400" dirty="0" err="1" smtClean="0">
                <a:solidFill>
                  <a:srgbClr val="8AF7FC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8099" y="5066824"/>
            <a:ext cx="6124775" cy="46166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rgbClr val="E39B30"/>
                </a:solidFill>
                <a:latin typeface="Consolas"/>
                <a:cs typeface="Consolas"/>
              </a:rPr>
              <a:t>∀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15599" y="4658662"/>
            <a:ext cx="1152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474963" y="5836086"/>
            <a:ext cx="7071308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Valid, but First-Order</a:t>
            </a: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Logic is Undecidable</a:t>
            </a:r>
            <a:endParaRPr kumimoji="0" lang="en-US" sz="32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2055"/>
            <a:ext cx="8229600" cy="85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Higher-Order Refinements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1443582" y="5338236"/>
            <a:ext cx="6008168" cy="929371"/>
          </a:xfrm>
          <a:prstGeom prst="roundRect">
            <a:avLst>
              <a:gd name="adj" fmla="val 15362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443582" y="4309380"/>
            <a:ext cx="6008168" cy="929371"/>
          </a:xfrm>
          <a:prstGeom prst="roundRect">
            <a:avLst>
              <a:gd name="adj" fmla="val 15362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443582" y="3534833"/>
            <a:ext cx="571480" cy="685646"/>
          </a:xfrm>
          <a:prstGeom prst="roundRect">
            <a:avLst>
              <a:gd name="adj" fmla="val 19917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666" y="1016071"/>
            <a:ext cx="8678333" cy="812376"/>
          </a:xfrm>
        </p:spPr>
        <p:txBody>
          <a:bodyPr>
            <a:normAutofit fontScale="90000"/>
          </a:bodyPr>
          <a:lstStyle/>
          <a:p>
            <a:pPr algn="l"/>
            <a:r>
              <a:rPr lang="en-US" b="0" u="none"/>
              <a:t>Heap Updates…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5666" y="2465924"/>
            <a:ext cx="8678333" cy="8123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i="0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With Quantifiers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00046" y="1351038"/>
            <a:ext cx="2710484" cy="113877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{};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x.f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7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2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7303588" y="1768279"/>
            <a:ext cx="1545191" cy="533400"/>
            <a:chOff x="1471053" y="1779834"/>
            <a:chExt cx="1545191" cy="533400"/>
          </a:xfrm>
        </p:grpSpPr>
        <p:cxnSp>
          <p:nvCxnSpPr>
            <p:cNvPr id="11" name="Straight Connector 10"/>
            <p:cNvCxnSpPr>
              <a:endCxn id="12" idx="1"/>
            </p:cNvCxnSpPr>
            <p:nvPr/>
          </p:nvCxnSpPr>
          <p:spPr bwMode="auto">
            <a:xfrm>
              <a:off x="1471053" y="2046534"/>
              <a:ext cx="973711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2444764" y="1779834"/>
              <a:ext cx="571480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h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7049618" y="2352232"/>
            <a:ext cx="1799161" cy="533400"/>
            <a:chOff x="1217083" y="1776658"/>
            <a:chExt cx="1799161" cy="533400"/>
          </a:xfrm>
        </p:grpSpPr>
        <p:cxnSp>
          <p:nvCxnSpPr>
            <p:cNvPr id="14" name="Straight Connector 13"/>
            <p:cNvCxnSpPr>
              <a:endCxn id="15" idx="1"/>
            </p:cNvCxnSpPr>
            <p:nvPr/>
          </p:nvCxnSpPr>
          <p:spPr bwMode="auto">
            <a:xfrm>
              <a:off x="1217083" y="2043358"/>
              <a:ext cx="1227680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2444763" y="1776658"/>
              <a:ext cx="571481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h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7726965" y="1179140"/>
            <a:ext cx="1121814" cy="533400"/>
            <a:chOff x="1894430" y="1779834"/>
            <a:chExt cx="1121814" cy="533400"/>
          </a:xfrm>
        </p:grpSpPr>
        <p:cxnSp>
          <p:nvCxnSpPr>
            <p:cNvPr id="19" name="Straight Connector 18"/>
            <p:cNvCxnSpPr>
              <a:endCxn id="20" idx="1"/>
            </p:cNvCxnSpPr>
            <p:nvPr/>
          </p:nvCxnSpPr>
          <p:spPr bwMode="auto">
            <a:xfrm>
              <a:off x="1894430" y="2044946"/>
              <a:ext cx="55033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0" name="Rounded Rectangle 19"/>
            <p:cNvSpPr/>
            <p:nvPr/>
          </p:nvSpPr>
          <p:spPr bwMode="auto">
            <a:xfrm>
              <a:off x="2444764" y="1779834"/>
              <a:ext cx="571480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h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964192" y="3662106"/>
            <a:ext cx="7313106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smtClean="0">
                <a:solidFill>
                  <a:srgbClr val="FFFFFF"/>
                </a:solidFill>
                <a:latin typeface="Monaco"/>
                <a:ea typeface="Consolas" pitchFamily="-65" charset="0"/>
                <a:cs typeface="Monaco"/>
              </a:rPr>
              <a:t>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24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empty</a:t>
            </a:r>
            <a:b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>
                <a:solidFill>
                  <a:srgbClr val="E39B30"/>
                </a:solidFill>
                <a:latin typeface="Consolas"/>
                <a:cs typeface="Consolas"/>
              </a:rPr>
              <a:t>∀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≠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24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upd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7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>
                <a:solidFill>
                  <a:srgbClr val="E39B30"/>
                </a:solidFill>
                <a:latin typeface="Consolas"/>
                <a:cs typeface="Consolas"/>
              </a:rPr>
              <a:t>∀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≠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err="1" smtClean="0">
                <a:solidFill>
                  <a:srgbClr val="E39B3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  <a:p>
            <a:pPr>
              <a:spcAft>
                <a:spcPts val="2400"/>
              </a:spcAft>
            </a:pPr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413003" y="3386670"/>
            <a:ext cx="6625165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Encode Heap w/ McCarthy</a:t>
            </a: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Operators</a:t>
            </a:r>
            <a:endParaRPr kumimoji="0" lang="en-US" sz="32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2055"/>
            <a:ext cx="8229600" cy="853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Higher-Order Refinements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8" grpId="0"/>
      <p:bldP spid="9" grpId="0" build="p"/>
      <p:bldP spid="23" grpId="0" build="p"/>
      <p:bldP spid="2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Subtyping with Nesting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870897" y="4408740"/>
            <a:ext cx="3505200" cy="46166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e.g.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y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70896" y="5018340"/>
            <a:ext cx="4910904" cy="46166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 smtClean="0">
                <a:solidFill>
                  <a:schemeClr val="bg1"/>
                </a:solidFill>
                <a:latin typeface="Calibri" pitchFamily="-65" charset="0"/>
                <a:ea typeface="Consolas" pitchFamily="-65" charset="0"/>
                <a:cs typeface="Consolas" pitchFamily="-65" charset="0"/>
              </a:rPr>
              <a:t>e.g.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d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k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24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4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number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76200" y="103562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1) Convert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to CNF clauses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(q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11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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)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(q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n1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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)</a:t>
            </a:r>
            <a:endParaRPr lang="en-US" sz="2400" baseline="-25000" dirty="0">
              <a:solidFill>
                <a:srgbClr val="333333"/>
              </a:solidFill>
              <a:latin typeface="Monaco"/>
              <a:cs typeface="Monaco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76200" y="164522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2) For each clause, discharge some literal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ij </a:t>
            </a:r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as follows:</a:t>
            </a:r>
            <a:endParaRPr lang="en-US" sz="2400" baseline="-25000" dirty="0">
              <a:solidFill>
                <a:srgbClr val="333333"/>
              </a:solidFill>
              <a:latin typeface="Monaco"/>
              <a:cs typeface="Monaco"/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0" y="233102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base predicate: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ij</a:t>
            </a:r>
            <a:endParaRPr lang="en-US" sz="2400" dirty="0">
              <a:solidFill>
                <a:srgbClr val="333333"/>
              </a:solidFill>
              <a:latin typeface="Monaco"/>
              <a:cs typeface="Monaco"/>
            </a:endParaRPr>
          </a:p>
          <a:p>
            <a:pPr algn="ctr"/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1870896" y="2442458"/>
            <a:ext cx="4770767" cy="1894547"/>
            <a:chOff x="1870896" y="2753653"/>
            <a:chExt cx="4770767" cy="1894547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870896" y="4186535"/>
              <a:ext cx="4770767" cy="461665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anything except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HasType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U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endParaRPr lang="en-US" sz="2400" dirty="0">
                <a:solidFill>
                  <a:srgbClr val="333333"/>
                </a:solidFill>
                <a:latin typeface="Monaco"/>
                <a:cs typeface="Monaco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38538" y="2753653"/>
              <a:ext cx="695262" cy="42386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6200000" flipV="1">
              <a:off x="2911701" y="3694815"/>
              <a:ext cx="1036186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Subtyping with Nesting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135</a:t>
            </a:fld>
            <a:endParaRPr lang="en-US"/>
          </a:p>
        </p:txBody>
      </p:sp>
      <p:grpSp>
        <p:nvGrpSpPr>
          <p:cNvPr id="6" name="Group 36"/>
          <p:cNvGrpSpPr/>
          <p:nvPr/>
        </p:nvGrpSpPr>
        <p:grpSpPr>
          <a:xfrm>
            <a:off x="914400" y="3021285"/>
            <a:ext cx="1627419" cy="3177778"/>
            <a:chOff x="457200" y="3048000"/>
            <a:chExt cx="1627419" cy="3177778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457200" y="4061222"/>
              <a:ext cx="1627419" cy="51077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alibri" pitchFamily="-65" charset="0"/>
                </a:rPr>
                <a:t>Implication</a:t>
              </a:r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>
              <a:off x="457200" y="5715000"/>
              <a:ext cx="1627419" cy="51077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Calibri" pitchFamily="-65" charset="0"/>
                </a:rPr>
                <a:t>SMT Solver</a:t>
              </a: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457200" y="3048000"/>
              <a:ext cx="1627419" cy="51077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alibri" pitchFamily="-65" charset="0"/>
                </a:rPr>
                <a:t>Subtyping</a:t>
              </a:r>
            </a:p>
          </p:txBody>
        </p:sp>
      </p:grp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858000" y="3016820"/>
            <a:ext cx="1627419" cy="510778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alibri" pitchFamily="-65" charset="0"/>
              </a:rPr>
              <a:t>Arrow Rule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1476888" y="3783285"/>
            <a:ext cx="5024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156610" y="5116785"/>
            <a:ext cx="1143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" name="Straight Arrow Connector 12"/>
          <p:cNvCxnSpPr>
            <a:endCxn id="10" idx="1"/>
          </p:cNvCxnSpPr>
          <p:nvPr/>
        </p:nvCxnSpPr>
        <p:spPr bwMode="auto">
          <a:xfrm flipV="1">
            <a:off x="6019800" y="3272209"/>
            <a:ext cx="838200" cy="4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14" name="Content Placeholder 2"/>
          <p:cNvSpPr>
            <a:spLocks/>
          </p:cNvSpPr>
          <p:nvPr/>
        </p:nvSpPr>
        <p:spPr bwMode="auto">
          <a:xfrm>
            <a:off x="0" y="233102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base predicate: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ij</a:t>
            </a:r>
            <a:endParaRPr lang="en-US" sz="2400" dirty="0">
              <a:solidFill>
                <a:srgbClr val="333333"/>
              </a:solidFill>
              <a:latin typeface="Monaco"/>
              <a:cs typeface="Monaco"/>
            </a:endParaRPr>
          </a:p>
          <a:p>
            <a:pPr algn="ctr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3962400" y="233102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U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4392381" y="3021285"/>
            <a:ext cx="1627419" cy="3200400"/>
            <a:chOff x="4544781" y="3048000"/>
            <a:chExt cx="1627419" cy="3200400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544781" y="4061222"/>
              <a:ext cx="1627419" cy="51077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alibri" pitchFamily="-65" charset="0"/>
                </a:rPr>
                <a:t>Implication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4544781" y="5737622"/>
              <a:ext cx="1627419" cy="51077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Calibri" pitchFamily="-65" charset="0"/>
                </a:rPr>
                <a:t>SMT Solver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4544781" y="3048000"/>
              <a:ext cx="1627419" cy="51077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alibri" pitchFamily="-65" charset="0"/>
                </a:rPr>
                <a:t>Subtyping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rot="5400000">
            <a:off x="4954869" y="3783285"/>
            <a:ext cx="5024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4623280" y="5128096"/>
            <a:ext cx="116562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Content Placeholder 2"/>
          <p:cNvSpPr>
            <a:spLocks/>
          </p:cNvSpPr>
          <p:nvPr/>
        </p:nvSpPr>
        <p:spPr bwMode="auto">
          <a:xfrm>
            <a:off x="5257799" y="5069755"/>
            <a:ext cx="322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U’</a:t>
            </a:r>
            <a:endParaRPr lang="en-US" sz="2400" dirty="0">
              <a:cs typeface="Calibri"/>
            </a:endParaRPr>
          </a:p>
          <a:p>
            <a:pPr algn="ctr"/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23" name="Elbow Connector 31"/>
          <p:cNvCxnSpPr>
            <a:endCxn id="10" idx="2"/>
          </p:cNvCxnSpPr>
          <p:nvPr/>
        </p:nvCxnSpPr>
        <p:spPr bwMode="auto">
          <a:xfrm flipV="1">
            <a:off x="6019800" y="3527598"/>
            <a:ext cx="1651910" cy="7622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Content Placeholder 2"/>
          <p:cNvSpPr>
            <a:spLocks/>
          </p:cNvSpPr>
          <p:nvPr/>
        </p:nvSpPr>
        <p:spPr bwMode="auto">
          <a:xfrm>
            <a:off x="6739923" y="4312220"/>
            <a:ext cx="1676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U’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&lt;: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U</a:t>
            </a:r>
            <a:endParaRPr lang="en-US" sz="2400" dirty="0">
              <a:solidFill>
                <a:srgbClr val="333333"/>
              </a:solidFill>
              <a:latin typeface="Monaco"/>
              <a:cs typeface="Monaco"/>
            </a:endParaRPr>
          </a:p>
          <a:p>
            <a:pPr algn="ctr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5" name="Content Placeholder 2"/>
          <p:cNvSpPr>
            <a:spLocks/>
          </p:cNvSpPr>
          <p:nvPr/>
        </p:nvSpPr>
        <p:spPr bwMode="auto">
          <a:xfrm>
            <a:off x="1752600" y="507422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ij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76200" y="103562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1) Convert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24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</a:t>
            </a:r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to CNF clauses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(q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11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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)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(q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n1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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…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)</a:t>
            </a:r>
            <a:endParaRPr lang="en-US" sz="2400" baseline="-25000" dirty="0">
              <a:solidFill>
                <a:srgbClr val="333333"/>
              </a:solidFill>
              <a:latin typeface="Monaco"/>
              <a:cs typeface="Monaco"/>
            </a:endParaRPr>
          </a:p>
        </p:txBody>
      </p:sp>
      <p:sp>
        <p:nvSpPr>
          <p:cNvPr id="27" name="Content Placeholder 2"/>
          <p:cNvSpPr>
            <a:spLocks/>
          </p:cNvSpPr>
          <p:nvPr/>
        </p:nvSpPr>
        <p:spPr bwMode="auto">
          <a:xfrm>
            <a:off x="76200" y="164522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2) For each clause, discharge some literal 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q</a:t>
            </a:r>
            <a:r>
              <a:rPr lang="en-US" sz="2400" baseline="-25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ij </a:t>
            </a:r>
            <a:r>
              <a:rPr lang="en-US" sz="2400" dirty="0">
                <a:latin typeface="Calibri"/>
                <a:ea typeface="Consolas" pitchFamily="-65" charset="0"/>
                <a:cs typeface="Calibri"/>
                <a:sym typeface="Symbol" pitchFamily="-65" charset="2"/>
              </a:rPr>
              <a:t>as follows:</a:t>
            </a:r>
            <a:endParaRPr lang="en-US" sz="2400" baseline="-25000" dirty="0">
              <a:solidFill>
                <a:srgbClr val="333333"/>
              </a:solidFill>
              <a:latin typeface="Monaco"/>
              <a:cs typeface="Monac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2" grpId="0"/>
      <p:bldP spid="24" grpId="0"/>
      <p:bldP spid="25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Soundness with Nesting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137</a:t>
            </a:fld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3558518" y="5246358"/>
            <a:ext cx="4979769" cy="544842"/>
            <a:chOff x="3764236" y="5017758"/>
            <a:chExt cx="4979769" cy="544842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4194887" y="5092839"/>
              <a:ext cx="454911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  <a:p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3" name="Group 58"/>
            <p:cNvGrpSpPr/>
            <p:nvPr/>
          </p:nvGrpSpPr>
          <p:grpSpPr>
            <a:xfrm>
              <a:off x="3764236" y="5017758"/>
              <a:ext cx="609600" cy="509719"/>
              <a:chOff x="2590800" y="4419600"/>
              <a:chExt cx="609600" cy="509719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667000" y="4419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590800" y="452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grpSp>
        <p:nvGrpSpPr>
          <p:cNvPr id="5" name="Group 72"/>
          <p:cNvGrpSpPr/>
          <p:nvPr/>
        </p:nvGrpSpPr>
        <p:grpSpPr>
          <a:xfrm>
            <a:off x="3558518" y="4648997"/>
            <a:ext cx="4979769" cy="509719"/>
            <a:chOff x="3764236" y="3856767"/>
            <a:chExt cx="4979769" cy="509719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4194887" y="3896725"/>
              <a:ext cx="454911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6" name="Group 63"/>
            <p:cNvGrpSpPr/>
            <p:nvPr/>
          </p:nvGrpSpPr>
          <p:grpSpPr>
            <a:xfrm>
              <a:off x="3764236" y="3856767"/>
              <a:ext cx="609600" cy="509719"/>
              <a:chOff x="2590800" y="4419600"/>
              <a:chExt cx="609600" cy="50971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667000" y="4419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590800" y="452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grpSp>
        <p:nvGrpSpPr>
          <p:cNvPr id="7" name="Group 71"/>
          <p:cNvGrpSpPr/>
          <p:nvPr/>
        </p:nvGrpSpPr>
        <p:grpSpPr>
          <a:xfrm>
            <a:off x="228600" y="4038600"/>
            <a:ext cx="8309687" cy="544842"/>
            <a:chOff x="434318" y="4419600"/>
            <a:chExt cx="8309687" cy="544842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434318" y="4483239"/>
              <a:ext cx="3375682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f: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  <a:p>
              <a:pPr algn="r"/>
              <a:endParaRPr lang="en-US" sz="2000" dirty="0">
                <a:latin typeface="Monaco"/>
                <a:cs typeface="Monaco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4194887" y="4494681"/>
              <a:ext cx="454911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f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8" name="Group 66"/>
            <p:cNvGrpSpPr/>
            <p:nvPr/>
          </p:nvGrpSpPr>
          <p:grpSpPr>
            <a:xfrm>
              <a:off x="3764236" y="4419600"/>
              <a:ext cx="609600" cy="509719"/>
              <a:chOff x="2590800" y="4419600"/>
              <a:chExt cx="609600" cy="50971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667000" y="4419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590800" y="452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sp>
        <p:nvSpPr>
          <p:cNvPr id="43" name="Rounded Rectangle 42"/>
          <p:cNvSpPr/>
          <p:nvPr/>
        </p:nvSpPr>
        <p:spPr bwMode="auto">
          <a:xfrm>
            <a:off x="914400" y="390156"/>
            <a:ext cx="7398954" cy="1438644"/>
          </a:xfrm>
          <a:prstGeom prst="roundRect">
            <a:avLst>
              <a:gd name="adj" fmla="val 172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Substitution</a:t>
            </a:r>
            <a:b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Lemma</a:t>
            </a:r>
            <a:endParaRPr lang="en-US" dirty="0">
              <a:latin typeface="Calibri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9" name="Group 40"/>
          <p:cNvGrpSpPr/>
          <p:nvPr/>
        </p:nvGrpSpPr>
        <p:grpSpPr>
          <a:xfrm>
            <a:off x="3295595" y="777322"/>
            <a:ext cx="3602447" cy="540962"/>
            <a:chOff x="5042476" y="152400"/>
            <a:chExt cx="3602447" cy="540962"/>
          </a:xfrm>
        </p:grpSpPr>
        <p:grpSp>
          <p:nvGrpSpPr>
            <p:cNvPr id="10" name="Group 16"/>
            <p:cNvGrpSpPr/>
            <p:nvPr/>
          </p:nvGrpSpPr>
          <p:grpSpPr>
            <a:xfrm>
              <a:off x="6960969" y="152400"/>
              <a:ext cx="609600" cy="509719"/>
              <a:chOff x="2045960" y="1524000"/>
              <a:chExt cx="609600" cy="509719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6587523" y="223601"/>
              <a:ext cx="2057400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 ::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5042476" y="224029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and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3295595" y="413040"/>
            <a:ext cx="3476596" cy="528723"/>
            <a:chOff x="2352594" y="161556"/>
            <a:chExt cx="3476596" cy="528723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2352594" y="243402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If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979354" y="220518"/>
              <a:ext cx="2849836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x:T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    e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4274754" y="161556"/>
              <a:ext cx="609600" cy="509719"/>
              <a:chOff x="2045960" y="1524000"/>
              <a:chExt cx="609600" cy="50971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grpSp>
        <p:nvGrpSpPr>
          <p:cNvPr id="13" name="Group 66"/>
          <p:cNvGrpSpPr/>
          <p:nvPr/>
        </p:nvGrpSpPr>
        <p:grpSpPr>
          <a:xfrm>
            <a:off x="3295595" y="1178123"/>
            <a:ext cx="5017759" cy="521161"/>
            <a:chOff x="3366076" y="838200"/>
            <a:chExt cx="5017759" cy="52116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996722" y="889600"/>
              <a:ext cx="4387113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e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14" name="Group 21"/>
            <p:cNvGrpSpPr/>
            <p:nvPr/>
          </p:nvGrpSpPr>
          <p:grpSpPr>
            <a:xfrm>
              <a:off x="5280682" y="838200"/>
              <a:ext cx="609600" cy="509719"/>
              <a:chOff x="2045960" y="1524000"/>
              <a:chExt cx="609600" cy="50971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73" name="Rounded Rectangle 72"/>
            <p:cNvSpPr/>
            <p:nvPr/>
          </p:nvSpPr>
          <p:spPr bwMode="auto">
            <a:xfrm>
              <a:off x="3366076" y="909138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5" name="Group 82"/>
          <p:cNvGrpSpPr/>
          <p:nvPr/>
        </p:nvGrpSpPr>
        <p:grpSpPr>
          <a:xfrm>
            <a:off x="361991" y="4113681"/>
            <a:ext cx="5381610" cy="1056477"/>
            <a:chOff x="361991" y="4113681"/>
            <a:chExt cx="5381610" cy="1056477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000610" y="4700397"/>
              <a:ext cx="1127700" cy="469761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61991" y="4113681"/>
              <a:ext cx="358775" cy="469761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5384826" y="4113681"/>
              <a:ext cx="358775" cy="469761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2819400" y="2300942"/>
            <a:ext cx="5364656" cy="2270261"/>
            <a:chOff x="3996723" y="3204841"/>
            <a:chExt cx="5364656" cy="2270261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3996723" y="3204841"/>
              <a:ext cx="5364656" cy="975658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independent of 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, and just echoes the binding from the environment</a:t>
              </a:r>
              <a:endParaRPr lang="en-US" sz="24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983642" y="5051239"/>
              <a:ext cx="2855558" cy="42386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57" name="Straight Arrow Connector 56"/>
            <p:cNvCxnSpPr>
              <a:endCxn id="67" idx="0"/>
            </p:cNvCxnSpPr>
            <p:nvPr/>
          </p:nvCxnSpPr>
          <p:spPr bwMode="auto">
            <a:xfrm rot="5400000">
              <a:off x="6976051" y="4615868"/>
              <a:ext cx="870741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 advTm="64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138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 bwMode="auto">
          <a:xfrm>
            <a:off x="6762805" y="5345675"/>
            <a:ext cx="1394432" cy="415093"/>
          </a:xfrm>
          <a:prstGeom prst="roundRect">
            <a:avLst>
              <a:gd name="adj" fmla="val 10483"/>
            </a:avLst>
          </a:prstGeom>
          <a:solidFill>
            <a:srgbClr val="A3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558518" y="5246358"/>
            <a:ext cx="4979769" cy="544842"/>
            <a:chOff x="3764236" y="5017758"/>
            <a:chExt cx="4979769" cy="544842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194887" y="5092839"/>
              <a:ext cx="454911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  <a:p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3" name="Group 58"/>
            <p:cNvGrpSpPr/>
            <p:nvPr/>
          </p:nvGrpSpPr>
          <p:grpSpPr>
            <a:xfrm>
              <a:off x="3764236" y="5017758"/>
              <a:ext cx="609600" cy="509719"/>
              <a:chOff x="2590800" y="4419600"/>
              <a:chExt cx="609600" cy="5097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67000" y="4419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0800" y="452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 bwMode="auto">
          <a:xfrm rot="10800000">
            <a:off x="560408" y="5180011"/>
            <a:ext cx="820259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2"/>
          <p:cNvGrpSpPr/>
          <p:nvPr/>
        </p:nvGrpSpPr>
        <p:grpSpPr>
          <a:xfrm>
            <a:off x="3733800" y="3535093"/>
            <a:ext cx="4907236" cy="536777"/>
            <a:chOff x="3488832" y="3535093"/>
            <a:chExt cx="4907236" cy="536777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6892323" y="3604284"/>
              <a:ext cx="1394432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3488832" y="3535093"/>
              <a:ext cx="4907236" cy="536777"/>
              <a:chOff x="3218946" y="2549982"/>
              <a:chExt cx="4907236" cy="536777"/>
            </a:xfrm>
          </p:grpSpPr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3218946" y="2549982"/>
                <a:ext cx="761999" cy="510778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SMT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4098912" y="2553359"/>
                <a:ext cx="4027270" cy="533400"/>
              </a:xfrm>
              <a:prstGeom prst="roundRect">
                <a:avLst>
                  <a:gd name="adj" fmla="val 11139"/>
                </a:avLst>
              </a:prstGeom>
              <a:noFill/>
              <a:ln w="635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0</a:t>
                </a:r>
                <a:r>
                  <a:rPr lang="en-US" sz="2000" smtClean="0">
                    <a:solidFill>
                      <a:srgbClr val="E39B30"/>
                    </a:solidFill>
                    <a:latin typeface="Monaco"/>
                    <a:ea typeface="Consolas" pitchFamily="-65" charset="0"/>
                    <a:cs typeface="Monaco"/>
                  </a:rPr>
                  <a:t> 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  <a:sym typeface="Symbol" charset="2"/>
                  </a:rPr>
                  <a:t></a:t>
                </a:r>
                <a:r>
                  <a:rPr lang="en-US" sz="2000" smtClean="0">
                    <a:latin typeface="Monaco"/>
                    <a:cs typeface="Monaco"/>
                    <a:sym typeface="Symbol"/>
                  </a:rPr>
                  <a:t> 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  <a:sym typeface="Symbol" charset="2"/>
                  </a:rPr>
                  <a:t>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x.x+1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::</a:t>
                </a:r>
                <a:r>
                  <a:rPr lang="en-US" sz="2000" smtClean="0">
                    <a:solidFill>
                      <a:srgbClr val="E39B30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Int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Int</a:t>
                </a:r>
                <a:endParaRPr lang="en-US" sz="2000" dirty="0">
                  <a:latin typeface="Monaco"/>
                  <a:cs typeface="Monaco"/>
                </a:endParaRPr>
              </a:p>
            </p:txBody>
          </p:sp>
        </p:grp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85609" y="3336925"/>
            <a:ext cx="546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5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grpSp>
        <p:nvGrpSpPr>
          <p:cNvPr id="11" name="Group 33"/>
          <p:cNvGrpSpPr/>
          <p:nvPr/>
        </p:nvGrpSpPr>
        <p:grpSpPr>
          <a:xfrm>
            <a:off x="3455768" y="4494681"/>
            <a:ext cx="6145432" cy="469761"/>
            <a:chOff x="3455768" y="4494681"/>
            <a:chExt cx="6145432" cy="469761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357127" y="4537907"/>
              <a:ext cx="1394432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455768" y="4494681"/>
              <a:ext cx="6145432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/>
                  <a:ea typeface="Apple Symbols" charset="2"/>
                  <a:cs typeface="Monaco"/>
                </a:rPr>
                <a:t>0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&lt;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  <a:p>
              <a:endParaRPr lang="en-US" sz="2000" dirty="0">
                <a:latin typeface="Monaco"/>
                <a:cs typeface="Monaco"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457200" y="4494681"/>
            <a:ext cx="2411392" cy="469761"/>
          </a:xfrm>
          <a:prstGeom prst="roundRect">
            <a:avLst>
              <a:gd name="adj" fmla="val 2667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0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</a:rPr>
              <a:t> </a:t>
            </a:r>
            <a:r>
              <a:rPr lang="en-US" sz="200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000"/>
              <a:t>  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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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Monaco"/>
                <a:ea typeface="Apple Symbols" charset="2"/>
                <a:cs typeface="Monaco"/>
              </a:rPr>
              <a:t>0</a:t>
            </a:r>
            <a:r>
              <a:rPr lang="en-US" sz="200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000" dirty="0">
              <a:latin typeface="Monaco"/>
              <a:cs typeface="Monaco"/>
            </a:endParaRPr>
          </a:p>
          <a:p>
            <a:endParaRPr lang="en-US" sz="2000" dirty="0">
              <a:latin typeface="Monaco"/>
              <a:cs typeface="Monaco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3480870" y="4267200"/>
            <a:ext cx="546129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914400" y="390156"/>
            <a:ext cx="7398954" cy="1438644"/>
          </a:xfrm>
          <a:prstGeom prst="roundRect">
            <a:avLst>
              <a:gd name="adj" fmla="val 172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Substitution</a:t>
            </a:r>
            <a:b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Lemma</a:t>
            </a:r>
            <a:endParaRPr lang="en-US" dirty="0">
              <a:latin typeface="Calibri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5" name="Group 40"/>
          <p:cNvGrpSpPr/>
          <p:nvPr/>
        </p:nvGrpSpPr>
        <p:grpSpPr>
          <a:xfrm>
            <a:off x="3295595" y="777322"/>
            <a:ext cx="3602447" cy="540962"/>
            <a:chOff x="5042476" y="152400"/>
            <a:chExt cx="3602447" cy="540962"/>
          </a:xfrm>
        </p:grpSpPr>
        <p:grpSp>
          <p:nvGrpSpPr>
            <p:cNvPr id="17" name="Group 16"/>
            <p:cNvGrpSpPr/>
            <p:nvPr/>
          </p:nvGrpSpPr>
          <p:grpSpPr>
            <a:xfrm>
              <a:off x="6960969" y="152400"/>
              <a:ext cx="609600" cy="509719"/>
              <a:chOff x="2045960" y="1524000"/>
              <a:chExt cx="609600" cy="5097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39" name="Rounded Rectangle 38"/>
            <p:cNvSpPr/>
            <p:nvPr/>
          </p:nvSpPr>
          <p:spPr bwMode="auto">
            <a:xfrm>
              <a:off x="6587523" y="223601"/>
              <a:ext cx="2057400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 ::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5042476" y="224029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and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8" name="Group 41"/>
          <p:cNvGrpSpPr/>
          <p:nvPr/>
        </p:nvGrpSpPr>
        <p:grpSpPr>
          <a:xfrm>
            <a:off x="3295595" y="413040"/>
            <a:ext cx="3476596" cy="528723"/>
            <a:chOff x="2352594" y="161556"/>
            <a:chExt cx="3476596" cy="528723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2352594" y="243402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If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2979354" y="220518"/>
              <a:ext cx="2849836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x:T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    e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grpSp>
          <p:nvGrpSpPr>
            <p:cNvPr id="19" name="Group 24"/>
            <p:cNvGrpSpPr/>
            <p:nvPr/>
          </p:nvGrpSpPr>
          <p:grpSpPr>
            <a:xfrm>
              <a:off x="4274754" y="161556"/>
              <a:ext cx="609600" cy="509719"/>
              <a:chOff x="2045960" y="1524000"/>
              <a:chExt cx="609600" cy="50971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grpSp>
        <p:nvGrpSpPr>
          <p:cNvPr id="20" name="Group 48"/>
          <p:cNvGrpSpPr/>
          <p:nvPr/>
        </p:nvGrpSpPr>
        <p:grpSpPr>
          <a:xfrm>
            <a:off x="3295595" y="1178123"/>
            <a:ext cx="5017759" cy="521161"/>
            <a:chOff x="3366076" y="838200"/>
            <a:chExt cx="5017759" cy="52116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996722" y="889600"/>
              <a:ext cx="4387113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e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80682" y="838200"/>
              <a:ext cx="609600" cy="509719"/>
              <a:chOff x="2045960" y="1524000"/>
              <a:chExt cx="609600" cy="50971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52" name="Rounded Rectangle 51"/>
            <p:cNvSpPr/>
            <p:nvPr/>
          </p:nvSpPr>
          <p:spPr bwMode="auto">
            <a:xfrm>
              <a:off x="3366076" y="909138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2706361" y="2939018"/>
            <a:ext cx="1385557" cy="397907"/>
          </a:xfrm>
          <a:prstGeom prst="roundRect">
            <a:avLst>
              <a:gd name="adj" fmla="val 12875"/>
            </a:avLst>
          </a:prstGeom>
          <a:solidFill>
            <a:srgbClr val="FBFF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1800" baseline="300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st</a:t>
            </a:r>
            <a:r>
              <a:rPr lang="en-US" sz="18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 attempt</a:t>
            </a:r>
            <a:endParaRPr lang="en-US" sz="1800" dirty="0">
              <a:latin typeface="Calibri" pitchFamily="-65" charset="0"/>
              <a:ea typeface="Consolas" pitchFamily="-65" charset="0"/>
              <a:cs typeface="Consolas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 advTm="38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/>
      <p:bldP spid="21" grpId="0"/>
      <p:bldP spid="5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139</a:t>
            </a:fld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3558518" y="5246358"/>
            <a:ext cx="4979769" cy="544842"/>
            <a:chOff x="3558518" y="5246358"/>
            <a:chExt cx="4979769" cy="54484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762805" y="5345675"/>
              <a:ext cx="1394432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grpSp>
          <p:nvGrpSpPr>
            <p:cNvPr id="3" name="Group 70"/>
            <p:cNvGrpSpPr/>
            <p:nvPr/>
          </p:nvGrpSpPr>
          <p:grpSpPr>
            <a:xfrm>
              <a:off x="3558518" y="5246358"/>
              <a:ext cx="4979769" cy="544842"/>
              <a:chOff x="3764236" y="5017758"/>
              <a:chExt cx="4979769" cy="544842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4194887" y="5092839"/>
                <a:ext cx="4549118" cy="469761"/>
              </a:xfrm>
              <a:prstGeom prst="roundRect">
                <a:avLst>
                  <a:gd name="adj" fmla="val 26676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0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 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::</a:t>
                </a:r>
                <a:r>
                  <a:rPr lang="en-US" sz="2000"/>
                  <a:t> 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  <a:sym typeface="Symbol" charset="2"/>
                  </a:rPr>
                  <a:t>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x.x+1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::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Int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Int</a:t>
                </a:r>
                <a:r>
                  <a:rPr lang="en-US" sz="2000" smtClean="0">
                    <a:solidFill>
                      <a:srgbClr val="333333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  <a:endParaRPr lang="en-US" sz="2000" dirty="0">
                  <a:latin typeface="Monaco"/>
                  <a:cs typeface="Monaco"/>
                </a:endParaRPr>
              </a:p>
              <a:p>
                <a:endParaRPr lang="en-US" sz="2000" dirty="0">
                  <a:latin typeface="Monaco"/>
                  <a:cs typeface="Monaco"/>
                </a:endParaRPr>
              </a:p>
            </p:txBody>
          </p:sp>
          <p:grpSp>
            <p:nvGrpSpPr>
              <p:cNvPr id="5" name="Group 58"/>
              <p:cNvGrpSpPr/>
              <p:nvPr/>
            </p:nvGrpSpPr>
            <p:grpSpPr>
              <a:xfrm>
                <a:off x="3764236" y="5017758"/>
                <a:ext cx="609600" cy="509719"/>
                <a:chOff x="2590800" y="4419600"/>
                <a:chExt cx="609600" cy="50971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667000" y="441960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_</a:t>
                  </a:r>
                  <a:endParaRPr lang="en-US" sz="200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90800" y="4529209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|</a:t>
                  </a:r>
                  <a:endParaRPr lang="en-US" sz="2000"/>
                </a:p>
              </p:txBody>
            </p:sp>
          </p:grpSp>
        </p:grpSp>
      </p:grpSp>
      <p:cxnSp>
        <p:nvCxnSpPr>
          <p:cNvPr id="10" name="Straight Connector 9"/>
          <p:cNvCxnSpPr/>
          <p:nvPr/>
        </p:nvCxnSpPr>
        <p:spPr bwMode="auto">
          <a:xfrm rot="10800000">
            <a:off x="560408" y="5180011"/>
            <a:ext cx="820259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33"/>
          <p:cNvGrpSpPr/>
          <p:nvPr/>
        </p:nvGrpSpPr>
        <p:grpSpPr>
          <a:xfrm>
            <a:off x="3455768" y="4494681"/>
            <a:ext cx="6145432" cy="469761"/>
            <a:chOff x="3455768" y="4494681"/>
            <a:chExt cx="6145432" cy="469761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357127" y="4537907"/>
              <a:ext cx="1394432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455768" y="4494681"/>
              <a:ext cx="6145432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/>
                  <a:ea typeface="Apple Symbols" charset="2"/>
                  <a:cs typeface="Monaco"/>
                </a:rPr>
                <a:t>0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&lt;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000" dirty="0">
                <a:latin typeface="Monaco"/>
                <a:cs typeface="Monaco"/>
              </a:endParaRPr>
            </a:p>
            <a:p>
              <a:endParaRPr lang="en-US" sz="2000" dirty="0">
                <a:latin typeface="Monaco"/>
                <a:cs typeface="Monaco"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457200" y="4494681"/>
            <a:ext cx="2411392" cy="469761"/>
          </a:xfrm>
          <a:prstGeom prst="roundRect">
            <a:avLst>
              <a:gd name="adj" fmla="val 2667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0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</a:rPr>
              <a:t> </a:t>
            </a:r>
            <a:r>
              <a:rPr lang="en-US" sz="200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000"/>
              <a:t>  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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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smtClean="0">
                <a:solidFill>
                  <a:srgbClr val="333333"/>
                </a:solidFill>
                <a:latin typeface="Monaco"/>
                <a:ea typeface="Apple Symbols" charset="2"/>
                <a:cs typeface="Monaco"/>
              </a:rPr>
              <a:t>0</a:t>
            </a:r>
            <a:r>
              <a:rPr lang="en-US" sz="2000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000" dirty="0">
              <a:latin typeface="Monaco"/>
              <a:cs typeface="Monaco"/>
            </a:endParaRPr>
          </a:p>
          <a:p>
            <a:endParaRPr lang="en-US" sz="2000" dirty="0">
              <a:latin typeface="Monaco"/>
              <a:cs typeface="Monaco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3480870" y="4267200"/>
            <a:ext cx="546129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914400" y="390156"/>
            <a:ext cx="7398954" cy="1438644"/>
          </a:xfrm>
          <a:prstGeom prst="roundRect">
            <a:avLst>
              <a:gd name="adj" fmla="val 172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Substitution</a:t>
            </a:r>
            <a:b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Lemma</a:t>
            </a:r>
            <a:endParaRPr lang="en-US" dirty="0">
              <a:latin typeface="Calibri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1" name="Group 40"/>
          <p:cNvGrpSpPr/>
          <p:nvPr/>
        </p:nvGrpSpPr>
        <p:grpSpPr>
          <a:xfrm>
            <a:off x="3295595" y="777322"/>
            <a:ext cx="3602447" cy="540962"/>
            <a:chOff x="5042476" y="152400"/>
            <a:chExt cx="3602447" cy="540962"/>
          </a:xfrm>
        </p:grpSpPr>
        <p:grpSp>
          <p:nvGrpSpPr>
            <p:cNvPr id="15" name="Group 16"/>
            <p:cNvGrpSpPr/>
            <p:nvPr/>
          </p:nvGrpSpPr>
          <p:grpSpPr>
            <a:xfrm>
              <a:off x="6960969" y="152400"/>
              <a:ext cx="609600" cy="509719"/>
              <a:chOff x="2045960" y="1524000"/>
              <a:chExt cx="609600" cy="5097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39" name="Rounded Rectangle 38"/>
            <p:cNvSpPr/>
            <p:nvPr/>
          </p:nvSpPr>
          <p:spPr bwMode="auto">
            <a:xfrm>
              <a:off x="6587523" y="223601"/>
              <a:ext cx="2057400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 ::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5042476" y="224029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and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3295595" y="413040"/>
            <a:ext cx="3476596" cy="528723"/>
            <a:chOff x="2352594" y="161556"/>
            <a:chExt cx="3476596" cy="528723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2352594" y="243402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If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2979354" y="220518"/>
              <a:ext cx="2849836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x:T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    e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4274754" y="161556"/>
              <a:ext cx="609600" cy="509719"/>
              <a:chOff x="2045960" y="1524000"/>
              <a:chExt cx="609600" cy="50971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</p:grpSp>
      <p:grpSp>
        <p:nvGrpSpPr>
          <p:cNvPr id="19" name="Group 48"/>
          <p:cNvGrpSpPr/>
          <p:nvPr/>
        </p:nvGrpSpPr>
        <p:grpSpPr>
          <a:xfrm>
            <a:off x="3295595" y="1178123"/>
            <a:ext cx="5017759" cy="521161"/>
            <a:chOff x="3366076" y="838200"/>
            <a:chExt cx="5017759" cy="52116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996722" y="889600"/>
              <a:ext cx="4387113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e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20" name="Group 21"/>
            <p:cNvGrpSpPr/>
            <p:nvPr/>
          </p:nvGrpSpPr>
          <p:grpSpPr>
            <a:xfrm>
              <a:off x="5280682" y="838200"/>
              <a:ext cx="609600" cy="509719"/>
              <a:chOff x="2045960" y="1524000"/>
              <a:chExt cx="609600" cy="50971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52" name="Rounded Rectangle 51"/>
            <p:cNvSpPr/>
            <p:nvPr/>
          </p:nvSpPr>
          <p:spPr bwMode="auto">
            <a:xfrm>
              <a:off x="3366076" y="909138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828800" y="654784"/>
            <a:ext cx="9166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grpSp>
        <p:nvGrpSpPr>
          <p:cNvPr id="22" name="Group 59"/>
          <p:cNvGrpSpPr/>
          <p:nvPr/>
        </p:nvGrpSpPr>
        <p:grpSpPr>
          <a:xfrm>
            <a:off x="2706361" y="2439187"/>
            <a:ext cx="5447039" cy="1563948"/>
            <a:chOff x="2706361" y="2439187"/>
            <a:chExt cx="5447039" cy="1563948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6583686" y="3558749"/>
              <a:ext cx="1394432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650241" y="3558749"/>
              <a:ext cx="402547" cy="415093"/>
            </a:xfrm>
            <a:prstGeom prst="roundRect">
              <a:avLst>
                <a:gd name="adj" fmla="val 10483"/>
              </a:avLst>
            </a:prstGeom>
            <a:solidFill>
              <a:srgbClr val="A3A3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grpSp>
          <p:nvGrpSpPr>
            <p:cNvPr id="23" name="Group 32"/>
            <p:cNvGrpSpPr/>
            <p:nvPr/>
          </p:nvGrpSpPr>
          <p:grpSpPr>
            <a:xfrm>
              <a:off x="4572000" y="2439187"/>
              <a:ext cx="3581400" cy="536777"/>
              <a:chOff x="3336432" y="3535093"/>
              <a:chExt cx="3581400" cy="536777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6102514" y="3592842"/>
                <a:ext cx="402547" cy="415093"/>
              </a:xfrm>
              <a:prstGeom prst="roundRect">
                <a:avLst>
                  <a:gd name="adj" fmla="val 10483"/>
                </a:avLst>
              </a:prstGeom>
              <a:solidFill>
                <a:srgbClr val="A3A3A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Monaco"/>
                  <a:ea typeface="ＭＳ Ｐゴシック" pitchFamily="-65" charset="-128"/>
                  <a:cs typeface="Monaco"/>
                </a:endParaRPr>
              </a:p>
            </p:txBody>
          </p:sp>
          <p:grpSp>
            <p:nvGrpSpPr>
              <p:cNvPr id="24" name="Group 22"/>
              <p:cNvGrpSpPr/>
              <p:nvPr/>
            </p:nvGrpSpPr>
            <p:grpSpPr>
              <a:xfrm>
                <a:off x="3336432" y="3535093"/>
                <a:ext cx="3581400" cy="536777"/>
                <a:chOff x="3066546" y="2549982"/>
                <a:chExt cx="3581400" cy="536777"/>
              </a:xfrm>
            </p:grpSpPr>
            <p:sp>
              <p:nvSpPr>
                <p:cNvPr id="12" name="AutoShape 18"/>
                <p:cNvSpPr>
                  <a:spLocks noChangeArrowheads="1"/>
                </p:cNvSpPr>
                <p:nvPr/>
              </p:nvSpPr>
              <p:spPr bwMode="auto">
                <a:xfrm>
                  <a:off x="3066546" y="2549982"/>
                  <a:ext cx="761999" cy="5107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3333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Calibri" pitchFamily="-65" charset="0"/>
                    </a:rPr>
                    <a:t>SMT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4098912" y="2553359"/>
                  <a:ext cx="2549034" cy="533400"/>
                </a:xfrm>
                <a:prstGeom prst="roundRect">
                  <a:avLst>
                    <a:gd name="adj" fmla="val 11139"/>
                  </a:avLst>
                </a:prstGeom>
                <a:noFill/>
                <a:ln w="635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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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=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</a:t>
                  </a:r>
                  <a:r>
                    <a:rPr lang="en-US" sz="2000" smtClean="0">
                      <a:solidFill>
                        <a:srgbClr val="333333"/>
                      </a:solidFill>
                      <a:latin typeface="Monaco"/>
                      <a:ea typeface="Apple Symbols" charset="2"/>
                      <a:cs typeface="Monaco"/>
                    </a:rPr>
                    <a:t>0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Monaco"/>
                      <a:ea typeface="Consolas" pitchFamily="-65" charset="0"/>
                      <a:cs typeface="Monaco"/>
                    </a:rPr>
                    <a:t> </a:t>
                  </a:r>
                  <a:r>
                    <a:rPr lang="en-US" sz="2000">
                      <a:solidFill>
                        <a:srgbClr val="333333"/>
                      </a:solidFill>
                      <a:latin typeface="Monaco" charset="0"/>
                      <a:ea typeface="Consolas" charset="0"/>
                      <a:cs typeface="Consolas" charset="0"/>
                      <a:sym typeface="Symbol" charset="2"/>
                    </a:rPr>
                    <a:t></a:t>
                  </a:r>
                  <a:r>
                    <a:rPr lang="en-US" sz="2000" smtClean="0">
                      <a:latin typeface="Monaco"/>
                      <a:cs typeface="Monaco"/>
                      <a:sym typeface="Symbol"/>
                    </a:rPr>
                    <a:t> </a:t>
                  </a:r>
                  <a:r>
                    <a:rPr lang="en-US" sz="2000" smtClean="0">
                      <a:solidFill>
                        <a:srgbClr val="333333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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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::</a:t>
                  </a:r>
                  <a:r>
                    <a:rPr lang="en-US" sz="2000" smtClean="0">
                      <a:solidFill>
                        <a:srgbClr val="E39B30"/>
                      </a:solidFill>
                      <a:latin typeface="Symbol" charset="2"/>
                      <a:ea typeface="Consolas" pitchFamily="-65" charset="0"/>
                      <a:cs typeface="Symbol" charset="2"/>
                    </a:rPr>
                    <a:t> </a:t>
                  </a:r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U’</a:t>
                  </a:r>
                  <a:endParaRPr lang="en-US" sz="2000" dirty="0">
                    <a:latin typeface="Monaco"/>
                    <a:cs typeface="Monaco"/>
                  </a:endParaRPr>
                </a:p>
              </p:txBody>
            </p:sp>
          </p:grpSp>
        </p:grp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4572000" y="3492357"/>
              <a:ext cx="761999" cy="51077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latin typeface="Calibri" pitchFamily="-65" charset="0"/>
                </a:rPr>
                <a:t>Arrow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5604366" y="3533374"/>
              <a:ext cx="2549034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U’ &lt;: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endParaRPr lang="en-US" sz="2000" dirty="0">
                <a:latin typeface="Monaco"/>
                <a:cs typeface="Monaco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4602436" y="2854265"/>
              <a:ext cx="685799" cy="584776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+</a:t>
              </a:r>
              <a:endParaRPr kumimoji="0" lang="en-US" sz="3200" b="0" i="0" u="none" strike="noStrike" cap="none" normalizeH="0" baseline="0" dirty="0">
                <a:ln>
                  <a:noFill/>
                </a:ln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2706361" y="2939018"/>
              <a:ext cx="1385557" cy="397907"/>
            </a:xfrm>
            <a:prstGeom prst="roundRect">
              <a:avLst>
                <a:gd name="adj" fmla="val 12875"/>
              </a:avLst>
            </a:prstGeom>
            <a:solidFill>
              <a:srgbClr val="FBFF7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2</a:t>
              </a:r>
              <a:r>
                <a:rPr lang="en-US" sz="1800" baseline="30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nd</a:t>
              </a:r>
              <a:r>
                <a:rPr lang="en-US" sz="18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 attempt</a:t>
              </a:r>
              <a:endParaRPr lang="en-US" sz="18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76209" y="2270125"/>
            <a:ext cx="546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5000" baseline="30000">
              <a:solidFill>
                <a:srgbClr val="FF0000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 advTm="16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25303" y="6250917"/>
            <a:ext cx="827536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57650" y="6327574"/>
            <a:ext cx="1926623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Expressiveness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31" y="131470"/>
            <a:ext cx="1259625" cy="411526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Usability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3212804" y="3637222"/>
            <a:ext cx="5168110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5886" y="220255"/>
            <a:ext cx="3421942" cy="780858"/>
          </a:xfrm>
          <a:prstGeom prst="rect">
            <a:avLst/>
          </a:prstGeom>
          <a:noFill/>
        </p:spPr>
        <p:txBody>
          <a:bodyPr wrap="square" lIns="41786" tIns="20893" rIns="41786" bIns="20893" rtlCol="0" anchor="ctr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Idioms of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Dynamic Languages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-2154503" y="3470846"/>
            <a:ext cx="5561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962806" y="867669"/>
            <a:ext cx="125455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Types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79517" y="3664688"/>
            <a:ext cx="2769096" cy="2310600"/>
          </a:xfrm>
          <a:prstGeom prst="roundRect">
            <a:avLst>
              <a:gd name="adj" fmla="val 10742"/>
            </a:avLst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Verification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Hoare Logics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Model Checking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Abstract Interpretation</a:t>
            </a:r>
            <a:b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Theorem Proving</a:t>
            </a: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/>
            </a:r>
            <a:br>
              <a:rPr lang="en-US" sz="2000">
                <a:latin typeface="Calibri"/>
                <a:ea typeface="ＭＳ Ｐゴシック" pitchFamily="-65" charset="-128"/>
                <a:cs typeface="Calibri"/>
              </a:rPr>
            </a:br>
            <a:r>
              <a:rPr lang="en-US" sz="2000">
                <a:latin typeface="Calibri"/>
                <a:ea typeface="ＭＳ Ｐゴシック" pitchFamily="-65" charset="-128"/>
                <a:cs typeface="Calibri"/>
              </a:rPr>
              <a:t>…</a:t>
            </a:r>
            <a:endParaRPr kumimoji="0" 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17358" y="867669"/>
            <a:ext cx="1516442" cy="987152"/>
          </a:xfrm>
          <a:prstGeom prst="roundRect">
            <a:avLst/>
          </a:prstGeom>
          <a:solidFill>
            <a:srgbClr val="FFD2A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+ Logic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030042" y="1561879"/>
            <a:ext cx="3194590" cy="1717471"/>
          </a:xfrm>
          <a:prstGeom prst="roundRect">
            <a:avLst>
              <a:gd name="adj" fmla="val 12808"/>
            </a:avLst>
          </a:prstGeom>
          <a:solidFill>
            <a:srgbClr val="B0FA8E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Dependent JavaScript (DJS)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cs typeface="Calibri"/>
              </a:rPr>
              <a:t>[POPL 2012, OOPSLA 2012]</a:t>
            </a:r>
            <a:endParaRPr kumimoji="0" lang="en-US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 bwMode="auto">
          <a:xfrm>
            <a:off x="5227363" y="6009541"/>
            <a:ext cx="1637073" cy="467459"/>
          </a:xfrm>
          <a:prstGeom prst="roundRect">
            <a:avLst>
              <a:gd name="adj" fmla="val 10483"/>
            </a:avLst>
          </a:prstGeom>
          <a:solidFill>
            <a:srgbClr val="A3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5193040" y="4726934"/>
            <a:ext cx="1637073" cy="467459"/>
          </a:xfrm>
          <a:prstGeom prst="roundRect">
            <a:avLst>
              <a:gd name="adj" fmla="val 10483"/>
            </a:avLst>
          </a:prstGeom>
          <a:solidFill>
            <a:srgbClr val="A3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140</a:t>
            </a:fld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57909" y="2776129"/>
            <a:ext cx="1107266" cy="59486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19"/>
          <p:cNvGrpSpPr/>
          <p:nvPr/>
        </p:nvGrpSpPr>
        <p:grpSpPr>
          <a:xfrm>
            <a:off x="2248010" y="4627256"/>
            <a:ext cx="5852072" cy="630544"/>
            <a:chOff x="2248010" y="4398656"/>
            <a:chExt cx="5852072" cy="630544"/>
          </a:xfrm>
        </p:grpSpPr>
        <p:sp>
          <p:nvSpPr>
            <p:cNvPr id="96" name="Rounded Rectangle 95"/>
            <p:cNvSpPr/>
            <p:nvPr/>
          </p:nvSpPr>
          <p:spPr bwMode="auto">
            <a:xfrm>
              <a:off x="3528082" y="4454397"/>
              <a:ext cx="4572000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4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400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endParaRPr lang="en-US" sz="2400" dirty="0">
                <a:latin typeface="Monaco"/>
                <a:cs typeface="Monaco"/>
              </a:endParaRPr>
            </a:p>
          </p:txBody>
        </p:sp>
        <p:grpSp>
          <p:nvGrpSpPr>
            <p:cNvPr id="3" name="Group 96"/>
            <p:cNvGrpSpPr/>
            <p:nvPr/>
          </p:nvGrpSpPr>
          <p:grpSpPr>
            <a:xfrm>
              <a:off x="2248010" y="4398656"/>
              <a:ext cx="1097236" cy="630544"/>
              <a:chOff x="1828800" y="773442"/>
              <a:chExt cx="1097236" cy="630544"/>
            </a:xfrm>
          </p:grpSpPr>
          <p:grpSp>
            <p:nvGrpSpPr>
              <p:cNvPr id="5" name="Group 15"/>
              <p:cNvGrpSpPr/>
              <p:nvPr/>
            </p:nvGrpSpPr>
            <p:grpSpPr>
              <a:xfrm>
                <a:off x="2507046" y="773442"/>
                <a:ext cx="418990" cy="630544"/>
                <a:chOff x="1745046" y="1463413"/>
                <a:chExt cx="418990" cy="630544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1745046" y="1509181"/>
                  <a:ext cx="38855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|</a:t>
                  </a:r>
                  <a:endParaRPr lang="en-US" sz="320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859236" y="1463413"/>
                  <a:ext cx="304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=</a:t>
                  </a:r>
                  <a:endParaRPr lang="en-US" sz="3200"/>
                </a:p>
              </p:txBody>
            </p:sp>
          </p:grpSp>
          <p:sp>
            <p:nvSpPr>
              <p:cNvPr id="99" name="Rounded Rectangle 98"/>
              <p:cNvSpPr/>
              <p:nvPr/>
            </p:nvSpPr>
            <p:spPr bwMode="auto">
              <a:xfrm>
                <a:off x="1828800" y="819210"/>
                <a:ext cx="609600" cy="533400"/>
              </a:xfrm>
              <a:prstGeom prst="roundRect">
                <a:avLst>
                  <a:gd name="adj" fmla="val 11139"/>
                </a:avLst>
              </a:prstGeom>
              <a:noFill/>
              <a:ln w="635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3200">
                    <a:solidFill>
                      <a:srgbClr val="333333"/>
                    </a:solidFill>
                    <a:latin typeface="Lucida Handwriting"/>
                    <a:ea typeface="Consolas" charset="0"/>
                    <a:cs typeface="Lucida Handwriting"/>
                    <a:sym typeface="Symbol" charset="2"/>
                  </a:rPr>
                  <a:t>I</a:t>
                </a:r>
                <a:endParaRPr lang="en-US" sz="3200" dirty="0">
                  <a:latin typeface="Lucida Handwriting"/>
                  <a:cs typeface="Lucida Handwriting"/>
                </a:endParaRPr>
              </a:p>
            </p:txBody>
          </p:sp>
        </p:grpSp>
      </p:grpSp>
      <p:grpSp>
        <p:nvGrpSpPr>
          <p:cNvPr id="7" name="Group 101"/>
          <p:cNvGrpSpPr/>
          <p:nvPr/>
        </p:nvGrpSpPr>
        <p:grpSpPr>
          <a:xfrm>
            <a:off x="1219200" y="5791997"/>
            <a:ext cx="7620000" cy="761203"/>
            <a:chOff x="838200" y="2554243"/>
            <a:chExt cx="7620000" cy="761203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1752600" y="2739029"/>
              <a:ext cx="6705600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</a:t>
              </a:r>
              <a:r>
                <a:rPr lang="en-US" sz="24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x.x+1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400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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40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2400" dirty="0">
                <a:latin typeface="Monaco"/>
                <a:cs typeface="Monaco"/>
              </a:endParaRPr>
            </a:p>
          </p:txBody>
        </p:sp>
        <p:grpSp>
          <p:nvGrpSpPr>
            <p:cNvPr id="11" name="Group 14"/>
            <p:cNvGrpSpPr/>
            <p:nvPr/>
          </p:nvGrpSpPr>
          <p:grpSpPr>
            <a:xfrm>
              <a:off x="838200" y="2554243"/>
              <a:ext cx="643923" cy="761203"/>
              <a:chOff x="4031046" y="3324308"/>
              <a:chExt cx="643923" cy="761203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4031046" y="3500735"/>
                <a:ext cx="38855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320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41569" y="3324308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3200"/>
              </a:p>
            </p:txBody>
          </p:sp>
        </p:grpSp>
      </p:grpSp>
      <p:grpSp>
        <p:nvGrpSpPr>
          <p:cNvPr id="12" name="Group 115"/>
          <p:cNvGrpSpPr/>
          <p:nvPr/>
        </p:nvGrpSpPr>
        <p:grpSpPr>
          <a:xfrm>
            <a:off x="459252" y="87868"/>
            <a:ext cx="4493748" cy="2077752"/>
            <a:chOff x="459252" y="-64532"/>
            <a:chExt cx="4493748" cy="2077752"/>
          </a:xfrm>
        </p:grpSpPr>
        <p:grpSp>
          <p:nvGrpSpPr>
            <p:cNvPr id="13" name="Group 28"/>
            <p:cNvGrpSpPr/>
            <p:nvPr/>
          </p:nvGrpSpPr>
          <p:grpSpPr>
            <a:xfrm>
              <a:off x="611652" y="431472"/>
              <a:ext cx="4341348" cy="1429349"/>
              <a:chOff x="508684" y="2743200"/>
              <a:chExt cx="4341348" cy="1429349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rot="10800000" flipV="1">
                <a:off x="508684" y="3476895"/>
                <a:ext cx="4220792" cy="144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22"/>
              <p:cNvGrpSpPr/>
              <p:nvPr/>
            </p:nvGrpSpPr>
            <p:grpSpPr>
              <a:xfrm>
                <a:off x="838200" y="2743200"/>
                <a:ext cx="3498904" cy="536777"/>
                <a:chOff x="2804882" y="2549982"/>
                <a:chExt cx="3498904" cy="536777"/>
              </a:xfrm>
            </p:grpSpPr>
            <p:sp>
              <p:nvSpPr>
                <p:cNvPr id="8" name="AutoShape 18"/>
                <p:cNvSpPr>
                  <a:spLocks noChangeArrowheads="1"/>
                </p:cNvSpPr>
                <p:nvPr/>
              </p:nvSpPr>
              <p:spPr bwMode="auto">
                <a:xfrm>
                  <a:off x="2804882" y="2549982"/>
                  <a:ext cx="761999" cy="5107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3333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  <a:latin typeface="Calibri" pitchFamily="-65" charset="0"/>
                    </a:rPr>
                    <a:t>SMT</a:t>
                  </a:r>
                </a:p>
              </p:txBody>
            </p:sp>
            <p:sp>
              <p:nvSpPr>
                <p:cNvPr id="9" name="Rounded Rectangle 8"/>
                <p:cNvSpPr/>
                <p:nvPr/>
              </p:nvSpPr>
              <p:spPr bwMode="auto">
                <a:xfrm>
                  <a:off x="3684848" y="2553359"/>
                  <a:ext cx="2618938" cy="533400"/>
                </a:xfrm>
                <a:prstGeom prst="roundRect">
                  <a:avLst>
                    <a:gd name="adj" fmla="val 11139"/>
                  </a:avLst>
                </a:prstGeom>
                <a:noFill/>
                <a:ln w="635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2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Γ</a:t>
                  </a:r>
                  <a:r>
                    <a:rPr lang="en-US" sz="3200" smtClean="0">
                      <a:solidFill>
                        <a:srgbClr val="E39B30"/>
                      </a:solidFill>
                      <a:latin typeface="Monaco"/>
                      <a:ea typeface="Consolas" pitchFamily="-65" charset="0"/>
                      <a:cs typeface="Monaco"/>
                      <a:sym typeface="Symbol" pitchFamily="-65" charset="2"/>
                    </a:rPr>
                    <a:t> </a:t>
                  </a:r>
                  <a:r>
                    <a:rPr lang="en-US" sz="3200" smtClean="0">
                      <a:solidFill>
                        <a:srgbClr val="E39B30"/>
                      </a:solidFill>
                      <a:latin typeface="Symbol" pitchFamily="-65" charset="2"/>
                      <a:ea typeface="Consolas" pitchFamily="-65" charset="0"/>
                      <a:cs typeface="Consolas" pitchFamily="-65" charset="0"/>
                      <a:sym typeface="Symbol" pitchFamily="-65" charset="2"/>
                    </a:rPr>
                    <a:t></a:t>
                  </a:r>
                  <a:r>
                    <a:rPr lang="en-US" sz="3200" smtClean="0">
                      <a:solidFill>
                        <a:srgbClr val="E39B30"/>
                      </a:solidFill>
                      <a:latin typeface="Monaco"/>
                      <a:ea typeface="Consolas" pitchFamily="-65" charset="0"/>
                      <a:cs typeface="Monaco"/>
                      <a:sym typeface="Symbol" pitchFamily="-65" charset="2"/>
                    </a:rPr>
                    <a:t> </a:t>
                  </a:r>
                  <a:r>
                    <a:rPr lang="en-US" sz="3200" smtClean="0">
                      <a:solidFill>
                        <a:srgbClr val="333333"/>
                      </a:solidFill>
                      <a:latin typeface="Monaco"/>
                      <a:ea typeface="Apple Symbols" charset="2"/>
                      <a:cs typeface="Monaco"/>
                    </a:rPr>
                    <a:t>p</a:t>
                  </a:r>
                  <a:r>
                    <a:rPr lang="en-US" sz="3200" smtClean="0">
                      <a:solidFill>
                        <a:srgbClr val="E39B30"/>
                      </a:solidFill>
                      <a:latin typeface="Monaco"/>
                      <a:ea typeface="Consolas" pitchFamily="-65" charset="0"/>
                      <a:cs typeface="Monaco"/>
                    </a:rPr>
                    <a:t> </a:t>
                  </a:r>
                  <a:r>
                    <a:rPr lang="en-US" sz="3200">
                      <a:solidFill>
                        <a:srgbClr val="333333"/>
                      </a:solidFill>
                      <a:latin typeface="Monaco" charset="0"/>
                      <a:ea typeface="Consolas" charset="0"/>
                      <a:cs typeface="Consolas" charset="0"/>
                      <a:sym typeface="Symbol" charset="2"/>
                    </a:rPr>
                    <a:t></a:t>
                  </a:r>
                  <a:r>
                    <a:rPr lang="en-US" sz="3200" smtClean="0">
                      <a:latin typeface="Monaco"/>
                      <a:cs typeface="Monaco"/>
                      <a:sym typeface="Symbol"/>
                    </a:rPr>
                    <a:t> </a:t>
                  </a:r>
                  <a:r>
                    <a:rPr lang="en-US" sz="3200">
                      <a:solidFill>
                        <a:srgbClr val="333333"/>
                      </a:solidFill>
                      <a:latin typeface="Monaco" charset="0"/>
                      <a:ea typeface="Consolas" charset="0"/>
                      <a:cs typeface="Consolas" charset="0"/>
                    </a:rPr>
                    <a:t>q</a:t>
                  </a:r>
                  <a:endParaRPr lang="en-US" sz="3200" dirty="0">
                    <a:latin typeface="Monaco"/>
                    <a:cs typeface="Monaco"/>
                  </a:endParaRP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 bwMode="auto">
              <a:xfrm>
                <a:off x="533400" y="3702788"/>
                <a:ext cx="4316632" cy="469761"/>
              </a:xfrm>
              <a:prstGeom prst="roundRect">
                <a:avLst>
                  <a:gd name="adj" fmla="val 0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Γ   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p</a:t>
                </a:r>
                <a:r>
                  <a:rPr lang="en-US" sz="2000" smtClean="0">
                    <a:solidFill>
                      <a:srgbClr val="333333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 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&lt;</a:t>
                </a:r>
                <a:r>
                  <a:rPr lang="en-US" sz="2000"/>
                  <a:t> 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q</a:t>
                </a:r>
                <a:r>
                  <a:rPr lang="en-US" sz="2000" smtClean="0">
                    <a:solidFill>
                      <a:srgbClr val="333333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  <a:endParaRPr lang="en-US" sz="2000" dirty="0">
                  <a:latin typeface="Monaco"/>
                  <a:cs typeface="Monaco"/>
                </a:endParaRPr>
              </a:p>
              <a:p>
                <a:endParaRPr lang="en-US" sz="2000" dirty="0">
                  <a:latin typeface="Monaco"/>
                  <a:cs typeface="Monaco"/>
                </a:endParaRPr>
              </a:p>
            </p:txBody>
          </p:sp>
          <p:grpSp>
            <p:nvGrpSpPr>
              <p:cNvPr id="17" name="Group 58"/>
              <p:cNvGrpSpPr/>
              <p:nvPr/>
            </p:nvGrpSpPr>
            <p:grpSpPr>
              <a:xfrm>
                <a:off x="887632" y="3627707"/>
                <a:ext cx="609600" cy="509719"/>
                <a:chOff x="2590800" y="4419600"/>
                <a:chExt cx="609600" cy="50971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667000" y="441960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_</a:t>
                  </a:r>
                  <a:endParaRPr lang="en-US" sz="200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590800" y="4529209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|</a:t>
                  </a:r>
                  <a:endParaRPr lang="en-US" sz="2000"/>
                </a:p>
              </p:txBody>
            </p:sp>
          </p:grpSp>
        </p:grpSp>
        <p:sp>
          <p:nvSpPr>
            <p:cNvPr id="56" name="Rounded Rectangle 55"/>
            <p:cNvSpPr/>
            <p:nvPr/>
          </p:nvSpPr>
          <p:spPr bwMode="auto">
            <a:xfrm>
              <a:off x="459252" y="304800"/>
              <a:ext cx="4493748" cy="1708420"/>
            </a:xfrm>
            <a:prstGeom prst="roundRect">
              <a:avLst>
                <a:gd name="adj" fmla="val 631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 eaLnBrk="1" hangingPunct="1"/>
              <a:endParaRPr lang="en-US" sz="1800" dirty="0">
                <a:latin typeface="Calibri"/>
                <a:ea typeface="Consolas" pitchFamily="-65" charset="0"/>
                <a:cs typeface="Calibri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59252" y="-64532"/>
              <a:ext cx="2667000" cy="369332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dirty="0" err="1" smtClean="0">
                  <a:latin typeface="Calibri"/>
                  <a:ea typeface="Consolas" pitchFamily="-65" charset="0"/>
                  <a:cs typeface="Calibri"/>
                </a:rPr>
                <a:t>[S-Valid-Uninterpreted]</a:t>
              </a:r>
              <a:endParaRPr lang="en-US" sz="1800" dirty="0">
                <a:latin typeface="Calibri"/>
                <a:ea typeface="Consolas" pitchFamily="-65" charset="0"/>
                <a:cs typeface="Calibri"/>
              </a:endParaRPr>
            </a:p>
          </p:txBody>
        </p:sp>
      </p:grpSp>
      <p:grpSp>
        <p:nvGrpSpPr>
          <p:cNvPr id="18" name="Group 117"/>
          <p:cNvGrpSpPr/>
          <p:nvPr/>
        </p:nvGrpSpPr>
        <p:grpSpPr>
          <a:xfrm>
            <a:off x="459252" y="2265648"/>
            <a:ext cx="4493748" cy="2077752"/>
            <a:chOff x="459252" y="2526268"/>
            <a:chExt cx="4493748" cy="2077752"/>
          </a:xfrm>
        </p:grpSpPr>
        <p:grpSp>
          <p:nvGrpSpPr>
            <p:cNvPr id="19" name="Group 23"/>
            <p:cNvGrpSpPr/>
            <p:nvPr/>
          </p:nvGrpSpPr>
          <p:grpSpPr>
            <a:xfrm>
              <a:off x="632370" y="3001070"/>
              <a:ext cx="1097236" cy="630544"/>
              <a:chOff x="1828800" y="773442"/>
              <a:chExt cx="1097236" cy="630544"/>
            </a:xfrm>
          </p:grpSpPr>
          <p:grpSp>
            <p:nvGrpSpPr>
              <p:cNvPr id="20" name="Group 15"/>
              <p:cNvGrpSpPr/>
              <p:nvPr/>
            </p:nvGrpSpPr>
            <p:grpSpPr>
              <a:xfrm>
                <a:off x="2507046" y="773442"/>
                <a:ext cx="418990" cy="630544"/>
                <a:chOff x="1745046" y="1463413"/>
                <a:chExt cx="418990" cy="630544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745046" y="1509181"/>
                  <a:ext cx="388554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|</a:t>
                  </a:r>
                  <a:endParaRPr lang="en-US" sz="320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859236" y="1463413"/>
                  <a:ext cx="304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=</a:t>
                  </a:r>
                  <a:endParaRPr lang="en-US" sz="3200"/>
                </a:p>
              </p:txBody>
            </p:sp>
          </p:grpSp>
          <p:sp>
            <p:nvSpPr>
              <p:cNvPr id="26" name="Rounded Rectangle 25"/>
              <p:cNvSpPr/>
              <p:nvPr/>
            </p:nvSpPr>
            <p:spPr bwMode="auto">
              <a:xfrm>
                <a:off x="1828800" y="819210"/>
                <a:ext cx="609600" cy="533400"/>
              </a:xfrm>
              <a:prstGeom prst="roundRect">
                <a:avLst>
                  <a:gd name="adj" fmla="val 11139"/>
                </a:avLst>
              </a:prstGeom>
              <a:noFill/>
              <a:ln w="635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3200">
                    <a:solidFill>
                      <a:srgbClr val="333333"/>
                    </a:solidFill>
                    <a:latin typeface="Lucida Handwriting"/>
                    <a:ea typeface="Consolas" charset="0"/>
                    <a:cs typeface="Lucida Handwriting"/>
                    <a:sym typeface="Symbol" charset="2"/>
                  </a:rPr>
                  <a:t>I</a:t>
                </a:r>
                <a:endParaRPr lang="en-US" sz="3200" dirty="0">
                  <a:latin typeface="Lucida Handwriting"/>
                  <a:cs typeface="Lucida Handwriting"/>
                </a:endParaRPr>
              </a:p>
            </p:txBody>
          </p:sp>
        </p:grpSp>
        <p:grpSp>
          <p:nvGrpSpPr>
            <p:cNvPr id="21" name="Group 28"/>
            <p:cNvGrpSpPr/>
            <p:nvPr/>
          </p:nvGrpSpPr>
          <p:grpSpPr>
            <a:xfrm>
              <a:off x="611652" y="3066727"/>
              <a:ext cx="4341348" cy="1425972"/>
              <a:chOff x="508684" y="2746577"/>
              <a:chExt cx="4341348" cy="1425972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 rot="10800000" flipV="1">
                <a:off x="508684" y="3476895"/>
                <a:ext cx="4220792" cy="144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ounded Rectangle 91"/>
              <p:cNvSpPr/>
              <p:nvPr/>
            </p:nvSpPr>
            <p:spPr bwMode="auto">
              <a:xfrm>
                <a:off x="1718166" y="2746577"/>
                <a:ext cx="2618938" cy="533400"/>
              </a:xfrm>
              <a:prstGeom prst="roundRect">
                <a:avLst>
                  <a:gd name="adj" fmla="val 11139"/>
                </a:avLst>
              </a:prstGeom>
              <a:noFill/>
              <a:ln w="635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32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Γ</a:t>
                </a:r>
                <a:r>
                  <a:rPr lang="en-US" sz="3200" smtClean="0">
                    <a:solidFill>
                      <a:srgbClr val="E39B30"/>
                    </a:solidFill>
                    <a:latin typeface="Monaco"/>
                    <a:ea typeface="Consolas" pitchFamily="-65" charset="0"/>
                    <a:cs typeface="Monaco"/>
                    <a:sym typeface="Symbol" pitchFamily="-65" charset="2"/>
                  </a:rPr>
                  <a:t> </a:t>
                </a:r>
                <a:r>
                  <a:rPr lang="en-US" sz="32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</a:t>
                </a:r>
                <a:r>
                  <a:rPr lang="en-US" sz="3200" smtClean="0">
                    <a:solidFill>
                      <a:srgbClr val="E39B30"/>
                    </a:solidFill>
                    <a:latin typeface="Monaco"/>
                    <a:ea typeface="Consolas" pitchFamily="-65" charset="0"/>
                    <a:cs typeface="Monaco"/>
                    <a:sym typeface="Symbol" pitchFamily="-65" charset="2"/>
                  </a:rPr>
                  <a:t> </a:t>
                </a:r>
                <a:r>
                  <a:rPr lang="en-US" sz="32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p</a:t>
                </a:r>
                <a:r>
                  <a:rPr lang="en-US" sz="3200" smtClean="0">
                    <a:solidFill>
                      <a:srgbClr val="E39B30"/>
                    </a:solidFill>
                    <a:latin typeface="Monaco"/>
                    <a:ea typeface="Consolas" pitchFamily="-65" charset="0"/>
                    <a:cs typeface="Monaco"/>
                  </a:rPr>
                  <a:t> </a:t>
                </a:r>
                <a:r>
                  <a:rPr lang="en-US" sz="32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  <a:sym typeface="Symbol" charset="2"/>
                  </a:rPr>
                  <a:t></a:t>
                </a:r>
                <a:r>
                  <a:rPr lang="en-US" sz="3200" smtClean="0">
                    <a:latin typeface="Monaco"/>
                    <a:cs typeface="Monaco"/>
                    <a:sym typeface="Symbol"/>
                  </a:rPr>
                  <a:t> </a:t>
                </a:r>
                <a:r>
                  <a:rPr lang="en-US" sz="32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q</a:t>
                </a:r>
                <a:endParaRPr lang="en-US" sz="3200" dirty="0">
                  <a:latin typeface="Monaco"/>
                  <a:cs typeface="Monaco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 bwMode="auto">
              <a:xfrm>
                <a:off x="533400" y="3702788"/>
                <a:ext cx="4316632" cy="469761"/>
              </a:xfrm>
              <a:prstGeom prst="roundRect">
                <a:avLst>
                  <a:gd name="adj" fmla="val 0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Γ   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p</a:t>
                </a:r>
                <a:r>
                  <a:rPr lang="en-US" sz="2000" smtClean="0">
                    <a:solidFill>
                      <a:srgbClr val="333333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  <a:r>
                  <a:rPr lang="en-US" sz="2000">
                    <a:solidFill>
                      <a:srgbClr val="333333"/>
                    </a:solidFill>
                    <a:latin typeface="Monaco" charset="0"/>
                    <a:ea typeface="Consolas" charset="0"/>
                    <a:cs typeface="Consolas" charset="0"/>
                  </a:rPr>
                  <a:t> </a:t>
                </a:r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&lt;</a:t>
                </a:r>
                <a:r>
                  <a:rPr lang="en-US" sz="2000"/>
                  <a:t> 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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smtClean="0">
                    <a:solidFill>
                      <a:srgbClr val="333333"/>
                    </a:solidFill>
                    <a:latin typeface="Monaco"/>
                    <a:ea typeface="Apple Symbols" charset="2"/>
                    <a:cs typeface="Monaco"/>
                  </a:rPr>
                  <a:t>q</a:t>
                </a:r>
                <a:r>
                  <a:rPr lang="en-US" sz="2000" smtClean="0">
                    <a:solidFill>
                      <a:srgbClr val="333333"/>
                    </a:solidFill>
                    <a:latin typeface="Symbol" charset="2"/>
                    <a:ea typeface="Consolas" pitchFamily="-65" charset="0"/>
                    <a:cs typeface="Symbol" charset="2"/>
                  </a:rPr>
                  <a:t> </a:t>
                </a:r>
                <a:r>
                  <a:rPr lang="en-US" sz="200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  <a:endParaRPr lang="en-US" sz="2000" dirty="0">
                  <a:latin typeface="Monaco"/>
                  <a:cs typeface="Monaco"/>
                </a:endParaRPr>
              </a:p>
              <a:p>
                <a:endParaRPr lang="en-US" sz="2000" dirty="0">
                  <a:latin typeface="Monaco"/>
                  <a:cs typeface="Monaco"/>
                </a:endParaRPr>
              </a:p>
            </p:txBody>
          </p:sp>
          <p:grpSp>
            <p:nvGrpSpPr>
              <p:cNvPr id="22" name="Group 58"/>
              <p:cNvGrpSpPr/>
              <p:nvPr/>
            </p:nvGrpSpPr>
            <p:grpSpPr>
              <a:xfrm>
                <a:off x="887632" y="3627707"/>
                <a:ext cx="609600" cy="509719"/>
                <a:chOff x="2590800" y="4419600"/>
                <a:chExt cx="609600" cy="509719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2667000" y="441960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_</a:t>
                  </a:r>
                  <a:endParaRPr lang="en-US" sz="200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590800" y="4529209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333333"/>
                      </a:solidFill>
                      <a:latin typeface="Monaco" pitchFamily="-65" charset="0"/>
                      <a:ea typeface="Consolas" pitchFamily="-65" charset="0"/>
                      <a:cs typeface="Consolas" pitchFamily="-65" charset="0"/>
                    </a:rPr>
                    <a:t>|</a:t>
                  </a:r>
                  <a:endParaRPr lang="en-US" sz="2000"/>
                </a:p>
              </p:txBody>
            </p:sp>
          </p:grpSp>
        </p:grpSp>
        <p:sp>
          <p:nvSpPr>
            <p:cNvPr id="84" name="Rounded Rectangle 83"/>
            <p:cNvSpPr/>
            <p:nvPr/>
          </p:nvSpPr>
          <p:spPr bwMode="auto">
            <a:xfrm>
              <a:off x="459252" y="2895600"/>
              <a:ext cx="4493748" cy="1708420"/>
            </a:xfrm>
            <a:prstGeom prst="roundRect">
              <a:avLst>
                <a:gd name="adj" fmla="val 631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 eaLnBrk="1" hangingPunct="1"/>
              <a:endParaRPr lang="en-US" sz="1800" dirty="0">
                <a:latin typeface="Calibri"/>
                <a:ea typeface="Consolas" pitchFamily="-65" charset="0"/>
                <a:cs typeface="Calibri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459252" y="2526268"/>
              <a:ext cx="2667000" cy="369332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dirty="0" err="1" smtClean="0">
                  <a:latin typeface="Calibri"/>
                  <a:ea typeface="Consolas" pitchFamily="-65" charset="0"/>
                  <a:cs typeface="Calibri"/>
                </a:rPr>
                <a:t>[S-Valid-Interpreted]</a:t>
              </a:r>
              <a:endParaRPr lang="en-US" sz="1800" dirty="0">
                <a:latin typeface="Calibri"/>
                <a:ea typeface="Consolas" pitchFamily="-65" charset="0"/>
                <a:cs typeface="Calibri"/>
              </a:endParaRPr>
            </a:p>
          </p:txBody>
        </p:sp>
      </p:grpSp>
      <p:sp>
        <p:nvSpPr>
          <p:cNvPr id="119" name="Content Placeholder 2"/>
          <p:cNvSpPr>
            <a:spLocks noGrp="1"/>
          </p:cNvSpPr>
          <p:nvPr>
            <p:ph idx="1"/>
          </p:nvPr>
        </p:nvSpPr>
        <p:spPr>
          <a:xfrm>
            <a:off x="1066800" y="5257800"/>
            <a:ext cx="6019800" cy="584776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/>
              <a:t>iff</a:t>
            </a: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 bwMode="auto">
          <a:xfrm>
            <a:off x="5227362" y="812472"/>
            <a:ext cx="3535637" cy="33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Rule not closed under substitution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latin typeface="Calibri"/>
                <a:ea typeface="+mn-ea"/>
                <a:cs typeface="Calibri"/>
              </a:rPr>
              <a:t>Interpret formulas by “hooking back” into type system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kern="0" dirty="0" err="1" smtClean="0">
                <a:latin typeface="Calibri"/>
                <a:cs typeface="Calibri"/>
              </a:rPr>
              <a:t>Stratification to create ordering for induction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Group 125"/>
          <p:cNvGrpSpPr/>
          <p:nvPr/>
        </p:nvGrpSpPr>
        <p:grpSpPr>
          <a:xfrm>
            <a:off x="2417450" y="4659642"/>
            <a:ext cx="1127700" cy="674358"/>
            <a:chOff x="2417450" y="4419600"/>
            <a:chExt cx="1127700" cy="674358"/>
          </a:xfrm>
        </p:grpSpPr>
        <p:sp>
          <p:nvSpPr>
            <p:cNvPr id="127" name="Rounded Rectangle 126"/>
            <p:cNvSpPr/>
            <p:nvPr/>
          </p:nvSpPr>
          <p:spPr bwMode="auto">
            <a:xfrm>
              <a:off x="2731759" y="4560558"/>
              <a:ext cx="457200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</a:t>
              </a:r>
              <a:endParaRPr lang="en-US" sz="2000" dirty="0">
                <a:latin typeface="Monaco"/>
                <a:cs typeface="Monaco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2417450" y="4419600"/>
              <a:ext cx="1127700" cy="621956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24" name="Group 128"/>
          <p:cNvGrpSpPr/>
          <p:nvPr/>
        </p:nvGrpSpPr>
        <p:grpSpPr>
          <a:xfrm>
            <a:off x="1253523" y="5954053"/>
            <a:ext cx="1040031" cy="751547"/>
            <a:chOff x="1253523" y="5695021"/>
            <a:chExt cx="1040031" cy="751547"/>
          </a:xfrm>
        </p:grpSpPr>
        <p:sp>
          <p:nvSpPr>
            <p:cNvPr id="130" name="Rounded Rectangle 129"/>
            <p:cNvSpPr/>
            <p:nvPr/>
          </p:nvSpPr>
          <p:spPr bwMode="auto">
            <a:xfrm>
              <a:off x="1531554" y="5913168"/>
              <a:ext cx="762000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n-1</a:t>
              </a:r>
              <a:endParaRPr lang="en-US" sz="2000" dirty="0">
                <a:latin typeface="Monaco"/>
                <a:cs typeface="Monaco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1253523" y="5695021"/>
              <a:ext cx="925841" cy="694337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25" name="Group 131"/>
          <p:cNvGrpSpPr/>
          <p:nvPr/>
        </p:nvGrpSpPr>
        <p:grpSpPr>
          <a:xfrm>
            <a:off x="1002041" y="3751022"/>
            <a:ext cx="674359" cy="626478"/>
            <a:chOff x="1002041" y="3412122"/>
            <a:chExt cx="674359" cy="626478"/>
          </a:xfrm>
        </p:grpSpPr>
        <p:sp>
          <p:nvSpPr>
            <p:cNvPr id="133" name="Rounded Rectangle 132"/>
            <p:cNvSpPr/>
            <p:nvPr/>
          </p:nvSpPr>
          <p:spPr bwMode="auto">
            <a:xfrm>
              <a:off x="1219200" y="3505200"/>
              <a:ext cx="457200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1002041" y="3412122"/>
              <a:ext cx="567723" cy="538836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35" name="Rounded Rectangle 134"/>
          <p:cNvSpPr/>
          <p:nvPr/>
        </p:nvSpPr>
        <p:spPr bwMode="auto">
          <a:xfrm>
            <a:off x="1112564" y="2887826"/>
            <a:ext cx="457200" cy="533400"/>
          </a:xfrm>
          <a:prstGeom prst="roundRect">
            <a:avLst>
              <a:gd name="adj" fmla="val 11139"/>
            </a:avLst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n</a:t>
            </a:r>
            <a:endParaRPr lang="en-US" sz="2000" dirty="0">
              <a:latin typeface="Monaco"/>
              <a:cs typeface="Monaco"/>
            </a:endParaRPr>
          </a:p>
        </p:txBody>
      </p:sp>
    </p:spTree>
    <p:custDataLst>
      <p:tags r:id="rId1"/>
    </p:custDataLst>
  </p:cSld>
  <p:clrMapOvr>
    <a:masterClrMapping/>
  </p:clrMapOvr>
  <p:transition advTm="90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1" grpId="0" animBg="1"/>
      <p:bldP spid="95" grpId="0" animBg="1"/>
      <p:bldP spid="95" grpId="1" animBg="1"/>
      <p:bldP spid="119" grpId="0" build="p"/>
      <p:bldP spid="125" grpId="0" build="p"/>
      <p:bldP spid="13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Soundness with Nesting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141</a:t>
            </a:fld>
            <a:endParaRPr lang="en-US"/>
          </a:p>
        </p:txBody>
      </p:sp>
      <p:grpSp>
        <p:nvGrpSpPr>
          <p:cNvPr id="3" name="Group 27"/>
          <p:cNvGrpSpPr/>
          <p:nvPr/>
        </p:nvGrpSpPr>
        <p:grpSpPr>
          <a:xfrm>
            <a:off x="727677" y="1075956"/>
            <a:ext cx="7696200" cy="1438644"/>
            <a:chOff x="727677" y="1075956"/>
            <a:chExt cx="7696200" cy="143864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27677" y="1075956"/>
              <a:ext cx="7696200" cy="1438644"/>
            </a:xfrm>
            <a:prstGeom prst="roundRect">
              <a:avLst>
                <a:gd name="adj" fmla="val 1728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1" hangingPunct="1"/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Stratified</a:t>
              </a:r>
              <a:b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</a:br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Substitution</a:t>
              </a:r>
              <a:b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</a:br>
              <a:r>
                <a:rPr lang="en-US" sz="24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Lemma</a:t>
              </a:r>
              <a:endParaRPr lang="en-US" sz="24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4766277" y="1463122"/>
              <a:ext cx="609600" cy="509719"/>
              <a:chOff x="2045960" y="1524000"/>
              <a:chExt cx="609600" cy="50971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8" name="Rounded Rectangle 7"/>
            <p:cNvSpPr/>
            <p:nvPr/>
          </p:nvSpPr>
          <p:spPr bwMode="auto">
            <a:xfrm>
              <a:off x="4297636" y="1534323"/>
              <a:ext cx="239835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 ::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x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108872" y="1534751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and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108872" y="1180686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If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735632" y="1157802"/>
              <a:ext cx="2849836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x:T</a:t>
              </a:r>
              <a:r>
                <a:rPr lang="en-US" sz="2000" baseline="-25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00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     e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grpSp>
          <p:nvGrpSpPr>
            <p:cNvPr id="7" name="Group 24"/>
            <p:cNvGrpSpPr/>
            <p:nvPr/>
          </p:nvGrpSpPr>
          <p:grpSpPr>
            <a:xfrm>
              <a:off x="4756888" y="1089684"/>
              <a:ext cx="609600" cy="509719"/>
              <a:chOff x="2045960" y="1524000"/>
              <a:chExt cx="609600" cy="5097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3739518" y="1915323"/>
              <a:ext cx="4387113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Γ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e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r>
                <a:rPr lang="en-US" sz="20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</a:rPr>
                <a:t>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2000" dirty="0">
                <a:latin typeface="Monaco"/>
                <a:cs typeface="Monaco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4766277" y="1863923"/>
              <a:ext cx="609600" cy="509719"/>
              <a:chOff x="2045960" y="1524000"/>
              <a:chExt cx="609600" cy="5097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21" name="Rounded Rectangle 20"/>
            <p:cNvSpPr/>
            <p:nvPr/>
          </p:nvSpPr>
          <p:spPr bwMode="auto">
            <a:xfrm>
              <a:off x="3108872" y="1934861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994877" y="1219200"/>
            <a:ext cx="676830" cy="1314390"/>
            <a:chOff x="4994877" y="1242084"/>
            <a:chExt cx="676830" cy="131439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4997925" y="2023074"/>
              <a:ext cx="671311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n+1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000396" y="1242084"/>
              <a:ext cx="671311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4994877" y="1634526"/>
              <a:ext cx="671311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n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727677" y="4504235"/>
            <a:ext cx="7696200" cy="1210765"/>
          </a:xfrm>
          <a:prstGeom prst="roundRect">
            <a:avLst>
              <a:gd name="adj" fmla="val 172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Stratified</a:t>
            </a:r>
          </a:p>
          <a:p>
            <a:pPr eaLnBrk="1" hangingPunct="1"/>
            <a:r>
              <a:rPr lang="en-US" sz="2400" dirty="0" err="1" smtClean="0">
                <a:latin typeface="Calibri" pitchFamily="-65" charset="0"/>
                <a:ea typeface="Consolas" pitchFamily="-65" charset="0"/>
                <a:cs typeface="Consolas" pitchFamily="-65" charset="0"/>
              </a:rPr>
              <a:t>Preservation</a:t>
            </a:r>
            <a:endParaRPr lang="en-US" sz="2400" dirty="0">
              <a:latin typeface="Calibri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8" name="Group 65"/>
          <p:cNvGrpSpPr/>
          <p:nvPr/>
        </p:nvGrpSpPr>
        <p:grpSpPr>
          <a:xfrm>
            <a:off x="6054124" y="4577759"/>
            <a:ext cx="1946876" cy="469761"/>
            <a:chOff x="6054124" y="4577759"/>
            <a:chExt cx="1946876" cy="469761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6781800" y="4577759"/>
              <a:ext cx="1219200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Wingdings"/>
                </a:rPr>
                <a:t>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054124" y="4597951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and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20" name="Group 63"/>
          <p:cNvGrpSpPr/>
          <p:nvPr/>
        </p:nvGrpSpPr>
        <p:grpSpPr>
          <a:xfrm>
            <a:off x="3108872" y="4517963"/>
            <a:ext cx="2638396" cy="680838"/>
            <a:chOff x="3108872" y="4517963"/>
            <a:chExt cx="2638396" cy="680838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3108872" y="4608965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If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3733800" y="4586081"/>
              <a:ext cx="2013468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grpSp>
          <p:nvGrpSpPr>
            <p:cNvPr id="27" name="Group 24"/>
            <p:cNvGrpSpPr/>
            <p:nvPr/>
          </p:nvGrpSpPr>
          <p:grpSpPr>
            <a:xfrm>
              <a:off x="4114800" y="4517963"/>
              <a:ext cx="609600" cy="509719"/>
              <a:chOff x="2045960" y="1524000"/>
              <a:chExt cx="609600" cy="50971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122160" y="15240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_</a:t>
                </a:r>
                <a:endParaRPr lang="en-US" sz="20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45960" y="16336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endParaRPr lang="en-US" sz="2000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4357889" y="4665401"/>
              <a:ext cx="671311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0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28" name="Group 66"/>
          <p:cNvGrpSpPr/>
          <p:nvPr/>
        </p:nvGrpSpPr>
        <p:grpSpPr>
          <a:xfrm>
            <a:off x="3108872" y="5023517"/>
            <a:ext cx="4459643" cy="691483"/>
            <a:chOff x="3108872" y="5023517"/>
            <a:chExt cx="4459643" cy="691483"/>
          </a:xfrm>
        </p:grpSpPr>
        <p:sp>
          <p:nvSpPr>
            <p:cNvPr id="41" name="TextBox 40"/>
            <p:cNvSpPr txBox="1"/>
            <p:nvPr/>
          </p:nvSpPr>
          <p:spPr>
            <a:xfrm>
              <a:off x="4191000" y="5023517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_</a:t>
              </a:r>
              <a:endParaRPr lang="en-US" sz="2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513312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endParaRPr lang="en-US" sz="2000"/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108872" y="5128781"/>
              <a:ext cx="8267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then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3733800" y="5111829"/>
              <a:ext cx="2011636" cy="469761"/>
            </a:xfrm>
            <a:prstGeom prst="roundRect">
              <a:avLst>
                <a:gd name="adj" fmla="val 26676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000"/>
                <a:t>  </a:t>
              </a:r>
              <a:r>
                <a:rPr lang="en-US" sz="200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endParaRPr lang="en-US" sz="2000" dirty="0">
                <a:solidFill>
                  <a:srgbClr val="FFFFFF"/>
                </a:solidFill>
                <a:latin typeface="Monaco"/>
                <a:cs typeface="Monaco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4357889" y="5181600"/>
              <a:ext cx="671311" cy="533400"/>
            </a:xfrm>
            <a:prstGeom prst="roundRect">
              <a:avLst>
                <a:gd name="adj" fmla="val 11139"/>
              </a:avLst>
            </a:prstGeom>
            <a:noFill/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m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6055957" y="5128284"/>
              <a:ext cx="151255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Calibri" pitchFamily="-65" charset="0"/>
                  <a:ea typeface="Consolas" pitchFamily="-65" charset="0"/>
                  <a:cs typeface="Consolas" pitchFamily="-65" charset="0"/>
                </a:rPr>
                <a:t>for some m</a:t>
              </a:r>
              <a:endParaRPr lang="en-US" sz="2000" dirty="0">
                <a:latin typeface="Calibri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27678" y="2971800"/>
            <a:ext cx="769619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“Level 0”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for type checking source programs,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0" dirty="0" err="1" smtClean="0">
                <a:latin typeface="Calibri"/>
                <a:ea typeface="+mn-ea"/>
                <a:cs typeface="Calibri"/>
              </a:rPr>
              <a:t>using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only [S-Valid-Uninterpreted]</a:t>
            </a:r>
          </a:p>
        </p:txBody>
      </p:sp>
      <p:grpSp>
        <p:nvGrpSpPr>
          <p:cNvPr id="29" name="Group 68"/>
          <p:cNvGrpSpPr/>
          <p:nvPr/>
        </p:nvGrpSpPr>
        <p:grpSpPr>
          <a:xfrm>
            <a:off x="4173837" y="3962401"/>
            <a:ext cx="497245" cy="1126544"/>
            <a:chOff x="4173837" y="3962401"/>
            <a:chExt cx="497245" cy="1126544"/>
          </a:xfrm>
        </p:grpSpPr>
        <p:cxnSp>
          <p:nvCxnSpPr>
            <p:cNvPr id="52" name="Straight Arrow Connector 51"/>
            <p:cNvCxnSpPr>
              <a:stCxn id="53" idx="0"/>
            </p:cNvCxnSpPr>
            <p:nvPr/>
          </p:nvCxnSpPr>
          <p:spPr bwMode="auto">
            <a:xfrm rot="5400000" flipH="1" flipV="1">
              <a:off x="4082402" y="4302459"/>
              <a:ext cx="680117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73837" y="4642517"/>
              <a:ext cx="497245" cy="446428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30" name="Group 67"/>
          <p:cNvGrpSpPr/>
          <p:nvPr/>
        </p:nvGrpSpPr>
        <p:grpSpPr>
          <a:xfrm>
            <a:off x="727678" y="5161940"/>
            <a:ext cx="7696199" cy="1342409"/>
            <a:chOff x="727678" y="5161940"/>
            <a:chExt cx="7696199" cy="1342409"/>
          </a:xfrm>
        </p:grpSpPr>
        <p:cxnSp>
          <p:nvCxnSpPr>
            <p:cNvPr id="57" name="Straight Arrow Connector 56"/>
            <p:cNvCxnSpPr>
              <a:stCxn id="56" idx="2"/>
            </p:cNvCxnSpPr>
            <p:nvPr/>
          </p:nvCxnSpPr>
          <p:spPr bwMode="auto">
            <a:xfrm rot="5400000">
              <a:off x="4216745" y="5814084"/>
              <a:ext cx="411433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173838" y="5161940"/>
              <a:ext cx="497245" cy="446428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 bwMode="auto">
            <a:xfrm>
              <a:off x="727678" y="6042684"/>
              <a:ext cx="7696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/>
                </a:rPr>
                <a:t>artifact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/>
                </a:rPr>
                <a:t> of the metatheory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54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1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33972" y="2645913"/>
            <a:ext cx="8276055" cy="15407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500" kern="1400" dirty="0" smtClean="0">
                <a:solidFill>
                  <a:schemeClr val="bg1"/>
                </a:solidFill>
                <a:latin typeface="Calibri"/>
                <a:cs typeface="Calibri"/>
              </a:rPr>
              <a:t>&lt;/Ph.D.&gt;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88426"/>
            <a:ext cx="9144000" cy="802940"/>
          </a:xfrm>
          <a:prstGeom prst="rect">
            <a:avLst/>
          </a:prstGeom>
          <a:solidFill>
            <a:srgbClr val="E0E0E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68081"/>
            <a:ext cx="9144000" cy="547842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Motivation and Thesis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Challenges of Dynamic Languages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Tour of Dependent JavaScript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Technical</a:t>
            </a: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Contributions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baseline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Evaluation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Looking Ahead</a:t>
            </a:r>
            <a:endParaRPr kumimoji="0" lang="en-US" sz="5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Core Technical Challenges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0159" y="289361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Core Technical Challenges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443255" y="2011568"/>
            <a:ext cx="6229004" cy="2831690"/>
            <a:chOff x="1443255" y="2011568"/>
            <a:chExt cx="6229004" cy="283169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329991" y="2011568"/>
              <a:ext cx="2342268" cy="2831690"/>
            </a:xfrm>
            <a:prstGeom prst="roundRect">
              <a:avLst>
                <a:gd name="adj" fmla="val 11816"/>
              </a:avLst>
            </a:prstGeom>
            <a:solidFill>
              <a:srgbClr val="D7E4BD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-65" charset="-128"/>
                  <a:cs typeface="Calibri"/>
                </a:rPr>
                <a:t>Java</a:t>
              </a: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3FE85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443255" y="2011568"/>
              <a:ext cx="2342268" cy="2831690"/>
            </a:xfrm>
            <a:prstGeom prst="roundRect">
              <a:avLst>
                <a:gd name="adj" fmla="val 11816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-65" charset="-128"/>
                  <a:cs typeface="Calibri"/>
                </a:rPr>
                <a:t>JavaScript</a:t>
              </a: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3FE85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3887522" y="3135025"/>
              <a:ext cx="136895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vs.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1322084" y="793232"/>
            <a:ext cx="4240516" cy="4789002"/>
            <a:chOff x="1322084" y="709944"/>
            <a:chExt cx="4240516" cy="4789002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436687" y="709944"/>
              <a:ext cx="4125913" cy="498979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1322084" y="1208923"/>
              <a:ext cx="1853004" cy="4290023"/>
              <a:chOff x="1556340" y="-822499"/>
              <a:chExt cx="1853004" cy="4290023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 bwMode="auto">
              <a:xfrm>
                <a:off x="1556340" y="2390306"/>
                <a:ext cx="1853004" cy="1077218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r</a:t>
                </a:r>
                <a:r>
                  <a:rPr kumimoji="0" lang="en-US" sz="3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j-ea"/>
                    <a:cs typeface="Calibri"/>
                  </a:rPr>
                  <a:t>un-time</a:t>
                </a:r>
                <a:br>
                  <a:rPr kumimoji="0" lang="en-US" sz="3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j-ea"/>
                    <a:cs typeface="Calibri"/>
                  </a:rPr>
                </a:br>
                <a:r>
                  <a:rPr kumimoji="0" lang="en-US" sz="3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j-ea"/>
                    <a:cs typeface="Calibri"/>
                  </a:rPr>
                  <a:t>type-test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rot="5400000" flipH="1" flipV="1">
                <a:off x="869865" y="790481"/>
                <a:ext cx="3225962" cy="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33972" y="1093126"/>
            <a:ext cx="8276055" cy="2727584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5500" b="1" kern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n-US" sz="5500" b="1" kern="1400" dirty="0" smtClean="0">
                <a:solidFill>
                  <a:srgbClr val="004F95"/>
                </a:solidFill>
                <a:latin typeface="Calibri"/>
                <a:cs typeface="Calibri"/>
              </a:rPr>
              <a:t>Types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JavaScript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7275" y="843241"/>
            <a:ext cx="4118115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1800"/>
              </a:spcAft>
            </a:pP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“Dynamic” or Untyped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Fatures Enable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Rapid Prototyping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304698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503103" y="1313035"/>
            <a:ext cx="1275775" cy="498979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503103" y="2322312"/>
            <a:ext cx="1275775" cy="498979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3778879" y="2219571"/>
            <a:ext cx="3669397" cy="1077218"/>
            <a:chOff x="4070359" y="1896830"/>
            <a:chExt cx="3669397" cy="1077218"/>
          </a:xfrm>
        </p:grpSpPr>
        <p:cxnSp>
          <p:nvCxnSpPr>
            <p:cNvPr id="34" name="Straight Arrow Connector 33"/>
            <p:cNvCxnSpPr>
              <a:endCxn id="22" idx="3"/>
            </p:cNvCxnSpPr>
            <p:nvPr/>
          </p:nvCxnSpPr>
          <p:spPr bwMode="auto">
            <a:xfrm rot="10800000">
              <a:off x="4070359" y="2249061"/>
              <a:ext cx="71829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0" name="Title 1"/>
            <p:cNvSpPr txBox="1">
              <a:spLocks/>
            </p:cNvSpPr>
            <p:nvPr/>
          </p:nvSpPr>
          <p:spPr bwMode="auto">
            <a:xfrm>
              <a:off x="4861536" y="1896830"/>
              <a:ext cx="2878220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but boolean</a:t>
              </a:r>
              <a:br>
                <a:rPr lang="en-US" sz="3200" kern="0" dirty="0" smtClean="0">
                  <a:solidFill>
                    <a:srgbClr val="000000"/>
                  </a:solidFill>
                </a:rPr>
              </a:br>
              <a:r>
                <a:rPr lang="en-US" sz="3200" kern="0" dirty="0" smtClean="0">
                  <a:solidFill>
                    <a:srgbClr val="000000"/>
                  </a:solidFill>
                </a:rPr>
                <a:t>on else-branch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3778878" y="1221350"/>
            <a:ext cx="4819901" cy="1077218"/>
            <a:chOff x="3778878" y="1221350"/>
            <a:chExt cx="4819901" cy="1077218"/>
          </a:xfrm>
        </p:grpSpPr>
        <p:sp>
          <p:nvSpPr>
            <p:cNvPr id="37" name="Title 1"/>
            <p:cNvSpPr txBox="1">
              <a:spLocks/>
            </p:cNvSpPr>
            <p:nvPr/>
          </p:nvSpPr>
          <p:spPr bwMode="auto">
            <a:xfrm>
              <a:off x="4570056" y="1221350"/>
              <a:ext cx="4028723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Monaco"/>
                  <a:cs typeface="Monaco"/>
                </a:rPr>
                <a:t>x</a:t>
              </a:r>
              <a:r>
                <a:rPr lang="en-US" sz="3200" kern="0" dirty="0" smtClean="0">
                  <a:solidFill>
                    <a:srgbClr val="000000"/>
                  </a:solidFill>
                </a:rPr>
                <a:t> should numberic</a:t>
              </a:r>
              <a:br>
                <a:rPr lang="en-US" sz="3200" kern="0" dirty="0" smtClean="0">
                  <a:solidFill>
                    <a:srgbClr val="000000"/>
                  </a:solidFill>
                </a:rPr>
              </a:br>
              <a:r>
                <a:rPr lang="en-US" sz="3200" kern="0" dirty="0" smtClean="0">
                  <a:solidFill>
                    <a:srgbClr val="000000"/>
                  </a:solidFill>
                </a:rPr>
                <a:t>on then-branch…</a:t>
              </a:r>
            </a:p>
          </p:txBody>
        </p:sp>
        <p:cxnSp>
          <p:nvCxnSpPr>
            <p:cNvPr id="43" name="Straight Arrow Connector 42"/>
            <p:cNvCxnSpPr>
              <a:endCxn id="21" idx="3"/>
            </p:cNvCxnSpPr>
            <p:nvPr/>
          </p:nvCxnSpPr>
          <p:spPr bwMode="auto">
            <a:xfrm rot="10800000">
              <a:off x="3778878" y="1562526"/>
              <a:ext cx="71830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2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304698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89906" y="3091956"/>
            <a:ext cx="6006643" cy="3341811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5707" y="-260275"/>
            <a:ext cx="1813317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2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222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789906" y="3091956"/>
            <a:ext cx="6006643" cy="3341811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2146" y="3298027"/>
            <a:ext cx="5567435" cy="2954655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interface NumOrBool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NumOrBool negate();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Bool implements NumOrBool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boolean data;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Bool(boolean b) { this.data = b;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 negate()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return new Bool(!this.data);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Num implements NumOrBool { … }</a:t>
            </a:r>
            <a:endParaRPr lang="en-US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968866" y="2050904"/>
            <a:ext cx="5151042" cy="1892923"/>
            <a:chOff x="5092533" y="1857930"/>
            <a:chExt cx="5151042" cy="1892923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092533" y="3052998"/>
              <a:ext cx="3736734" cy="69785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6246095" y="1857930"/>
              <a:ext cx="3997480" cy="1195862"/>
              <a:chOff x="929230" y="1404685"/>
              <a:chExt cx="3997480" cy="119586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 bwMode="auto">
              <a:xfrm>
                <a:off x="929230" y="1404685"/>
                <a:ext cx="39974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declared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rot="5400000" flipH="1" flipV="1">
                <a:off x="1170856" y="2308930"/>
                <a:ext cx="581646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304698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…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89906" y="3091956"/>
            <a:ext cx="6006643" cy="3341811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2146" y="3298027"/>
            <a:ext cx="5567435" cy="2954655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interface NumOrBool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NumOrBool negate();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Bool implements NumOrBool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boolean data;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Bool(boolean b) { this.data = b;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Bool negate() {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return new Bool(!this.data);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Num implements NumOrBool { … }</a:t>
            </a:r>
            <a:endParaRPr lang="en-US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848669" y="707924"/>
            <a:ext cx="6480071" cy="1717752"/>
            <a:chOff x="2526255" y="-194989"/>
            <a:chExt cx="6480071" cy="1717752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526255" y="-194989"/>
              <a:ext cx="2420113" cy="171775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4946366" y="366286"/>
              <a:ext cx="4059960" cy="584776"/>
              <a:chOff x="-370499" y="-86959"/>
              <a:chExt cx="4059960" cy="584776"/>
            </a:xfrm>
          </p:grpSpPr>
          <p:sp>
            <p:nvSpPr>
              <p:cNvPr id="13" name="Title 1"/>
              <p:cNvSpPr txBox="1">
                <a:spLocks/>
              </p:cNvSpPr>
              <p:nvPr/>
            </p:nvSpPr>
            <p:spPr bwMode="auto">
              <a:xfrm>
                <a:off x="471181" y="-86959"/>
                <a:ext cx="32182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ad-hoc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rot="10800000" flipV="1">
                <a:off x="-370499" y="263863"/>
                <a:ext cx="772702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5" name="Group 32"/>
          <p:cNvGrpSpPr/>
          <p:nvPr/>
        </p:nvGrpSpPr>
        <p:grpSpPr>
          <a:xfrm>
            <a:off x="2968866" y="2050904"/>
            <a:ext cx="5151042" cy="1892923"/>
            <a:chOff x="5092533" y="1857930"/>
            <a:chExt cx="5151042" cy="1892923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092533" y="3052998"/>
              <a:ext cx="3736734" cy="69785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246095" y="1857930"/>
              <a:ext cx="3997480" cy="1195862"/>
              <a:chOff x="929230" y="1404685"/>
              <a:chExt cx="3997480" cy="1195862"/>
            </a:xfrm>
          </p:grpSpPr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929230" y="1404685"/>
                <a:ext cx="39974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declared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1170856" y="2308930"/>
                <a:ext cx="581646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785500" y="3102367"/>
            <a:ext cx="5042920" cy="2550603"/>
          </a:xfrm>
          <a:prstGeom prst="roundRect">
            <a:avLst>
              <a:gd name="adj" fmla="val 6394"/>
            </a:avLst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ML,</a:t>
            </a: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 Haskell </a:t>
            </a:r>
            <a:r>
              <a:rPr kumimoji="0" lang="en-US" sz="2000" b="0" i="0" u="none" strike="noStrike" cap="none" normalizeH="0">
                <a:ln>
                  <a:noFill/>
                </a:ln>
                <a:solidFill>
                  <a:srgbClr val="C3D6EB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C3D6EB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304698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…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629" y="3341815"/>
            <a:ext cx="3537869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datatype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NumOrBool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=</a:t>
            </a:r>
            <a:b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|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 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(n: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number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b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Bool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(b: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boolean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 x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b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match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with</a:t>
            </a:r>
            <a:r>
              <a:rPr lang="en-US" b="1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b="1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b="1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|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  n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Num  (0 –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n)</a:t>
            </a:r>
            <a:b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Bool b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Bool 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!b)</a:t>
            </a:r>
            <a:endParaRPr lang="en-US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5" name="Group 32"/>
          <p:cNvGrpSpPr/>
          <p:nvPr/>
        </p:nvGrpSpPr>
        <p:grpSpPr>
          <a:xfrm>
            <a:off x="2968867" y="2050904"/>
            <a:ext cx="5151041" cy="2207042"/>
            <a:chOff x="5092534" y="1857930"/>
            <a:chExt cx="5151041" cy="2207042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092534" y="3052998"/>
              <a:ext cx="3127134" cy="1011974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246095" y="1857930"/>
              <a:ext cx="3997480" cy="1195862"/>
              <a:chOff x="929230" y="1404685"/>
              <a:chExt cx="3997480" cy="1195862"/>
            </a:xfrm>
          </p:grpSpPr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929230" y="1404685"/>
                <a:ext cx="39974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declared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rot="5400000" flipH="1" flipV="1">
                <a:off x="1170856" y="2308930"/>
                <a:ext cx="581646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20" name="Group 32"/>
          <p:cNvGrpSpPr/>
          <p:nvPr/>
        </p:nvGrpSpPr>
        <p:grpSpPr>
          <a:xfrm>
            <a:off x="848669" y="707924"/>
            <a:ext cx="6480071" cy="1717752"/>
            <a:chOff x="2526255" y="-194989"/>
            <a:chExt cx="6480071" cy="1717752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526255" y="-194989"/>
              <a:ext cx="2420113" cy="171775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4946366" y="366286"/>
              <a:ext cx="4059960" cy="584776"/>
              <a:chOff x="-370499" y="-86959"/>
              <a:chExt cx="4059960" cy="584776"/>
            </a:xfrm>
          </p:grpSpPr>
          <p:sp>
            <p:nvSpPr>
              <p:cNvPr id="25" name="Title 1"/>
              <p:cNvSpPr txBox="1">
                <a:spLocks/>
              </p:cNvSpPr>
              <p:nvPr/>
            </p:nvSpPr>
            <p:spPr bwMode="auto">
              <a:xfrm>
                <a:off x="471181" y="-86959"/>
                <a:ext cx="32182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ad-hoc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10800000" flipV="1">
                <a:off x="-370499" y="263863"/>
                <a:ext cx="772702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64349" y="131564"/>
            <a:ext cx="7807599" cy="3593314"/>
          </a:xfrm>
          <a:prstGeom prst="roundRect">
            <a:avLst>
              <a:gd name="adj" fmla="val 603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67" y="312267"/>
            <a:ext cx="7505702" cy="304698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…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8788" y="4299594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Lightweight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Reflection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32"/>
          <p:cNvGrpSpPr/>
          <p:nvPr/>
        </p:nvGrpSpPr>
        <p:grpSpPr>
          <a:xfrm>
            <a:off x="848669" y="707924"/>
            <a:ext cx="6480071" cy="1717752"/>
            <a:chOff x="2526255" y="-194989"/>
            <a:chExt cx="6480071" cy="1717752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526255" y="-194989"/>
              <a:ext cx="2420113" cy="171775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14" name="Group 12"/>
            <p:cNvGrpSpPr/>
            <p:nvPr/>
          </p:nvGrpSpPr>
          <p:grpSpPr>
            <a:xfrm>
              <a:off x="4946366" y="366286"/>
              <a:ext cx="4059960" cy="584776"/>
              <a:chOff x="-370499" y="-86959"/>
              <a:chExt cx="4059960" cy="584776"/>
            </a:xfrm>
          </p:grpSpPr>
          <p:sp>
            <p:nvSpPr>
              <p:cNvPr id="15" name="Title 1"/>
              <p:cNvSpPr txBox="1">
                <a:spLocks/>
              </p:cNvSpPr>
              <p:nvPr/>
            </p:nvSpPr>
            <p:spPr bwMode="auto">
              <a:xfrm>
                <a:off x="471181" y="-86959"/>
                <a:ext cx="3218280" cy="584776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ad-hoc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 union type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10800000" flipV="1">
                <a:off x="-370499" y="263863"/>
                <a:ext cx="772702" cy="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445127" y="304924"/>
            <a:ext cx="4519971" cy="4038476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2919" y="458940"/>
            <a:ext cx="4268152" cy="372409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last;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s = john.first + “…”;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534" y="780454"/>
            <a:ext cx="3935030" cy="196977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“first”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“John”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“last”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“McCarthy”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“greeting”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john.first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“…”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180" y="304924"/>
            <a:ext cx="4088384" cy="2651694"/>
          </a:xfrm>
          <a:prstGeom prst="roundRect">
            <a:avLst>
              <a:gd name="adj" fmla="val 89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706909" y="749221"/>
            <a:ext cx="4870397" cy="5127296"/>
            <a:chOff x="4696499" y="728399"/>
            <a:chExt cx="4870397" cy="5127296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696499" y="728399"/>
              <a:ext cx="1846291" cy="69785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5569416" y="1427048"/>
              <a:ext cx="3997480" cy="4428647"/>
              <a:chOff x="252551" y="973803"/>
              <a:chExt cx="3997480" cy="4428647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 bwMode="auto">
              <a:xfrm>
                <a:off x="252551" y="4325232"/>
                <a:ext cx="3997480" cy="1077218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field names are </a:t>
                </a:r>
                <a:r>
                  <a:rPr lang="en-US" sz="3200" b="1" kern="0" dirty="0" smtClean="0">
                    <a:solidFill>
                      <a:srgbClr val="000000"/>
                    </a:solidFill>
                    <a:latin typeface="Calibri"/>
                    <a:ea typeface="+mj-ea"/>
                    <a:cs typeface="Calibri"/>
                  </a:rPr>
                  <a:t>declared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rot="5400000" flipH="1" flipV="1">
                <a:off x="-943531" y="2648724"/>
                <a:ext cx="3351429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8" name="Group 22"/>
          <p:cNvGrpSpPr/>
          <p:nvPr/>
        </p:nvGrpSpPr>
        <p:grpSpPr>
          <a:xfrm>
            <a:off x="528725" y="974498"/>
            <a:ext cx="3437529" cy="4902019"/>
            <a:chOff x="528725" y="974498"/>
            <a:chExt cx="3437529" cy="4902019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669040" y="4799299"/>
              <a:ext cx="3297214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keys are arbitrary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computed</a:t>
              </a: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 strings 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28725" y="974498"/>
              <a:ext cx="1528676" cy="993110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-242055" y="3383057"/>
              <a:ext cx="2830897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534" y="780454"/>
            <a:ext cx="3935030" cy="196977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“first”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“John”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“last”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“McCarthy”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“greeting”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john.first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“…”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180" y="304924"/>
            <a:ext cx="4088384" cy="2651694"/>
          </a:xfrm>
          <a:prstGeom prst="roundRect">
            <a:avLst>
              <a:gd name="adj" fmla="val 89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124288" y="2830604"/>
            <a:ext cx="2644168" cy="1196340"/>
            <a:chOff x="1259618" y="2820193"/>
            <a:chExt cx="2644168" cy="119634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1259618" y="3554868"/>
              <a:ext cx="2644168" cy="461665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john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1867664" y="3148274"/>
              <a:ext cx="65774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48148" y="2394434"/>
            <a:ext cx="1537042" cy="435377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0" y="4589138"/>
            <a:ext cx="9144000" cy="1616919"/>
            <a:chOff x="0" y="4589138"/>
            <a:chExt cx="9144000" cy="1616919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0" y="5403117"/>
              <a:ext cx="9144000" cy="802940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4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obj.f</a:t>
              </a:r>
              <a:r>
                <a:rPr lang="en-US" sz="4000" dirty="0" err="1" smtClean="0">
                  <a:latin typeface="Calibri"/>
                  <a:ea typeface="Consolas" pitchFamily="-65" charset="0"/>
                  <a:cs typeface="Calibri"/>
                </a:rPr>
                <a:t>   means  </a:t>
              </a:r>
              <a:r>
                <a:rPr lang="en-US" sz="4000" dirty="0" err="1" smtClean="0">
                  <a:solidFill>
                    <a:srgbClr val="333333"/>
                  </a:solidFill>
                  <a:latin typeface="Calibri"/>
                  <a:ea typeface="Consolas" pitchFamily="-65" charset="0"/>
                  <a:cs typeface="Calibri"/>
                </a:rPr>
                <a:t> </a:t>
              </a:r>
              <a:r>
                <a:rPr lang="en-US" sz="4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obj</a:t>
              </a:r>
              <a:r>
                <a:rPr lang="en-US" sz="4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4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4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40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58788" y="4589138"/>
              <a:ext cx="8229600" cy="802940"/>
            </a:xfrm>
            <a:prstGeom prst="rect">
              <a:avLst/>
            </a:prstGeom>
            <a:solidFill>
              <a:srgbClr val="FBFF70"/>
            </a:solidFill>
            <a:ln w="63500">
              <a:noFill/>
              <a:round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4000" dirty="0" err="1" smtClean="0">
                  <a:latin typeface="Calibri"/>
                  <a:ea typeface="Consolas" pitchFamily="-65" charset="0"/>
                  <a:cs typeface="Calibri"/>
                </a:rPr>
                <a:t>Objects are </a:t>
              </a:r>
              <a:r>
                <a:rPr lang="en-US" sz="4000" b="1" dirty="0" err="1" smtClean="0">
                  <a:latin typeface="Calibri"/>
                  <a:ea typeface="Consolas" pitchFamily="-65" charset="0"/>
                  <a:cs typeface="Calibri"/>
                </a:rPr>
                <a:t>Dictionaries</a:t>
              </a:r>
              <a:endParaRPr lang="en-US" sz="4000" b="1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445127" y="304924"/>
            <a:ext cx="4519971" cy="4038476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2919" y="458940"/>
            <a:ext cx="4268152" cy="372409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last;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s = john.first + “…”;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445127" y="304924"/>
            <a:ext cx="4519971" cy="4038476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2919" y="458940"/>
            <a:ext cx="4268152" cy="372409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last;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s = john.first + “…”;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534" y="780454"/>
            <a:ext cx="3935030" cy="141577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{};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john.first   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“John”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john.last    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“McCarthy”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john.greeting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180" y="304924"/>
            <a:ext cx="4088384" cy="2651694"/>
          </a:xfrm>
          <a:prstGeom prst="roundRect">
            <a:avLst>
              <a:gd name="adj" fmla="val 89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83870" y="1290918"/>
            <a:ext cx="3917540" cy="4528030"/>
            <a:chOff x="528724" y="974498"/>
            <a:chExt cx="3917540" cy="452803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752320" y="4425310"/>
              <a:ext cx="3297214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incrementally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extend</a:t>
              </a: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 object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28724" y="974498"/>
              <a:ext cx="3917540" cy="993110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-24228" y="3196459"/>
              <a:ext cx="245770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3" name="Group 18"/>
          <p:cNvGrpSpPr/>
          <p:nvPr/>
        </p:nvGrpSpPr>
        <p:grpSpPr>
          <a:xfrm>
            <a:off x="5027139" y="1683211"/>
            <a:ext cx="3520809" cy="4136531"/>
            <a:chOff x="528725" y="984909"/>
            <a:chExt cx="3520809" cy="4136531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52320" y="4044222"/>
              <a:ext cx="3297214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“sealed” after initialization 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8725" y="984909"/>
              <a:ext cx="2135661" cy="613200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-49266" y="2819975"/>
              <a:ext cx="244531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534" y="780454"/>
            <a:ext cx="3935030" cy="400109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{};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john.first   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“John”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john.last    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“McCarthy”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john.greeting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much later in the code</a:t>
            </a:r>
            <a:br>
              <a:rPr lang="en-US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john.anotherKey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addMoreKeys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);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{</a:t>
            </a:r>
            <a:b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addEvenMoreKeys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);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180" y="304923"/>
            <a:ext cx="4088384" cy="4608893"/>
          </a:xfrm>
          <a:prstGeom prst="roundRect">
            <a:avLst>
              <a:gd name="adj" fmla="val 610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8788" y="5151332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Objects are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Extensible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45127" y="304924"/>
            <a:ext cx="4519971" cy="4038476"/>
          </a:xfrm>
          <a:prstGeom prst="roundRect">
            <a:avLst>
              <a:gd name="adj" fmla="val 6038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2919" y="458940"/>
            <a:ext cx="4268152" cy="372409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last;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s = john.first + “…”;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7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/>
          </p:cNvSpPr>
          <p:nvPr/>
        </p:nvSpPr>
        <p:spPr bwMode="auto">
          <a:xfrm>
            <a:off x="433972" y="1093126"/>
            <a:ext cx="8276055" cy="2727584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5500" b="1" kern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n-US" sz="5500" b="1" kern="1400" dirty="0" smtClean="0">
                <a:solidFill>
                  <a:srgbClr val="004F95"/>
                </a:solidFill>
                <a:latin typeface="Calibri"/>
                <a:cs typeface="Calibri"/>
              </a:rPr>
              <a:t>Types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JavaScript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07275" y="843241"/>
            <a:ext cx="4118115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1800"/>
              </a:spcAft>
            </a:pP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“Dynamic” or Untyped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Fatures Enable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Rapid Prototyping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151" y="270676"/>
            <a:ext cx="3890156" cy="6152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8593" y="1913449"/>
            <a:ext cx="3162300" cy="2444687"/>
            <a:chOff x="888593" y="1913449"/>
            <a:chExt cx="3162300" cy="24446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888593" y="1913449"/>
              <a:ext cx="3124200" cy="38100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926693" y="3977136"/>
              <a:ext cx="3124200" cy="38100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26693" y="3161820"/>
              <a:ext cx="3124200" cy="38100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888593" y="2346504"/>
            <a:ext cx="3124200" cy="381000"/>
          </a:xfrm>
          <a:prstGeom prst="round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5791" y="5467665"/>
            <a:ext cx="3744416" cy="685800"/>
          </a:xfrm>
        </p:spPr>
        <p:txBody>
          <a:bodyPr/>
          <a:lstStyle/>
          <a:p>
            <a:pPr algn="ctr">
              <a:buNone/>
            </a:pPr>
            <a:r>
              <a:rPr lang="en-US" sz="1600">
                <a:latin typeface="Monaco"/>
                <a:cs typeface="Monaco"/>
                <a:hlinkClick r:id="rId3"/>
              </a:rPr>
              <a:t>http://stackoverflow.com/tags</a:t>
            </a:r>
            <a:endParaRPr lang="en-US" sz="1600">
              <a:latin typeface="Monaco"/>
              <a:cs typeface="Monaco"/>
            </a:endParaRPr>
          </a:p>
          <a:p>
            <a:pPr algn="ctr">
              <a:buNone/>
            </a:pPr>
            <a:r>
              <a:rPr lang="en-US" sz="1600">
                <a:latin typeface="Calibri"/>
                <a:cs typeface="Calibri"/>
              </a:rPr>
              <a:t>02-03-13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3663" y="680350"/>
          <a:ext cx="2628900" cy="4498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u="none"/>
                        <a:t>Count</a:t>
                      </a:r>
                      <a:endParaRPr lang="en-US" sz="2000" b="1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/>
                        <a:t>Tag</a:t>
                      </a:r>
                      <a:endParaRPr lang="en-US" sz="2000" b="1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411,345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C#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361,080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Java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337,896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PHP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321,757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JavaScript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175,765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C++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160,768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Python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83,486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64,345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Ruby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9,827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Haskell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1,347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OCaml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445127" y="304924"/>
            <a:ext cx="4519971" cy="6172076"/>
          </a:xfrm>
          <a:prstGeom prst="roundRect">
            <a:avLst>
              <a:gd name="adj" fmla="val 5347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2919" y="458940"/>
            <a:ext cx="4268152" cy="581697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last;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s = john.first + “…”;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TuringWinner extends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int year;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TuringWinner 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twJohn = new TuringWinner(…);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twJohn.greeting();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06791" y="3771237"/>
            <a:ext cx="2234336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inherit from</a:t>
            </a:r>
            <a:b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superclass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70047" y="5870933"/>
            <a:ext cx="2383921" cy="446629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767841" y="2529782"/>
            <a:ext cx="2946067" cy="446629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cxnSp>
        <p:nvCxnSpPr>
          <p:cNvPr id="30" name="Curved Connector 29"/>
          <p:cNvCxnSpPr>
            <a:stCxn id="11" idx="1"/>
            <a:endCxn id="28" idx="1"/>
          </p:cNvCxnSpPr>
          <p:nvPr/>
        </p:nvCxnSpPr>
        <p:spPr>
          <a:xfrm rot="10800000" flipH="1">
            <a:off x="4570047" y="2753098"/>
            <a:ext cx="197794" cy="3341151"/>
          </a:xfrm>
          <a:prstGeom prst="curvedConnector3">
            <a:avLst>
              <a:gd name="adj1" fmla="val -531361"/>
            </a:avLst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0" grpId="1"/>
      <p:bldP spid="11" grpId="0" animBg="1"/>
      <p:bldP spid="11" grpId="1" animBg="1"/>
      <p:bldP spid="28" grpId="0" animBg="1"/>
      <p:bldP spid="2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445127" y="304924"/>
            <a:ext cx="4519971" cy="6172076"/>
          </a:xfrm>
          <a:prstGeom prst="roundRect">
            <a:avLst>
              <a:gd name="adj" fmla="val 5347"/>
            </a:avLst>
          </a:prstGeom>
          <a:solidFill>
            <a:srgbClr val="D7E4B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2919" y="458940"/>
            <a:ext cx="4268152" cy="581697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first;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String name;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Person (String s1, String s2) {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this.first = s1;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this.last  = s2;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void greeting(…) { … }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john = new Person(“John”,</a:t>
            </a:r>
            <a:b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“McCarthy”);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...</a:t>
            </a:r>
            <a:r>
              <a:rPr lang="en-US" sz="1600" dirty="0" err="1" smtClean="0">
                <a:solidFill>
                  <a:srgbClr val="DBEBC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... s = john.first + “…”;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class TuringWinner extends Person {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int year;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TuringWinner (…) { … }</a:t>
            </a:r>
            <a:b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twJohn = new TuringWinner(…);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twJohn.greeting();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4736628" y="1270102"/>
            <a:ext cx="4465943" cy="3372043"/>
            <a:chOff x="2450221" y="4020114"/>
            <a:chExt cx="4465943" cy="3372043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2450221" y="4020114"/>
              <a:ext cx="4465943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inheritance chain</a:t>
              </a:r>
              <a:b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</a:br>
              <a:r>
                <a:rPr lang="en-US" sz="32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declared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016363" y="6945528"/>
              <a:ext cx="3460230" cy="446629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3776225" y="6020011"/>
              <a:ext cx="1784271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5" name="Rounded Rectangle 14"/>
          <p:cNvSpPr/>
          <p:nvPr/>
        </p:nvSpPr>
        <p:spPr bwMode="auto">
          <a:xfrm>
            <a:off x="190180" y="301854"/>
            <a:ext cx="4088384" cy="4080965"/>
          </a:xfrm>
          <a:prstGeom prst="roundRect">
            <a:avLst>
              <a:gd name="adj" fmla="val 610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3534" y="777385"/>
            <a:ext cx="3935030" cy="338554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“first”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“John”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“last”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“McCarthy”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“greeting”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</a:t>
            </a:r>
            <a:b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“year” 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1971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“__proto__”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twJohn.greeting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();</a:t>
            </a:r>
          </a:p>
          <a:p>
            <a:pPr>
              <a:spcAft>
                <a:spcPts val="2400"/>
              </a:spcAft>
            </a:pPr>
            <a:endParaRPr lang="en-US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55751" y="2923747"/>
            <a:ext cx="2873249" cy="446629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17" name="Group 36"/>
          <p:cNvGrpSpPr/>
          <p:nvPr/>
        </p:nvGrpSpPr>
        <p:grpSpPr>
          <a:xfrm>
            <a:off x="190181" y="3371171"/>
            <a:ext cx="4088384" cy="2872470"/>
            <a:chOff x="190181" y="2030076"/>
            <a:chExt cx="4088384" cy="2872470"/>
          </a:xfrm>
        </p:grpSpPr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190181" y="3825328"/>
              <a:ext cx="4088384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inheritance chain</a:t>
              </a:r>
              <a:b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</a:br>
              <a:r>
                <a:rPr lang="en-US" sz="32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computed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1208768" y="2954599"/>
              <a:ext cx="1850634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uild="p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4727779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Objects Inherit from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Prototypes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3534" y="777385"/>
            <a:ext cx="3935030" cy="338554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b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“first”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“John”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“last”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“McCarthy”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“greeting”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</a:t>
            </a:r>
            <a:b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“year”    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1971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“__proto__”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john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twJohn.greeting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();</a:t>
            </a:r>
          </a:p>
          <a:p>
            <a:pPr>
              <a:spcAft>
                <a:spcPts val="2400"/>
              </a:spcAft>
            </a:pPr>
            <a:endParaRPr lang="en-US" dirty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0180" y="301854"/>
            <a:ext cx="4088384" cy="4080965"/>
          </a:xfrm>
          <a:prstGeom prst="roundRect">
            <a:avLst>
              <a:gd name="adj" fmla="val 610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JavaScript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rgbClr val="F3FE85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8788" y="4727779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Objects Inherit from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Prototypes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3716619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Objects are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Extensible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8788" y="2705459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Objects are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Dictionaries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788" y="1694299"/>
            <a:ext cx="8229600" cy="802940"/>
          </a:xfrm>
          <a:prstGeom prst="rect">
            <a:avLst/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Calibri"/>
                <a:ea typeface="Consolas" pitchFamily="-65" charset="0"/>
                <a:cs typeface="Calibri"/>
              </a:rPr>
              <a:t>Lightweight </a:t>
            </a:r>
            <a:r>
              <a:rPr lang="en-US" sz="4000" b="1" dirty="0" err="1" smtClean="0">
                <a:latin typeface="Calibri"/>
                <a:ea typeface="Consolas" pitchFamily="-65" charset="0"/>
                <a:cs typeface="Calibri"/>
              </a:rPr>
              <a:t>Reflection</a:t>
            </a: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Core Technical Challenges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95594" y="437221"/>
            <a:ext cx="1544556" cy="2158104"/>
          </a:xfrm>
          <a:prstGeom prst="roundRect">
            <a:avLst>
              <a:gd name="adj" fmla="val 16224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Refinement Types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324600" y="437221"/>
            <a:ext cx="2618840" cy="2158105"/>
          </a:xfrm>
          <a:prstGeom prst="roundRect">
            <a:avLst>
              <a:gd name="adj" fmla="val 12808"/>
            </a:avLst>
          </a:prstGeom>
          <a:solidFill>
            <a:srgbClr val="B0FA8E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Dependent JavaScript (DJS)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/>
              </a:rPr>
              <a:t>[POPL ’12, OOPSLA ’12]</a:t>
            </a:r>
            <a:endParaRPr kumimoji="0" lang="en-U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64573" y="997569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C#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6594840" y="2790008"/>
            <a:ext cx="765504" cy="2605164"/>
            <a:chOff x="6823860" y="3602066"/>
            <a:chExt cx="765504" cy="260516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23860" y="3602066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823860" y="425335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23860" y="490464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23860" y="555593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987538" y="2831178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4987538" y="3300139"/>
            <a:ext cx="1101496" cy="1015663"/>
            <a:chOff x="4987538" y="3487537"/>
            <a:chExt cx="1101496" cy="1015663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521150" y="3487537"/>
              <a:ext cx="5678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rgbClr val="FAA339"/>
                  </a:solidFill>
                  <a:latin typeface="Calibri"/>
                  <a:ea typeface="Zapf Dingbats" pitchFamily="-65" charset="2"/>
                  <a:cs typeface="Calibri"/>
                </a:rPr>
                <a:t>*</a:t>
              </a:r>
              <a:endParaRPr lang="en-US" sz="6000">
                <a:solidFill>
                  <a:srgbClr val="FAA339"/>
                </a:solidFill>
                <a:latin typeface="Calibri"/>
                <a:ea typeface="ヒラギノ角ゴ Pro W3" pitchFamily="-65" charset="-128"/>
                <a:cs typeface="Calibri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987538" y="366986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FAA339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FAA339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4987538" y="4133760"/>
            <a:ext cx="765504" cy="1302582"/>
            <a:chOff x="4987538" y="4321158"/>
            <a:chExt cx="765504" cy="1302582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987538" y="432115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987538" y="497244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464915" y="2831178"/>
            <a:ext cx="765504" cy="2605164"/>
            <a:chOff x="6823860" y="3602066"/>
            <a:chExt cx="765504" cy="2605164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823860" y="3602066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823860" y="425335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823860" y="490464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823860" y="555593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3364573" y="437221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364573" y="1557917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Haskell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364573" y="2118265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Scala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6" name="Group 48"/>
          <p:cNvGrpSpPr/>
          <p:nvPr/>
        </p:nvGrpSpPr>
        <p:grpSpPr>
          <a:xfrm>
            <a:off x="229024" y="2852000"/>
            <a:ext cx="3106136" cy="2584343"/>
            <a:chOff x="229024" y="3039398"/>
            <a:chExt cx="3106136" cy="2584343"/>
          </a:xfrm>
        </p:grpSpPr>
        <p:sp>
          <p:nvSpPr>
            <p:cNvPr id="45" name="TextBox 44"/>
            <p:cNvSpPr txBox="1"/>
            <p:nvPr/>
          </p:nvSpPr>
          <p:spPr>
            <a:xfrm>
              <a:off x="229024" y="3039398"/>
              <a:ext cx="3106135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lightweight reflection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9024" y="3680279"/>
              <a:ext cx="3106135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dictionaries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9024" y="4321632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extensible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9024" y="4972449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prototype inheritance</a:t>
              </a:r>
            </a:p>
          </p:txBody>
        </p:sp>
      </p:grp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  <p:bldP spid="29" grpId="0"/>
      <p:bldP spid="41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904594"/>
            <a:ext cx="9144000" cy="802940"/>
          </a:xfrm>
          <a:prstGeom prst="rect">
            <a:avLst/>
          </a:prstGeom>
          <a:solidFill>
            <a:srgbClr val="E0E0E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68081"/>
            <a:ext cx="9144000" cy="547842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Motivation and Thesis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Challenges of Dynamic Languages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Tour of Dependent JavaScript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Technical</a:t>
            </a: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Contributions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baseline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Evaluation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Looking Ahead</a:t>
            </a:r>
            <a:endParaRPr kumimoji="0" lang="en-US" sz="5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36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3296" y="1409888"/>
            <a:ext cx="6360584" cy="403187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4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true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“boolean”</a:t>
            </a:r>
          </a:p>
          <a:p>
            <a:pPr defTabSz="457200" eaLnBrk="1" hangingPunct="1">
              <a:spcAft>
                <a:spcPts val="4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0.1 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“number”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   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“number”</a:t>
            </a:r>
            <a:endParaRPr lang="en-US" sz="32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4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{}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“object”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/>
            </a:r>
            <a:b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[]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“object”</a:t>
            </a:r>
            <a:b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</a:b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 null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32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 “object”</a:t>
            </a:r>
            <a:endParaRPr lang="en-US" sz="32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37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681306"/>
            <a:ext cx="9144000" cy="138499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Monaco"/>
                <a:ea typeface="+mj-ea"/>
                <a:cs typeface="Monaco"/>
              </a:rPr>
              <a:t>typeof</a:t>
            </a: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r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eturns run-time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“tags”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Tags are very coarse-grained </a:t>
            </a:r>
            <a:r>
              <a:rPr lang="en-US" sz="3200" b="1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types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2487085"/>
            <a:ext cx="9144000" cy="34624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“undefined”</a:t>
            </a:r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“boolean”</a:t>
            </a:r>
            <a:endParaRPr lang="en-US"/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“string”</a:t>
            </a:r>
            <a:endParaRPr lang="en-US"/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endParaRPr lang="en-US"/>
          </a:p>
          <a:p>
            <a:pPr algn="ctr" eaLnBrk="1" hangingPunct="1">
              <a:spcAft>
                <a:spcPts val="1800"/>
              </a:spcAft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“object”</a:t>
            </a:r>
          </a:p>
          <a:p>
            <a:pPr lvl="0" algn="ctr" eaLnBrk="1" hangingPunct="1">
              <a:spcAft>
                <a:spcPts val="1800"/>
              </a:spcAft>
              <a:defRPr/>
            </a:pP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“function”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444120" y="1447800"/>
            <a:ext cx="4255760" cy="1316593"/>
          </a:xfrm>
          <a:prstGeom prst="roundRect">
            <a:avLst>
              <a:gd name="adj" fmla="val 1991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7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7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7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7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7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7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7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7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endParaRPr kumimoji="0" lang="en-US" sz="7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923570"/>
            <a:ext cx="9144000" cy="8123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“set of values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x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s.t. formula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j-ea"/>
                <a:cs typeface="Monaco"/>
              </a:rPr>
              <a:t>p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true”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569399" y="4191000"/>
            <a:ext cx="7239000" cy="400110"/>
            <a:chOff x="2743200" y="1447800"/>
            <a:chExt cx="7239000" cy="40011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606322" y="1447800"/>
              <a:ext cx="53758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222266" y="4800600"/>
            <a:ext cx="9154583" cy="400110"/>
            <a:chOff x="2396067" y="1447800"/>
            <a:chExt cx="9154583" cy="40011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606321" y="1447800"/>
              <a:ext cx="6944329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v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∨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“boolean”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396067" y="1447800"/>
              <a:ext cx="2175933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NumOrBool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10" name="Group 34"/>
          <p:cNvGrpSpPr/>
          <p:nvPr/>
        </p:nvGrpSpPr>
        <p:grpSpPr>
          <a:xfrm>
            <a:off x="569399" y="5405735"/>
            <a:ext cx="8077200" cy="400110"/>
            <a:chOff x="2743200" y="1447800"/>
            <a:chExt cx="8077200" cy="40011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606322" y="1447800"/>
              <a:ext cx="62140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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integer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69399" y="6000690"/>
            <a:ext cx="8077200" cy="400110"/>
            <a:chOff x="2743200" y="1447800"/>
            <a:chExt cx="8077200" cy="40011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606322" y="1447800"/>
              <a:ext cx="62140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true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Any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569399" y="4191000"/>
            <a:ext cx="7239000" cy="400110"/>
            <a:chOff x="2743200" y="1447800"/>
            <a:chExt cx="7239000" cy="40011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606322" y="1447800"/>
              <a:ext cx="53758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222266" y="4800600"/>
            <a:ext cx="9154583" cy="400110"/>
            <a:chOff x="2396067" y="1447800"/>
            <a:chExt cx="9154583" cy="40011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606321" y="1447800"/>
              <a:ext cx="6944329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v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∨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“boolean”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396067" y="1447800"/>
              <a:ext cx="2175933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NumOrBool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69399" y="5405735"/>
            <a:ext cx="8077200" cy="400110"/>
            <a:chOff x="2743200" y="1447800"/>
            <a:chExt cx="8077200" cy="40011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606322" y="1447800"/>
              <a:ext cx="62140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</a:t>
              </a:r>
              <a:r>
                <a:rPr lang="en-US" sz="20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integer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69399" y="6000690"/>
            <a:ext cx="8077200" cy="400110"/>
            <a:chOff x="2743200" y="1447800"/>
            <a:chExt cx="8077200" cy="40011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606322" y="1447800"/>
              <a:ext cx="621407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true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743200" y="1447800"/>
              <a:ext cx="1828800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Any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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548233" y="2476509"/>
            <a:ext cx="3801515" cy="3989909"/>
            <a:chOff x="548233" y="2476509"/>
            <a:chExt cx="3801515" cy="3989909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48233" y="4127501"/>
              <a:ext cx="1559970" cy="2338917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867283" y="2476509"/>
              <a:ext cx="3482465" cy="1046440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Syntactic</a:t>
              </a:r>
              <a: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 Sugar</a:t>
              </a:r>
              <a:b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</a:br>
              <a: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for Common Types</a:t>
              </a:r>
              <a:endPara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Types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33972" y="1093126"/>
            <a:ext cx="8276055" cy="2727584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5500" b="1" kern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n-US" sz="5500" b="1" kern="1400" dirty="0" smtClean="0">
                <a:solidFill>
                  <a:srgbClr val="004F95"/>
                </a:solidFill>
                <a:latin typeface="Calibri"/>
                <a:cs typeface="Calibri"/>
              </a:rPr>
              <a:t>Types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JavaScript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7275" y="843241"/>
            <a:ext cx="4118115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1800"/>
              </a:spcAft>
            </a:pP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“Dynamic” or Untyped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Fatures Enable</a:t>
            </a:r>
            <a:b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Rapid Prototyping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8889" y="3373032"/>
            <a:ext cx="4227566" cy="172354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914400"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4F95"/>
                </a:solidFill>
                <a:latin typeface="Calibri"/>
                <a:ea typeface="+mj-ea"/>
                <a:cs typeface="Calibri"/>
              </a:rPr>
              <a:t>1. Development Tools</a:t>
            </a:r>
          </a:p>
          <a:p>
            <a:pPr indent="-914400"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4F95"/>
                </a:solidFill>
                <a:latin typeface="Calibri"/>
                <a:ea typeface="+mj-ea"/>
                <a:cs typeface="Calibri"/>
              </a:rPr>
              <a:t>2. Reliability &amp; Security</a:t>
            </a:r>
          </a:p>
          <a:p>
            <a:pPr indent="-914400"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4F95"/>
                </a:solidFill>
                <a:latin typeface="Calibri"/>
                <a:ea typeface="+mj-ea"/>
                <a:cs typeface="Calibri"/>
              </a:rPr>
              <a:t>3. Performance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402167" y="3268867"/>
            <a:ext cx="8572499" cy="553998"/>
            <a:chOff x="402167" y="3268867"/>
            <a:chExt cx="8572499" cy="55399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2167" y="3268867"/>
              <a:ext cx="1136647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3</a:t>
              </a:r>
              <a:r>
                <a:rPr lang="en-US" sz="3000" dirty="0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538814" y="3268867"/>
              <a:ext cx="7435852" cy="52322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3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endPara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02167" y="3792087"/>
            <a:ext cx="8572499" cy="553998"/>
            <a:chOff x="402167" y="3792087"/>
            <a:chExt cx="8572499" cy="55399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538814" y="3822865"/>
              <a:ext cx="7435852" cy="52322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&gt;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endPara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02167" y="3792087"/>
              <a:ext cx="1136647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3</a:t>
              </a:r>
              <a:r>
                <a:rPr lang="en-US" sz="3000" dirty="0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02167" y="4315307"/>
            <a:ext cx="8572499" cy="553998"/>
            <a:chOff x="402167" y="4315307"/>
            <a:chExt cx="8572499" cy="55399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538814" y="4346085"/>
              <a:ext cx="7435852" cy="52322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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integer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endPara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402167" y="4315307"/>
              <a:ext cx="1136647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3</a:t>
              </a:r>
              <a:r>
                <a:rPr lang="en-US" sz="3000" dirty="0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402167" y="4838527"/>
            <a:ext cx="8572499" cy="553998"/>
            <a:chOff x="402167" y="4838527"/>
            <a:chExt cx="8572499" cy="55399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538814" y="4869305"/>
              <a:ext cx="7435852" cy="52322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8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8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8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8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8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8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r>
                <a:rPr lang="en-US" sz="2800" dirty="0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endPara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02167" y="4838527"/>
              <a:ext cx="1136647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3</a:t>
              </a:r>
              <a:r>
                <a:rPr lang="en-US" sz="3000" dirty="0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3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Types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1538814" y="3268867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3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38814" y="382286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38814" y="434608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integer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38814" y="486930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558793" y="3268867"/>
            <a:ext cx="980021" cy="2154436"/>
            <a:chOff x="558793" y="3268867"/>
            <a:chExt cx="980021" cy="215443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58793" y="326886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&lt;: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58793" y="3792087"/>
              <a:ext cx="980021" cy="584776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r>
                <a:rPr lang="en-US" sz="3200">
                  <a:solidFill>
                    <a:schemeClr val="bg1"/>
                  </a:solidFill>
                  <a:latin typeface="Symbol" pitchFamily="-109" charset="2"/>
                  <a:sym typeface="Symbol" pitchFamily="-109" charset="2"/>
                </a:rPr>
                <a:t>.</a:t>
              </a:r>
              <a:endParaRPr lang="en-US" sz="3200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58793" y="4315307"/>
              <a:ext cx="980021" cy="584776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r>
                <a:rPr lang="en-US" sz="3200">
                  <a:solidFill>
                    <a:schemeClr val="bg1"/>
                  </a:solidFill>
                  <a:latin typeface="Symbol" pitchFamily="-109" charset="2"/>
                  <a:sym typeface="Symbol" pitchFamily="-109" charset="2"/>
                </a:rPr>
                <a:t>.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58793" y="4838527"/>
              <a:ext cx="980021" cy="584776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r>
                <a:rPr lang="en-US" sz="3200">
                  <a:solidFill>
                    <a:schemeClr val="bg1"/>
                  </a:solidFill>
                  <a:latin typeface="Symbol" pitchFamily="-109" charset="2"/>
                  <a:sym typeface="Symbol" pitchFamily="-109" charset="2"/>
                </a:rPr>
                <a:t>.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084136" y="2178925"/>
            <a:ext cx="4344404" cy="584776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Subtyping is Implication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Types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1538814" y="3268867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3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38814" y="382286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38814" y="434608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</a:t>
            </a:r>
            <a:r>
              <a:rPr lang="en-US" sz="2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integer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38814" y="4869305"/>
            <a:ext cx="7435852" cy="52322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8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800" dirty="0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800" dirty="0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endParaRPr lang="en-US" sz="2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558793" y="3268867"/>
            <a:ext cx="980021" cy="2123658"/>
            <a:chOff x="558793" y="3268867"/>
            <a:chExt cx="980021" cy="212365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58793" y="326886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FFFFFF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3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58793" y="379208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58793" y="431530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58793" y="4838527"/>
              <a:ext cx="980021" cy="553998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4084136" y="2178925"/>
            <a:ext cx="4344404" cy="584776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Subtyping is Implication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Types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Types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5831840" y="3286449"/>
            <a:ext cx="2286000" cy="22860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-65" charset="0"/>
              </a:rPr>
              <a:t>SMT Solver</a:t>
            </a:r>
            <a:br>
              <a:rPr lang="en-US" sz="3200" dirty="0" smtClean="0">
                <a:solidFill>
                  <a:schemeClr val="bg1"/>
                </a:solidFill>
                <a:latin typeface="Calibri" pitchFamily="-65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-65" charset="0"/>
              </a:rPr>
              <a:t>or Theorem</a:t>
            </a:r>
            <a:br>
              <a:rPr lang="en-US" sz="3200" dirty="0" smtClean="0">
                <a:solidFill>
                  <a:schemeClr val="bg1"/>
                </a:solidFill>
                <a:latin typeface="Calibri" pitchFamily="-65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-65" charset="0"/>
              </a:rPr>
              <a:t>Prover</a:t>
            </a:r>
            <a:endParaRPr lang="en-US" sz="3200" dirty="0">
              <a:solidFill>
                <a:schemeClr val="bg1"/>
              </a:solidFill>
              <a:latin typeface="Calibri" pitchFamily="-65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036320" y="3286449"/>
            <a:ext cx="2286000" cy="228600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latin typeface="Calibri" pitchFamily="-65" charset="0"/>
              </a:rPr>
              <a:t>Refinement</a:t>
            </a:r>
            <a:br>
              <a:rPr lang="en-US" sz="3200" dirty="0" smtClean="0">
                <a:latin typeface="Calibri" pitchFamily="-65" charset="0"/>
              </a:rPr>
            </a:br>
            <a:r>
              <a:rPr lang="en-US" sz="3200" dirty="0" smtClean="0">
                <a:latin typeface="Calibri" pitchFamily="-65" charset="0"/>
              </a:rPr>
              <a:t>Type</a:t>
            </a:r>
          </a:p>
          <a:p>
            <a:pPr algn="ctr"/>
            <a:r>
              <a:rPr lang="en-US" sz="3200" dirty="0" smtClean="0">
                <a:latin typeface="Calibri" pitchFamily="-65" charset="0"/>
              </a:rPr>
              <a:t>Checker</a:t>
            </a:r>
            <a:endParaRPr lang="en-US" sz="3200" dirty="0">
              <a:latin typeface="Calibri" pitchFamily="-65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322320" y="4212599"/>
            <a:ext cx="250952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 flipV="1">
            <a:off x="3322320" y="4586927"/>
            <a:ext cx="250952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3322320" y="3528407"/>
            <a:ext cx="2509520" cy="584776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32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32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r>
              <a:rPr lang="en-US" sz="3200" dirty="0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 ?</a:t>
            </a:r>
            <a:endParaRPr lang="en-US" sz="32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  <a:sym typeface="Symbol" pitchFamily="-65" charset="2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322320" y="4617409"/>
            <a:ext cx="2509520" cy="584776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 smtClean="0">
                <a:solidFill>
                  <a:srgbClr val="333333"/>
                </a:solidFill>
                <a:latin typeface="Calibri"/>
                <a:ea typeface="Consolas" pitchFamily="-65" charset="0"/>
                <a:cs typeface="Calibri"/>
              </a:rPr>
              <a:t>Yes / No</a:t>
            </a:r>
            <a:endParaRPr lang="en-US" sz="3200" dirty="0" smtClean="0">
              <a:solidFill>
                <a:srgbClr val="FFFFFF"/>
              </a:solidFill>
              <a:latin typeface="Calibri"/>
              <a:ea typeface="Consolas" pitchFamily="-65" charset="0"/>
              <a:cs typeface="Calibri"/>
              <a:sym typeface="Symbol" pitchFamily="-65" charset="2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084136" y="2178925"/>
            <a:ext cx="4344404" cy="584776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Subtyping is Implication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1896" y="1332545"/>
            <a:ext cx="5965003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1" name="Group 26"/>
          <p:cNvGrpSpPr/>
          <p:nvPr/>
        </p:nvGrpSpPr>
        <p:grpSpPr>
          <a:xfrm>
            <a:off x="221034" y="602069"/>
            <a:ext cx="8746835" cy="1699568"/>
            <a:chOff x="64884" y="685357"/>
            <a:chExt cx="8746835" cy="1699568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5673522" y="1307707"/>
              <a:ext cx="3138197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Type</a:t>
              </a:r>
              <a:r>
                <a:rPr kumimoji="0" lang="en-US" sz="320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 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Annotation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 in</a:t>
              </a:r>
              <a:r>
                <a:rPr kumimoji="0" lang="en-US" sz="320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 Comments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4884" y="685357"/>
              <a:ext cx="7246566" cy="46052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1896" y="638216"/>
            <a:ext cx="7255860" cy="36933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negate :: (x:NumOrBool)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NumOrBool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31508" y="3271538"/>
            <a:ext cx="7151632" cy="1941026"/>
            <a:chOff x="1701728" y="4036869"/>
            <a:chExt cx="7151632" cy="1941026"/>
          </a:xfrm>
        </p:grpSpPr>
        <p:grpSp>
          <p:nvGrpSpPr>
            <p:cNvPr id="16" name="Group 34"/>
            <p:cNvGrpSpPr/>
            <p:nvPr/>
          </p:nvGrpSpPr>
          <p:grpSpPr>
            <a:xfrm>
              <a:off x="1701728" y="4979199"/>
              <a:ext cx="7151632" cy="998696"/>
              <a:chOff x="2331454" y="1726410"/>
              <a:chExt cx="7151632" cy="998696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3140014" y="2202828"/>
                <a:ext cx="6343072" cy="522278"/>
              </a:xfrm>
              <a:prstGeom prst="roundRect">
                <a:avLst>
                  <a:gd name="adj" fmla="val 0"/>
                </a:avLst>
              </a:prstGeom>
              <a:solidFill>
                <a:srgbClr val="E6E6E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v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tag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(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v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)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“number”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∨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tag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(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v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)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“boolean”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</a:p>
              <a:p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aco"/>
                  <a:ea typeface="ＭＳ Ｐゴシック" pitchFamily="-65" charset="-128"/>
                  <a:cs typeface="Monaco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2331454" y="1726410"/>
                <a:ext cx="2175933" cy="400110"/>
              </a:xfrm>
              <a:prstGeom prst="roundRect">
                <a:avLst>
                  <a:gd name="adj" fmla="val 0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NumOrBool 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</a:t>
                </a:r>
                <a:r>
                  <a:rPr lang="en-US" sz="2000" dirty="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 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Monaco"/>
                  <a:ea typeface="ＭＳ Ｐゴシック" pitchFamily="-65" charset="-128"/>
                  <a:cs typeface="Monaco"/>
                </a:endParaRPr>
              </a:p>
            </p:txBody>
          </p:sp>
        </p:grp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64649" y="4036869"/>
              <a:ext cx="3482465" cy="1046440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32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Syntactic</a:t>
              </a:r>
              <a:r>
                <a:rPr lang="en-US" sz="30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 Sugar</a:t>
              </a:r>
              <a: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/>
              </a:r>
              <a:b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</a:br>
              <a:r>
                <a:rPr lang="en-US" sz="3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for Common Types</a:t>
              </a:r>
              <a:endPara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95860" y="1818389"/>
            <a:ext cx="4672350" cy="459578"/>
          </a:xfrm>
          <a:prstGeom prst="roundRect">
            <a:avLst>
              <a:gd name="adj" fmla="val 10232"/>
            </a:avLst>
          </a:prstGeom>
          <a:solidFill>
            <a:schemeClr val="accent5">
              <a:lumMod val="40000"/>
              <a:lumOff val="60000"/>
            </a:schemeClr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35657" y="2571425"/>
            <a:ext cx="2550743" cy="1790884"/>
          </a:xfrm>
          <a:prstGeom prst="straightConnector1">
            <a:avLst/>
          </a:prstGeom>
          <a:ln w="50800" cap="flat" cmpd="sng" algn="ctr">
            <a:solidFill>
              <a:srgbClr val="FBFF70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601211" y="2341377"/>
            <a:ext cx="672060" cy="471455"/>
          </a:xfrm>
          <a:prstGeom prst="roundRect">
            <a:avLst>
              <a:gd name="adj" fmla="val 10232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896" y="1332545"/>
            <a:ext cx="5965003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negate(x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</a:t>
            </a:r>
            <a:r>
              <a:rPr lang="en-US" sz="2400" dirty="0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{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 </a:t>
            </a:r>
            <a:r>
              <a:rPr lang="en-US" sz="2400" dirty="0" err="1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D9D9D9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1896" y="638216"/>
            <a:ext cx="7255860" cy="36933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negate :: (x:NumOrBool)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NumOrBool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0286" y="4528868"/>
            <a:ext cx="3659170" cy="603822"/>
            <a:chOff x="530286" y="4528868"/>
            <a:chExt cx="3659170" cy="603822"/>
          </a:xfrm>
        </p:grpSpPr>
        <p:sp>
          <p:nvSpPr>
            <p:cNvPr id="16" name="Rounded Rectangle 15"/>
            <p:cNvSpPr/>
            <p:nvPr/>
          </p:nvSpPr>
          <p:spPr>
            <a:xfrm>
              <a:off x="530286" y="4528868"/>
              <a:ext cx="3659170" cy="603822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1321528" y="4638881"/>
              <a:ext cx="2509292" cy="392878"/>
            </a:xfrm>
            <a:prstGeom prst="roundRect">
              <a:avLst>
                <a:gd name="adj" fmla="val 1023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18892" y="4618059"/>
              <a:ext cx="3508104" cy="400110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337" y="3787927"/>
            <a:ext cx="4475824" cy="1436156"/>
            <a:chOff x="4107337" y="3787927"/>
            <a:chExt cx="4475824" cy="1436156"/>
          </a:xfrm>
        </p:grpSpPr>
        <p:grpSp>
          <p:nvGrpSpPr>
            <p:cNvPr id="20" name="Group 43"/>
            <p:cNvGrpSpPr/>
            <p:nvPr/>
          </p:nvGrpSpPr>
          <p:grpSpPr>
            <a:xfrm>
              <a:off x="4107337" y="3787927"/>
              <a:ext cx="4475824" cy="1436156"/>
              <a:chOff x="4107337" y="4100257"/>
              <a:chExt cx="4475824" cy="1436156"/>
            </a:xfrm>
          </p:grpSpPr>
          <p:grpSp>
            <p:nvGrpSpPr>
              <p:cNvPr id="23" name="Group 42"/>
              <p:cNvGrpSpPr/>
              <p:nvPr/>
            </p:nvGrpSpPr>
            <p:grpSpPr>
              <a:xfrm>
                <a:off x="4923991" y="4100257"/>
                <a:ext cx="3659170" cy="1344763"/>
                <a:chOff x="4923991" y="4100257"/>
                <a:chExt cx="3659170" cy="1344763"/>
              </a:xfrm>
            </p:grpSpPr>
            <p:sp>
              <p:nvSpPr>
                <p:cNvPr id="25" name="Title 1"/>
                <p:cNvSpPr txBox="1">
                  <a:spLocks/>
                </p:cNvSpPr>
                <p:nvPr/>
              </p:nvSpPr>
              <p:spPr bwMode="auto">
                <a:xfrm>
                  <a:off x="4923991" y="4100257"/>
                  <a:ext cx="3659170" cy="584776"/>
                </a:xfrm>
                <a:prstGeom prst="rect">
                  <a:avLst/>
                </a:prstGeom>
                <a:noFill/>
                <a:ln w="508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3200" kern="0" dirty="0" smtClean="0">
                      <a:solidFill>
                        <a:srgbClr val="000000"/>
                      </a:solidFill>
                    </a:rPr>
                    <a:t>“expected args”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4923991" y="4841198"/>
                  <a:ext cx="3659170" cy="603822"/>
                </a:xfrm>
                <a:prstGeom prst="roundRect">
                  <a:avLst/>
                </a:prstGeom>
                <a:solidFill>
                  <a:srgbClr val="EBEBEB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Monaco"/>
                    <a:ea typeface="ＭＳ Ｐゴシック" pitchFamily="-65" charset="-128"/>
                    <a:cs typeface="Monaco"/>
                  </a:endParaRPr>
                </a:p>
              </p:txBody>
            </p:sp>
          </p:grpSp>
          <p:sp>
            <p:nvSpPr>
              <p:cNvPr id="24" name="Title 1"/>
              <p:cNvSpPr txBox="1">
                <a:spLocks/>
              </p:cNvSpPr>
              <p:nvPr/>
            </p:nvSpPr>
            <p:spPr bwMode="auto">
              <a:xfrm>
                <a:off x="4107337" y="4674639"/>
                <a:ext cx="889524" cy="861774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sz="5000">
                    <a:solidFill>
                      <a:srgbClr val="333333"/>
                    </a:solidFill>
                    <a:latin typeface="Symbol" pitchFamily="-109" charset="2"/>
                    <a:sym typeface="Symbol" pitchFamily="-109" charset="2"/>
                  </a:rPr>
                  <a:t></a:t>
                </a:r>
                <a:endParaRPr lang="en-US" sz="5000" kern="0" dirty="0" smtClean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5723404" y="4618059"/>
              <a:ext cx="2509292" cy="392878"/>
            </a:xfrm>
            <a:prstGeom prst="roundRect">
              <a:avLst>
                <a:gd name="adj" fmla="val 10232"/>
              </a:avLst>
            </a:prstGeom>
            <a:solidFill>
              <a:srgbClr val="FBFF70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23007" y="4618059"/>
              <a:ext cx="3508104" cy="400110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rot="5400000">
            <a:off x="1169990" y="3325335"/>
            <a:ext cx="2094736" cy="1588"/>
          </a:xfrm>
          <a:prstGeom prst="straightConnector1">
            <a:avLst/>
          </a:prstGeom>
          <a:ln w="50800" cap="flat" cmpd="sng" algn="ctr">
            <a:solidFill>
              <a:srgbClr val="BCE6EE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18892" y="5080635"/>
            <a:ext cx="7917303" cy="861774"/>
            <a:chOff x="618892" y="5080635"/>
            <a:chExt cx="7917303" cy="861774"/>
          </a:xfrm>
        </p:grpSpPr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4138567" y="5080635"/>
              <a:ext cx="889524" cy="861774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5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18892" y="5369837"/>
              <a:ext cx="3508104" cy="400110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28091" y="5369837"/>
              <a:ext cx="3508104" cy="400110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35345" y="4924865"/>
            <a:ext cx="1152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46850" y="606983"/>
            <a:ext cx="2397210" cy="459578"/>
          </a:xfrm>
          <a:prstGeom prst="roundRect">
            <a:avLst>
              <a:gd name="adj" fmla="val 1023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914401" y="2838667"/>
            <a:ext cx="1371600" cy="459578"/>
          </a:xfrm>
          <a:prstGeom prst="roundRect">
            <a:avLst>
              <a:gd name="adj" fmla="val 10232"/>
            </a:avLst>
          </a:prstGeom>
          <a:solidFill>
            <a:schemeClr val="accent5">
              <a:lumMod val="40000"/>
              <a:lumOff val="60000"/>
            </a:schemeClr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46467" y="3620501"/>
            <a:ext cx="3304027" cy="1271842"/>
          </a:xfrm>
          <a:prstGeom prst="straightConnector1">
            <a:avLst/>
          </a:prstGeom>
          <a:ln w="50800" cap="flat" cmpd="sng" algn="ctr">
            <a:solidFill>
              <a:srgbClr val="FBFF70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212021" y="3387355"/>
            <a:ext cx="672060" cy="453731"/>
          </a:xfrm>
          <a:prstGeom prst="roundRect">
            <a:avLst>
              <a:gd name="adj" fmla="val 10232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1896" y="1332545"/>
            <a:ext cx="5965003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negate(x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(typeof x == “number”)</a:t>
            </a:r>
            <a:r>
              <a:rPr lang="en-US" sz="24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endParaRPr lang="en-US" sz="2400" dirty="0" smtClean="0">
              <a:solidFill>
                <a:srgbClr val="EBEBEB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D9D9D9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4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  <a:r>
              <a:rPr lang="en-US" sz="2400" dirty="0">
                <a:solidFill>
                  <a:srgbClr val="D9D9D9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>
              <a:solidFill>
                <a:srgbClr val="EBEBEB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1896" y="638216"/>
            <a:ext cx="7255860" cy="36933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negate :: (x:NumOrBool)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NumOrBool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60116" y="4307567"/>
            <a:ext cx="4506592" cy="1436156"/>
            <a:chOff x="4107337" y="4037791"/>
            <a:chExt cx="4506592" cy="1436156"/>
          </a:xfrm>
        </p:grpSpPr>
        <p:grpSp>
          <p:nvGrpSpPr>
            <p:cNvPr id="17" name="Group 43"/>
            <p:cNvGrpSpPr/>
            <p:nvPr/>
          </p:nvGrpSpPr>
          <p:grpSpPr>
            <a:xfrm>
              <a:off x="4107337" y="4037791"/>
              <a:ext cx="4475824" cy="1436156"/>
              <a:chOff x="4107337" y="4100257"/>
              <a:chExt cx="4475824" cy="1436156"/>
            </a:xfrm>
          </p:grpSpPr>
          <p:grpSp>
            <p:nvGrpSpPr>
              <p:cNvPr id="20" name="Group 42"/>
              <p:cNvGrpSpPr/>
              <p:nvPr/>
            </p:nvGrpSpPr>
            <p:grpSpPr>
              <a:xfrm>
                <a:off x="4923991" y="4100257"/>
                <a:ext cx="3659170" cy="1344763"/>
                <a:chOff x="4923991" y="4100257"/>
                <a:chExt cx="3659170" cy="1344763"/>
              </a:xfrm>
            </p:grpSpPr>
            <p:sp>
              <p:nvSpPr>
                <p:cNvPr id="22" name="Title 1"/>
                <p:cNvSpPr txBox="1">
                  <a:spLocks/>
                </p:cNvSpPr>
                <p:nvPr/>
              </p:nvSpPr>
              <p:spPr bwMode="auto">
                <a:xfrm>
                  <a:off x="4923991" y="4100257"/>
                  <a:ext cx="3659170" cy="584776"/>
                </a:xfrm>
                <a:prstGeom prst="rect">
                  <a:avLst/>
                </a:prstGeom>
                <a:noFill/>
                <a:ln w="508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3200" kern="0" dirty="0" smtClean="0">
                      <a:solidFill>
                        <a:srgbClr val="000000"/>
                      </a:solidFill>
                    </a:rPr>
                    <a:t>“expected args”</a:t>
                  </a: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4923991" y="4841198"/>
                  <a:ext cx="3659170" cy="603822"/>
                </a:xfrm>
                <a:prstGeom prst="roundRect">
                  <a:avLst/>
                </a:prstGeom>
                <a:solidFill>
                  <a:srgbClr val="EBEBEB"/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Monaco"/>
                    <a:ea typeface="ＭＳ Ｐゴシック" pitchFamily="-65" charset="-128"/>
                    <a:cs typeface="Monaco"/>
                  </a:endParaRPr>
                </a:p>
              </p:txBody>
            </p:sp>
          </p:grpSp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4107337" y="4674639"/>
                <a:ext cx="889524" cy="861774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sz="5000">
                    <a:solidFill>
                      <a:srgbClr val="333333"/>
                    </a:solidFill>
                    <a:latin typeface="Symbol" pitchFamily="-109" charset="2"/>
                    <a:sym typeface="Symbol" pitchFamily="-109" charset="2"/>
                  </a:rPr>
                  <a:t></a:t>
                </a:r>
                <a:endParaRPr lang="en-US" sz="5000" kern="0" dirty="0" smtClean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650534" y="4867923"/>
              <a:ext cx="2658596" cy="392878"/>
            </a:xfrm>
            <a:prstGeom prst="roundRect">
              <a:avLst>
                <a:gd name="adj" fmla="val 10232"/>
              </a:avLst>
            </a:prstGeom>
            <a:solidFill>
              <a:srgbClr val="FBFF70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950136" y="4867923"/>
              <a:ext cx="3663793" cy="400110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boolean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30925" y="4997742"/>
            <a:ext cx="1152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805792" y="3876996"/>
            <a:ext cx="1157503" cy="1588"/>
          </a:xfrm>
          <a:prstGeom prst="straightConnector1">
            <a:avLst/>
          </a:prstGeom>
          <a:ln w="50800" cap="flat" cmpd="sng" algn="ctr">
            <a:solidFill>
              <a:srgbClr val="BCE6EE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56148" y="4580923"/>
            <a:ext cx="4415852" cy="1545868"/>
            <a:chOff x="156148" y="4580923"/>
            <a:chExt cx="4415852" cy="1545868"/>
          </a:xfrm>
        </p:grpSpPr>
        <p:sp>
          <p:nvSpPr>
            <p:cNvPr id="27" name="Rounded Rectangle 26"/>
            <p:cNvSpPr/>
            <p:nvPr/>
          </p:nvSpPr>
          <p:spPr>
            <a:xfrm>
              <a:off x="156148" y="4580923"/>
              <a:ext cx="4376838" cy="1545868"/>
            </a:xfrm>
            <a:prstGeom prst="roundRect">
              <a:avLst>
                <a:gd name="adj" fmla="val 13300"/>
              </a:avLst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859020" y="4701347"/>
              <a:ext cx="3092970" cy="392878"/>
            </a:xfrm>
            <a:prstGeom prst="roundRect">
              <a:avLst>
                <a:gd name="adj" fmla="val 1023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1329960" y="5182341"/>
              <a:ext cx="2984416" cy="827048"/>
            </a:xfrm>
            <a:prstGeom prst="roundRect">
              <a:avLst>
                <a:gd name="adj" fmla="val 1023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6971" y="4690936"/>
              <a:ext cx="4395029" cy="1323439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not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endParaRPr lang="en-US" sz="2000" dirty="0" smtClean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  <a:sym typeface="Symbol" pitchFamily="-65" charset="2"/>
              </a:endParaRPr>
            </a:p>
            <a:p>
              <a:pPr>
                <a:spcAft>
                  <a:spcPts val="1200"/>
                </a:spcAft>
              </a:pPr>
              <a:r>
                <a:rPr lang="en-US" sz="2000" dirty="0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∧ 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number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∨</a:t>
              </a:r>
              <a:endPara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000" dirty="0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FEFE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FEFE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   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</a:t>
              </a:r>
              <a:r>
                <a:rPr lang="en-US" sz="2000" dirty="0" err="1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boolean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”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rot="5400000">
            <a:off x="2193989" y="3057535"/>
            <a:ext cx="3981946" cy="1588"/>
          </a:xfrm>
          <a:prstGeom prst="straightConnector1">
            <a:avLst/>
          </a:prstGeom>
          <a:ln w="50800" cap="flat" cmpd="sng" algn="ctr">
            <a:solidFill>
              <a:srgbClr val="FFCA9C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24" grpId="0"/>
      <p:bldP spid="2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12021" y="2341377"/>
            <a:ext cx="1061250" cy="1499709"/>
            <a:chOff x="2212021" y="2341377"/>
            <a:chExt cx="1061250" cy="1499709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212021" y="3387355"/>
              <a:ext cx="672060" cy="453731"/>
            </a:xfrm>
            <a:prstGeom prst="roundRect">
              <a:avLst>
                <a:gd name="adj" fmla="val 10232"/>
              </a:avLst>
            </a:prstGeom>
            <a:solidFill>
              <a:srgbClr val="FFFF66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2601211" y="2341377"/>
              <a:ext cx="672060" cy="471455"/>
            </a:xfrm>
            <a:prstGeom prst="roundRect">
              <a:avLst>
                <a:gd name="adj" fmla="val 10232"/>
              </a:avLst>
            </a:prstGeom>
            <a:solidFill>
              <a:srgbClr val="FFFF66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5860" y="1818389"/>
            <a:ext cx="4672350" cy="1479856"/>
            <a:chOff x="595860" y="1818389"/>
            <a:chExt cx="4672350" cy="1479856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595860" y="1818389"/>
              <a:ext cx="4672350" cy="459578"/>
            </a:xfrm>
            <a:prstGeom prst="roundRect">
              <a:avLst>
                <a:gd name="adj" fmla="val 1023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914401" y="2838667"/>
              <a:ext cx="1371600" cy="459578"/>
            </a:xfrm>
            <a:prstGeom prst="roundRect">
              <a:avLst>
                <a:gd name="adj" fmla="val 1023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1896" y="1332545"/>
            <a:ext cx="5965003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1896" y="638216"/>
            <a:ext cx="7255860" cy="36933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negate :: (x:NumOrBool)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NumOrBool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34590" y="606983"/>
            <a:ext cx="1735990" cy="46052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55090" y="141201"/>
            <a:ext cx="1152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643545" y="3570462"/>
            <a:ext cx="5142606" cy="1323439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4000">
                <a:latin typeface="Calibri"/>
                <a:cs typeface="Calibri"/>
              </a:rPr>
              <a:t>Refinement Types Enable </a:t>
            </a:r>
            <a:r>
              <a:rPr lang="en-US" sz="4000">
                <a:solidFill>
                  <a:srgbClr val="008000"/>
                </a:solidFill>
                <a:latin typeface="Calibri"/>
                <a:cs typeface="Calibri"/>
              </a:rPr>
              <a:t>Path </a:t>
            </a:r>
            <a:r>
              <a:rPr lang="en-US" sz="4000">
                <a:latin typeface="Calibri"/>
                <a:cs typeface="Calibri"/>
              </a:rPr>
              <a:t>Sensitivity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1896" y="1332545"/>
            <a:ext cx="5965003" cy="298543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typeof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} else {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!x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}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946770" y="2184935"/>
            <a:ext cx="4182922" cy="1938992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Output type</a:t>
            </a:r>
            <a:b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depends</a:t>
            </a: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on input value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1896" y="606983"/>
            <a:ext cx="8842104" cy="460523"/>
            <a:chOff x="301896" y="606983"/>
            <a:chExt cx="8842104" cy="460523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01896" y="638216"/>
              <a:ext cx="8842104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//: negate :: (x:NumOrBool)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634590" y="606983"/>
              <a:ext cx="3468610" cy="46052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83470" y="411887"/>
            <a:ext cx="1152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1" grpId="1" build="allAtOnce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Development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28950" y="3481606"/>
            <a:ext cx="8722675" cy="2965392"/>
            <a:chOff x="328950" y="3669004"/>
            <a:chExt cx="8722675" cy="2965392"/>
          </a:xfrm>
        </p:grpSpPr>
        <p:pic>
          <p:nvPicPr>
            <p:cNvPr id="10" name="Picture 9" descr="Screen Shot 2013-08-24 at 10.58.51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2482" y="4579436"/>
              <a:ext cx="7339143" cy="20549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950" y="3669004"/>
              <a:ext cx="3685190" cy="86878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14281" y="1051287"/>
            <a:ext cx="5437345" cy="2463054"/>
            <a:chOff x="3478951" y="1051287"/>
            <a:chExt cx="5437345" cy="24630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 l="9622" r="7698" b="19813"/>
            <a:stretch>
              <a:fillRect/>
            </a:stretch>
          </p:blipFill>
          <p:spPr>
            <a:xfrm>
              <a:off x="3478951" y="1051287"/>
              <a:ext cx="2753358" cy="1030801"/>
            </a:xfrm>
            <a:prstGeom prst="rect">
              <a:avLst/>
            </a:prstGeom>
          </p:spPr>
        </p:pic>
        <p:pic>
          <p:nvPicPr>
            <p:cNvPr id="16" name="Picture 15" descr="Screen Shot 2013-08-24 at 11.09.58 A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6722" y="2051844"/>
              <a:ext cx="4739574" cy="1462497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96950" y="1717753"/>
            <a:ext cx="3244597" cy="1200328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optional “type systems”</a:t>
            </a:r>
            <a:r>
              <a:rPr lang="en-US" sz="2400" kern="0" dirty="0" smtClean="0">
                <a:solidFill>
                  <a:srgbClr val="000000"/>
                </a:solidFill>
              </a:rPr>
              <a:t/>
            </a:r>
            <a:br>
              <a:rPr lang="en-US" sz="2400" kern="0" dirty="0" smtClean="0">
                <a:solidFill>
                  <a:srgbClr val="000000"/>
                </a:solidFill>
              </a:rPr>
            </a:br>
            <a:r>
              <a:rPr lang="en-US" sz="2400" kern="0" dirty="0" smtClean="0">
                <a:solidFill>
                  <a:srgbClr val="000000"/>
                </a:solidFill>
              </a:rPr>
              <a:t>unsound but provide some IDE support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50</a:t>
            </a:fld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586" y="3861106"/>
            <a:ext cx="8480003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“quack”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duck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“Duck says ”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 duck.quack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“This duck can’t quack!”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45587"/>
            <a:ext cx="9143999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is “Duck Typing”?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1083" y="3818774"/>
            <a:ext cx="4785370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25583" y="4425945"/>
            <a:ext cx="3026834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51</a:t>
            </a:fld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586" y="3861106"/>
            <a:ext cx="8480003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“quack”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duck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“Duck says ”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 duck.quack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“This duck can’t quack!”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45587"/>
            <a:ext cx="9143999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is “Duck Typing”?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38750" y="4425945"/>
            <a:ext cx="3513667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52347" y="1938758"/>
            <a:ext cx="6442481" cy="107721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(+) :: (Num,Num)</a:t>
            </a:r>
            <a:r>
              <a:rPr lang="en-US" sz="3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3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  <a:p>
            <a:pPr algn="ctr"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(+) :: (Str,Str)</a:t>
            </a:r>
            <a:r>
              <a:rPr lang="en-US" sz="3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3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Str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1083" y="3818774"/>
            <a:ext cx="4785370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52</a:t>
            </a:fld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586" y="3861106"/>
            <a:ext cx="8480003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“quack”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duck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“Duck says ”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 duck.quack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“This duck can’t quack!”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45587"/>
            <a:ext cx="9143999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is “Duck Typing”?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38750" y="4425945"/>
            <a:ext cx="3513667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1640430"/>
            <a:ext cx="9143999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Can dynamically test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presence 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of a method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but not its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type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1083" y="3818774"/>
            <a:ext cx="4785370" cy="58600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53</a:t>
            </a:fld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586" y="3861106"/>
            <a:ext cx="8480003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“quack”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duck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“Duck says ”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 duck.quack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“This duck can’t quack!”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02902" y="857249"/>
            <a:ext cx="6741372" cy="141577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d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tag(</a:t>
            </a: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d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“object”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endParaRPr lang="en-US" sz="2400" dirty="0" err="1" smtClean="0">
              <a:solidFill>
                <a:srgbClr val="B3000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has(d,“quack”)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</a:t>
            </a:r>
            <a:r>
              <a:rPr lang="en-US" sz="2400" dirty="0" err="1" smtClean="0">
                <a:solidFill>
                  <a:srgbClr val="B3000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  </a:t>
            </a:r>
            <a:r>
              <a:rPr lang="en-US" sz="2400" dirty="0" err="1" smtClean="0">
                <a:solidFill>
                  <a:srgbClr val="B3000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sel(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d,“quack”)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Str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endParaRPr lang="en-US" sz="24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516473" y="1314104"/>
            <a:ext cx="7283444" cy="2043505"/>
            <a:chOff x="516473" y="1367019"/>
            <a:chExt cx="7283444" cy="2043505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516473" y="2825748"/>
              <a:ext cx="7283444" cy="584776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3200">
                  <a:latin typeface="Calibri"/>
                  <a:cs typeface="Calibri"/>
                </a:rPr>
                <a:t>Operators from McCarthy theory of arrays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83844" y="1367019"/>
              <a:ext cx="4974156" cy="109678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54</a:t>
            </a:fld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3586" y="3861106"/>
            <a:ext cx="8480003" cy="230832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“quack” 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duck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“Duck says ”</a:t>
            </a:r>
            <a:r>
              <a:rPr lang="en-US" sz="3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 duck.quack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3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return</a:t>
            </a:r>
            <a:r>
              <a:rPr lang="en-US" sz="3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3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“This duck can’t quack!”</a:t>
            </a:r>
            <a:r>
              <a:rPr lang="en-US" sz="30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0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02902" y="857249"/>
            <a:ext cx="6741372" cy="141577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d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tag(</a:t>
            </a: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d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“object”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endParaRPr lang="en-US" sz="2400" dirty="0" err="1" smtClean="0">
              <a:solidFill>
                <a:srgbClr val="B3000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has(d,“quack”)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</a:t>
            </a:r>
            <a:r>
              <a:rPr lang="en-US" sz="2400" dirty="0" err="1" smtClean="0">
                <a:solidFill>
                  <a:srgbClr val="B3000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  </a:t>
            </a:r>
            <a:r>
              <a:rPr lang="en-US" sz="2400" dirty="0" err="1" smtClean="0">
                <a:solidFill>
                  <a:srgbClr val="B30000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sel(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d,“quack”)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Str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r>
              <a:rPr lang="en-US" sz="2400" dirty="0" err="1" smtClean="0">
                <a:solidFill>
                  <a:srgbClr val="B3000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endParaRPr lang="en-US" sz="24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895" y="3754965"/>
            <a:ext cx="8405273" cy="1297520"/>
          </a:xfrm>
          <a:prstGeom prst="rect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386394" y="2721416"/>
            <a:ext cx="6985000" cy="2141731"/>
            <a:chOff x="1386394" y="2721416"/>
            <a:chExt cx="6985000" cy="2141731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1386394" y="2721416"/>
              <a:ext cx="6985000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Call produces </a:t>
              </a:r>
              <a:r>
                <a:rPr lang="en-US" sz="3200" dirty="0" err="1" smtClean="0">
                  <a:latin typeface="Monaco" pitchFamily="-65" charset="0"/>
                  <a:ea typeface="Consolas" pitchFamily="-65" charset="0"/>
                  <a:cs typeface="Consolas" pitchFamily="-65" charset="0"/>
                </a:rPr>
                <a:t>Str</a:t>
              </a:r>
              <a:r>
                <a:rPr lang="en-US" sz="3200" kern="0" dirty="0" smtClean="0">
                  <a:solidFill>
                    <a:srgbClr val="000000"/>
                  </a:solidFill>
                  <a:latin typeface="Calibri"/>
                  <a:cs typeface="Calibri"/>
                </a:rPr>
                <a:t>, so concat well-typed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415068" y="3693596"/>
              <a:ext cx="86231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83844" y="1314104"/>
            <a:ext cx="4974156" cy="109678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55</a:t>
            </a:fld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7762" y="1829170"/>
            <a:ext cx="2710484" cy="178510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{};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x.f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7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2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x.f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2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3915837" y="2141026"/>
            <a:ext cx="2243666" cy="533400"/>
            <a:chOff x="1894430" y="1779834"/>
            <a:chExt cx="2243666" cy="533400"/>
          </a:xfrm>
        </p:grpSpPr>
        <p:cxnSp>
          <p:nvCxnSpPr>
            <p:cNvPr id="15" name="Straight Connector 14"/>
            <p:cNvCxnSpPr>
              <a:endCxn id="16" idx="1"/>
            </p:cNvCxnSpPr>
            <p:nvPr/>
          </p:nvCxnSpPr>
          <p:spPr bwMode="auto">
            <a:xfrm>
              <a:off x="1894430" y="2044946"/>
              <a:ext cx="55033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2444764" y="1779834"/>
              <a:ext cx="1693332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:Empty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238490" y="2799060"/>
            <a:ext cx="5609180" cy="533400"/>
            <a:chOff x="1217083" y="1776658"/>
            <a:chExt cx="5609180" cy="533400"/>
          </a:xfrm>
        </p:grpSpPr>
        <p:cxnSp>
          <p:nvCxnSpPr>
            <p:cNvPr id="18" name="Straight Connector 17"/>
            <p:cNvCxnSpPr>
              <a:endCxn id="19" idx="1"/>
            </p:cNvCxnSpPr>
            <p:nvPr/>
          </p:nvCxnSpPr>
          <p:spPr bwMode="auto">
            <a:xfrm>
              <a:off x="1217083" y="2043358"/>
              <a:ext cx="1227680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2444763" y="1776658"/>
              <a:ext cx="4381500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:{d|d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upd(x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,7)}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603272" y="719667"/>
            <a:ext cx="4406344" cy="707886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4000">
                <a:latin typeface="Calibri"/>
                <a:cs typeface="Calibri"/>
              </a:rPr>
              <a:t>DJS is </a:t>
            </a:r>
            <a:r>
              <a:rPr lang="en-US" sz="4000">
                <a:solidFill>
                  <a:srgbClr val="0000FF"/>
                </a:solidFill>
                <a:latin typeface="Calibri"/>
                <a:cs typeface="Calibri"/>
              </a:rPr>
              <a:t>Flow</a:t>
            </a:r>
            <a:r>
              <a:rPr lang="en-US" sz="400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4000">
                <a:latin typeface="Calibri"/>
                <a:cs typeface="Calibri"/>
              </a:rPr>
              <a:t>Sensitive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4692126" y="2824194"/>
            <a:ext cx="3809993" cy="2226745"/>
            <a:chOff x="4797956" y="2665449"/>
            <a:chExt cx="3809993" cy="2226745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159496" y="2665449"/>
              <a:ext cx="2448453" cy="49768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4797956" y="4307418"/>
              <a:ext cx="3608917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McCarthy operator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6020484" y="3734481"/>
              <a:ext cx="1144285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7" name="Group 40"/>
          <p:cNvGrpSpPr/>
          <p:nvPr/>
        </p:nvGrpSpPr>
        <p:grpSpPr>
          <a:xfrm>
            <a:off x="324800" y="3025016"/>
            <a:ext cx="3931842" cy="2907303"/>
            <a:chOff x="430630" y="2866271"/>
            <a:chExt cx="3931842" cy="2907303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99082" y="2866271"/>
              <a:ext cx="1037152" cy="685800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8" name="Group 35"/>
            <p:cNvGrpSpPr/>
            <p:nvPr/>
          </p:nvGrpSpPr>
          <p:grpSpPr>
            <a:xfrm>
              <a:off x="430630" y="3552070"/>
              <a:ext cx="3931842" cy="2221504"/>
              <a:chOff x="5509440" y="3269695"/>
              <a:chExt cx="3931842" cy="2221504"/>
            </a:xfrm>
          </p:grpSpPr>
          <p:sp>
            <p:nvSpPr>
              <p:cNvPr id="38" name="Title 1"/>
              <p:cNvSpPr txBox="1">
                <a:spLocks/>
              </p:cNvSpPr>
              <p:nvPr/>
            </p:nvSpPr>
            <p:spPr bwMode="auto">
              <a:xfrm>
                <a:off x="5509440" y="4413981"/>
                <a:ext cx="3931842" cy="1077218"/>
              </a:xfrm>
              <a:prstGeom prst="rect">
                <a:avLst/>
              </a:prstGeom>
              <a:noFill/>
              <a:ln w="508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1" hangingPunct="1">
                  <a:defRPr/>
                </a:pPr>
                <a:r>
                  <a:rPr lang="en-US" sz="3200" kern="0" dirty="0" smtClean="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</a:rPr>
                  <a:t>DJS verifies that </a:t>
                </a:r>
                <a:r>
                  <a:rPr lang="en-US" sz="3200" dirty="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x.f</a:t>
                </a:r>
                <a:r>
                  <a:rPr lang="en-US" sz="3200" kern="0" dirty="0" smtClean="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</a:rPr>
                  <a:t> is definitely a number</a:t>
                </a:r>
                <a:endPara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rot="5400000" flipH="1" flipV="1">
                <a:off x="6040062" y="3841044"/>
                <a:ext cx="1144285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56</a:t>
            </a:fld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7762" y="1829170"/>
            <a:ext cx="2710484" cy="178510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{};</a:t>
            </a: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x.f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7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2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defTabSz="457200" eaLnBrk="1" hangingPunct="1">
              <a:spcAft>
                <a:spcPts val="1200"/>
              </a:spcAft>
            </a:pP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x.f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</a:t>
            </a:r>
            <a:r>
              <a:rPr lang="en-US" sz="32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sz="3200" dirty="0" smtClean="0">
              <a:solidFill>
                <a:srgbClr val="8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3915837" y="2141026"/>
            <a:ext cx="2243666" cy="533400"/>
            <a:chOff x="1894430" y="1779834"/>
            <a:chExt cx="2243666" cy="533400"/>
          </a:xfrm>
        </p:grpSpPr>
        <p:cxnSp>
          <p:nvCxnSpPr>
            <p:cNvPr id="15" name="Straight Connector 14"/>
            <p:cNvCxnSpPr>
              <a:endCxn id="16" idx="1"/>
            </p:cNvCxnSpPr>
            <p:nvPr/>
          </p:nvCxnSpPr>
          <p:spPr bwMode="auto">
            <a:xfrm>
              <a:off x="1894430" y="2044946"/>
              <a:ext cx="55033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2444764" y="1779834"/>
              <a:ext cx="1693332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:Empty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238490" y="2799060"/>
            <a:ext cx="5609180" cy="533400"/>
            <a:chOff x="1217083" y="1776658"/>
            <a:chExt cx="5609180" cy="533400"/>
          </a:xfrm>
        </p:grpSpPr>
        <p:cxnSp>
          <p:nvCxnSpPr>
            <p:cNvPr id="18" name="Straight Connector 17"/>
            <p:cNvCxnSpPr>
              <a:endCxn id="19" idx="1"/>
            </p:cNvCxnSpPr>
            <p:nvPr/>
          </p:nvCxnSpPr>
          <p:spPr bwMode="auto">
            <a:xfrm>
              <a:off x="1217083" y="2043358"/>
              <a:ext cx="1227680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2444763" y="1776658"/>
              <a:ext cx="4381500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:{d|d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upd(x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,7)}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603272" y="719667"/>
            <a:ext cx="4406344" cy="707886"/>
          </a:xfrm>
          <a:prstGeom prst="rect">
            <a:avLst/>
          </a:prstGeom>
          <a:solidFill>
            <a:srgbClr val="D9D9D9"/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4000">
                <a:latin typeface="Calibri"/>
                <a:cs typeface="Calibri"/>
              </a:rPr>
              <a:t>DJS is </a:t>
            </a:r>
            <a:r>
              <a:rPr lang="en-US" sz="4000">
                <a:solidFill>
                  <a:srgbClr val="0000FF"/>
                </a:solidFill>
                <a:latin typeface="Calibri"/>
                <a:cs typeface="Calibri"/>
              </a:rPr>
              <a:t>Flow</a:t>
            </a:r>
            <a:r>
              <a:rPr lang="en-US" sz="400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4000">
                <a:latin typeface="Calibri"/>
                <a:cs typeface="Calibri"/>
              </a:rPr>
              <a:t>Sensitive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3876075"/>
            <a:ext cx="9144000" cy="122509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updates to singleton objects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4778252"/>
            <a:ext cx="9144000" cy="122509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updates to collections of objects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2286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Dictionary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Tag-Tests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572000" y="0"/>
              <a:ext cx="2286000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Mutable Objects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6858000" y="0"/>
              <a:ext cx="2286000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Prototypes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7639" y="1426304"/>
            <a:ext cx="4314976" cy="1742091"/>
            <a:chOff x="7639" y="1426304"/>
            <a:chExt cx="4314976" cy="1742091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5400000">
              <a:off x="2540445" y="2296556"/>
              <a:ext cx="423320" cy="1589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" name="Group 30"/>
            <p:cNvGrpSpPr/>
            <p:nvPr/>
          </p:nvGrpSpPr>
          <p:grpSpPr>
            <a:xfrm>
              <a:off x="7639" y="1426304"/>
              <a:ext cx="4314976" cy="659386"/>
              <a:chOff x="4448817" y="825613"/>
              <a:chExt cx="4314976" cy="659386"/>
            </a:xfrm>
          </p:grpSpPr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5624361" y="825614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latin typeface="Monaco"/>
                  <a:cs typeface="Monaco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48817" y="825613"/>
                <a:ext cx="1174750" cy="65938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child</a:t>
                </a:r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>
              <a:off x="8433" y="2509009"/>
              <a:ext cx="4312593" cy="659386"/>
              <a:chOff x="4449611" y="1757615"/>
              <a:chExt cx="4312593" cy="65938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449611" y="1757615"/>
                <a:ext cx="1174750" cy="65938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parent</a:t>
                </a:r>
              </a:p>
            </p:txBody>
          </p:sp>
          <p:sp>
            <p:nvSpPr>
              <p:cNvPr id="30" name="AutoShape 18"/>
              <p:cNvSpPr>
                <a:spLocks noChangeArrowheads="1"/>
              </p:cNvSpPr>
              <p:nvPr/>
            </p:nvSpPr>
            <p:spPr bwMode="auto">
              <a:xfrm>
                <a:off x="5622772" y="1757616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latin typeface="Monaco"/>
                  <a:cs typeface="Monaco"/>
                </a:endParaRPr>
              </a:p>
            </p:txBody>
          </p:sp>
        </p:grpSp>
      </p:grpSp>
      <p:grpSp>
        <p:nvGrpSpPr>
          <p:cNvPr id="11" name="Group 55"/>
          <p:cNvGrpSpPr/>
          <p:nvPr/>
        </p:nvGrpSpPr>
        <p:grpSpPr>
          <a:xfrm>
            <a:off x="7639" y="3168395"/>
            <a:ext cx="4312593" cy="2827703"/>
            <a:chOff x="7639" y="3168395"/>
            <a:chExt cx="4312593" cy="2827703"/>
          </a:xfrm>
        </p:grpSpPr>
        <p:sp>
          <p:nvSpPr>
            <p:cNvPr id="50" name="AutoShape 18"/>
            <p:cNvSpPr>
              <a:spLocks noChangeArrowheads="1"/>
            </p:cNvSpPr>
            <p:nvPr/>
          </p:nvSpPr>
          <p:spPr bwMode="auto">
            <a:xfrm>
              <a:off x="2459796" y="4674420"/>
              <a:ext cx="586208" cy="5114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Monaco"/>
                  <a:cs typeface="Monaco"/>
                </a:rPr>
                <a:t>...</a:t>
              </a:r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7639" y="3591714"/>
              <a:ext cx="4312593" cy="659386"/>
              <a:chOff x="4449611" y="1757615"/>
              <a:chExt cx="4312593" cy="65938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449611" y="1757615"/>
                <a:ext cx="1174750" cy="65938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grandpa</a:t>
                </a:r>
              </a:p>
            </p:txBody>
          </p:sp>
          <p:sp>
            <p:nvSpPr>
              <p:cNvPr id="35" name="AutoShape 18"/>
              <p:cNvSpPr>
                <a:spLocks noChangeArrowheads="1"/>
              </p:cNvSpPr>
              <p:nvPr/>
            </p:nvSpPr>
            <p:spPr bwMode="auto">
              <a:xfrm>
                <a:off x="5622772" y="1757616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latin typeface="Monaco"/>
                  <a:cs typeface="Monaco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rot="5400000">
              <a:off x="2539253" y="3379658"/>
              <a:ext cx="423320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endCxn id="50" idx="0"/>
            </p:cNvCxnSpPr>
            <p:nvPr/>
          </p:nvCxnSpPr>
          <p:spPr bwMode="auto">
            <a:xfrm rot="16200000" flipH="1">
              <a:off x="2540048" y="4461568"/>
              <a:ext cx="423320" cy="238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2395548" y="5621527"/>
              <a:ext cx="709935" cy="3745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Monaco"/>
                  <a:cs typeface="Monaco"/>
                </a:rPr>
                <a:t>null</a:t>
              </a:r>
            </a:p>
          </p:txBody>
        </p:sp>
        <p:cxnSp>
          <p:nvCxnSpPr>
            <p:cNvPr id="60" name="Straight Arrow Connector 59"/>
            <p:cNvCxnSpPr>
              <a:stCxn id="50" idx="2"/>
              <a:endCxn id="43" idx="0"/>
            </p:cNvCxnSpPr>
            <p:nvPr/>
          </p:nvCxnSpPr>
          <p:spPr bwMode="auto">
            <a:xfrm rot="5400000">
              <a:off x="2533857" y="5402483"/>
              <a:ext cx="435703" cy="238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57" name="Title 1"/>
          <p:cNvSpPr txBox="1">
            <a:spLocks/>
          </p:cNvSpPr>
          <p:nvPr/>
        </p:nvSpPr>
        <p:spPr bwMode="auto">
          <a:xfrm>
            <a:off x="4815214" y="828317"/>
            <a:ext cx="3814628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Upon construction, each object links to a </a:t>
            </a:r>
            <a:r>
              <a:rPr lang="en-US" sz="3200" b="1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prototype</a:t>
            </a: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object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57</a:t>
            </a:fld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209586" y="1394556"/>
            <a:ext cx="3553414" cy="480131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…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Return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undefined</a:t>
            </a:r>
            <a:endParaRPr lang="en-US" sz="1800" dirty="0" smtClean="0">
              <a:latin typeface="Monaco"/>
              <a:cs typeface="Monaco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7639" y="1426304"/>
            <a:ext cx="4314976" cy="1742091"/>
            <a:chOff x="7639" y="1426304"/>
            <a:chExt cx="4314976" cy="1742091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5400000">
              <a:off x="2540445" y="2296556"/>
              <a:ext cx="423320" cy="1589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" name="Group 30"/>
            <p:cNvGrpSpPr/>
            <p:nvPr/>
          </p:nvGrpSpPr>
          <p:grpSpPr>
            <a:xfrm>
              <a:off x="7639" y="1426304"/>
              <a:ext cx="4314976" cy="659386"/>
              <a:chOff x="4448817" y="825613"/>
              <a:chExt cx="4314976" cy="659386"/>
            </a:xfrm>
          </p:grpSpPr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5624361" y="825614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latin typeface="Monaco"/>
                  <a:cs typeface="Monaco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48817" y="825613"/>
                <a:ext cx="1174750" cy="65938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child</a:t>
                </a:r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>
              <a:off x="8433" y="2509009"/>
              <a:ext cx="4312593" cy="659386"/>
              <a:chOff x="4449611" y="1757615"/>
              <a:chExt cx="4312593" cy="65938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449611" y="1757615"/>
                <a:ext cx="1174750" cy="65938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parent</a:t>
                </a:r>
              </a:p>
            </p:txBody>
          </p:sp>
          <p:sp>
            <p:nvSpPr>
              <p:cNvPr id="30" name="AutoShape 18"/>
              <p:cNvSpPr>
                <a:spLocks noChangeArrowheads="1"/>
              </p:cNvSpPr>
              <p:nvPr/>
            </p:nvSpPr>
            <p:spPr bwMode="auto">
              <a:xfrm>
                <a:off x="5622772" y="1757616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latin typeface="Monaco"/>
                  <a:cs typeface="Monaco"/>
                </a:endParaRPr>
              </a:p>
            </p:txBody>
          </p:sp>
        </p:grpSp>
      </p:grpSp>
      <p:grpSp>
        <p:nvGrpSpPr>
          <p:cNvPr id="11" name="Group 55"/>
          <p:cNvGrpSpPr/>
          <p:nvPr/>
        </p:nvGrpSpPr>
        <p:grpSpPr>
          <a:xfrm>
            <a:off x="7639" y="3168395"/>
            <a:ext cx="4312593" cy="2827703"/>
            <a:chOff x="7639" y="3168395"/>
            <a:chExt cx="4312593" cy="2827703"/>
          </a:xfrm>
        </p:grpSpPr>
        <p:sp>
          <p:nvSpPr>
            <p:cNvPr id="50" name="AutoShape 18"/>
            <p:cNvSpPr>
              <a:spLocks noChangeArrowheads="1"/>
            </p:cNvSpPr>
            <p:nvPr/>
          </p:nvSpPr>
          <p:spPr bwMode="auto">
            <a:xfrm>
              <a:off x="2459796" y="4674420"/>
              <a:ext cx="586208" cy="5114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Monaco"/>
                  <a:cs typeface="Monaco"/>
                </a:rPr>
                <a:t>...</a:t>
              </a:r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7639" y="3591714"/>
              <a:ext cx="4312593" cy="659386"/>
              <a:chOff x="4449611" y="1757615"/>
              <a:chExt cx="4312593" cy="65938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449611" y="1757615"/>
                <a:ext cx="1174750" cy="65938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600">
                    <a:latin typeface="Monaco"/>
                    <a:cs typeface="Monaco"/>
                  </a:rPr>
                  <a:t>grandpa</a:t>
                </a:r>
              </a:p>
            </p:txBody>
          </p:sp>
          <p:sp>
            <p:nvSpPr>
              <p:cNvPr id="35" name="AutoShape 18"/>
              <p:cNvSpPr>
                <a:spLocks noChangeArrowheads="1"/>
              </p:cNvSpPr>
              <p:nvPr/>
            </p:nvSpPr>
            <p:spPr bwMode="auto">
              <a:xfrm>
                <a:off x="5622772" y="1757616"/>
                <a:ext cx="3139432" cy="65938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latin typeface="Monaco"/>
                  <a:cs typeface="Monaco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rot="5400000">
              <a:off x="2539253" y="3379658"/>
              <a:ext cx="423320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endCxn id="50" idx="0"/>
            </p:cNvCxnSpPr>
            <p:nvPr/>
          </p:nvCxnSpPr>
          <p:spPr bwMode="auto">
            <a:xfrm rot="16200000" flipH="1">
              <a:off x="2540048" y="4461568"/>
              <a:ext cx="423320" cy="238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2395548" y="5621527"/>
              <a:ext cx="709935" cy="3745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Monaco"/>
                  <a:cs typeface="Monaco"/>
                </a:rPr>
                <a:t>null</a:t>
              </a:r>
            </a:p>
          </p:txBody>
        </p:sp>
        <p:cxnSp>
          <p:nvCxnSpPr>
            <p:cNvPr id="60" name="Straight Arrow Connector 59"/>
            <p:cNvCxnSpPr>
              <a:stCxn id="50" idx="2"/>
              <a:endCxn id="43" idx="0"/>
            </p:cNvCxnSpPr>
            <p:nvPr/>
          </p:nvCxnSpPr>
          <p:spPr bwMode="auto">
            <a:xfrm rot="5400000">
              <a:off x="2533857" y="5402483"/>
              <a:ext cx="435703" cy="2384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51" name="Rounded Rectangle 50"/>
          <p:cNvSpPr/>
          <p:nvPr/>
        </p:nvSpPr>
        <p:spPr bwMode="auto">
          <a:xfrm>
            <a:off x="1449902" y="664433"/>
            <a:ext cx="4646108" cy="40011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k = “first”;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child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2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277779" y="590552"/>
            <a:ext cx="3379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Semantics of Key Lookup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58</a:t>
            </a:fld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51" grpId="0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49902" y="664433"/>
            <a:ext cx="4646108" cy="40011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k = “first”;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child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2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77779" y="590552"/>
            <a:ext cx="3379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Semantics of Key Lookup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09586" y="1394556"/>
            <a:ext cx="3553414" cy="480131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…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Return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undefined</a:t>
            </a:r>
            <a:endParaRPr lang="en-US" sz="1800" dirty="0" smtClean="0">
              <a:latin typeface="Monaco"/>
              <a:cs typeface="Monaco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447609" y="1415722"/>
            <a:ext cx="4696391" cy="7232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latin typeface="Monaco"/>
              <a:cs typeface="Monaco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59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Reliability &amp;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801912" y="1249263"/>
            <a:ext cx="3690582" cy="1548013"/>
            <a:chOff x="320473" y="1665703"/>
            <a:chExt cx="3690582" cy="1548013"/>
          </a:xfrm>
        </p:grpSpPr>
        <p:pic>
          <p:nvPicPr>
            <p:cNvPr id="9" name="Picture 8" descr="jsli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45" y="2326090"/>
              <a:ext cx="2617745" cy="887626"/>
            </a:xfrm>
            <a:prstGeom prst="rect">
              <a:avLst/>
            </a:prstGeom>
          </p:spPr>
        </p:pic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320473" y="1665703"/>
              <a:ext cx="3690582" cy="461665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lightweight static checkers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243" y="2021060"/>
            <a:ext cx="3949365" cy="1240101"/>
            <a:chOff x="4799055" y="1366849"/>
            <a:chExt cx="3949365" cy="1240101"/>
          </a:xfrm>
        </p:grpSpPr>
        <p:pic>
          <p:nvPicPr>
            <p:cNvPr id="6" name="Picture 5" descr="Screen Shot 2013-08-24 at 10.54.43 A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0561" y="1945195"/>
              <a:ext cx="3408334" cy="661755"/>
            </a:xfrm>
            <a:prstGeom prst="rect">
              <a:avLst/>
            </a:prstGeom>
          </p:spPr>
        </p:pic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799055" y="1366849"/>
              <a:ext cx="3949365" cy="461665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run-time invariant checkers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7484" y="3728250"/>
            <a:ext cx="8196677" cy="2294255"/>
            <a:chOff x="697484" y="3811538"/>
            <a:chExt cx="8196677" cy="2294255"/>
          </a:xfrm>
        </p:grpSpPr>
        <p:grpSp>
          <p:nvGrpSpPr>
            <p:cNvPr id="18" name="Group 17"/>
            <p:cNvGrpSpPr/>
            <p:nvPr/>
          </p:nvGrpSpPr>
          <p:grpSpPr>
            <a:xfrm>
              <a:off x="697484" y="4518043"/>
              <a:ext cx="8196677" cy="1587750"/>
              <a:chOff x="832814" y="4518043"/>
              <a:chExt cx="8196677" cy="1587750"/>
            </a:xfrm>
          </p:grpSpPr>
          <p:pic>
            <p:nvPicPr>
              <p:cNvPr id="14" name="Picture 13" descr="caja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814" y="5058327"/>
                <a:ext cx="8196677" cy="1047466"/>
              </a:xfrm>
              <a:prstGeom prst="rect">
                <a:avLst/>
              </a:prstGeom>
            </p:spPr>
          </p:pic>
          <p:pic>
            <p:nvPicPr>
              <p:cNvPr id="13" name="Picture 12" descr="adsafe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9542" y="4518043"/>
                <a:ext cx="2019198" cy="989407"/>
              </a:xfrm>
              <a:prstGeom prst="rect">
                <a:avLst/>
              </a:prstGeom>
            </p:spPr>
          </p:pic>
          <p:pic>
            <p:nvPicPr>
              <p:cNvPr id="15" name="Picture 14" descr="facebook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2145" y="4651790"/>
                <a:ext cx="2263471" cy="375507"/>
              </a:xfrm>
              <a:prstGeom prst="rect">
                <a:avLst/>
              </a:prstGeom>
            </p:spPr>
          </p:pic>
        </p:grpSp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1925875" y="3811538"/>
              <a:ext cx="5871313" cy="461665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secure language subsets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49902" y="664433"/>
            <a:ext cx="4646108" cy="40011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k = “first”;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child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2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77779" y="590552"/>
            <a:ext cx="3379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Semantics of Key Lookup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09586" y="1394556"/>
            <a:ext cx="3553414" cy="480131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…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Return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undefined</a:t>
            </a:r>
            <a:endParaRPr lang="en-US" sz="1800" dirty="0" smtClean="0">
              <a:latin typeface="Monaco"/>
              <a:cs typeface="Monaco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447610" y="1415722"/>
            <a:ext cx="4516474" cy="17851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kern="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latin typeface="Monaco"/>
              <a:cs typeface="Monaco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60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5209586" y="1394556"/>
            <a:ext cx="3553414" cy="480131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child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parent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contains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, then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Read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k</a:t>
            </a: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from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grandpa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 if …</a:t>
            </a: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endParaRPr lang="en-US" sz="1800" dirty="0" smtClean="0">
              <a:latin typeface="Calibri"/>
              <a:ea typeface="Consolas" pitchFamily="-65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Else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ibri"/>
                <a:ea typeface="Consolas" pitchFamily="-65" charset="0"/>
                <a:cs typeface="Calibri"/>
              </a:rPr>
              <a:t>    Return </a:t>
            </a:r>
            <a:r>
              <a:rPr lang="en-US" sz="1800" dirty="0" smtClean="0">
                <a:latin typeface="Monaco"/>
                <a:ea typeface="Consolas" pitchFamily="-65" charset="0"/>
                <a:cs typeface="Monaco"/>
              </a:rPr>
              <a:t>undefined</a:t>
            </a:r>
            <a:endParaRPr lang="en-US" sz="1800" dirty="0" smtClean="0">
              <a:latin typeface="Monaco"/>
              <a:cs typeface="Monaco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52892" y="3446752"/>
            <a:ext cx="4277292" cy="2801648"/>
          </a:xfrm>
          <a:prstGeom prst="roundRect">
            <a:avLst>
              <a:gd name="adj" fmla="val 6696"/>
            </a:avLst>
          </a:prstGeom>
          <a:solidFill>
            <a:srgbClr val="51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4447610" y="1415722"/>
            <a:ext cx="4516474" cy="17851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kern="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latin typeface="Monaco"/>
              <a:cs typeface="Monaco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Monaco"/>
                  <a:cs typeface="Monaco"/>
                </a:rPr>
                <a:t>???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49902" y="664433"/>
            <a:ext cx="4646108" cy="40011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k = “first”;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child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2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77779" y="590552"/>
            <a:ext cx="3379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Semantics of Key Lookup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05047" y="3705184"/>
            <a:ext cx="895683" cy="242256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61</a:t>
            </a:fld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52892" y="3446752"/>
            <a:ext cx="4277292" cy="2801648"/>
          </a:xfrm>
          <a:prstGeom prst="roundRect">
            <a:avLst>
              <a:gd name="adj" fmla="val 6696"/>
            </a:avLst>
          </a:prstGeom>
          <a:solidFill>
            <a:srgbClr val="51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4447609" y="1415722"/>
            <a:ext cx="4759889" cy="284693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kern="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HeapSel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H,grandpa,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1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1800" dirty="0" smtClean="0">
              <a:latin typeface="Monaco"/>
              <a:cs typeface="Monaco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Monaco"/>
                  <a:cs typeface="Monaco"/>
                </a:rPr>
                <a:t>???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49902" y="664433"/>
            <a:ext cx="4646108" cy="400110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k = “first”;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child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];</a:t>
            </a:r>
            <a:endParaRPr lang="en-US" sz="20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77779" y="590552"/>
            <a:ext cx="3379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Semantics of Key Lookup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62536" y="3489084"/>
            <a:ext cx="3800464" cy="81590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5087422" y="4503755"/>
            <a:ext cx="3569741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 predicate</a:t>
            </a:r>
            <a:b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summarize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</a:t>
            </a:r>
            <a:b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unknown portion</a:t>
            </a:r>
            <a:b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the prototype chain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62</a:t>
            </a:fld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9" grpId="0" animBg="1"/>
      <p:bldP spid="31" grpId="0" animBg="1"/>
      <p:bldP spid="32" grpId="0"/>
      <p:bldP spid="3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52892" y="3446752"/>
            <a:ext cx="4277292" cy="2801648"/>
          </a:xfrm>
          <a:prstGeom prst="roundRect">
            <a:avLst>
              <a:gd name="adj" fmla="val 6696"/>
            </a:avLst>
          </a:prstGeom>
          <a:solidFill>
            <a:srgbClr val="51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4447609" y="1415722"/>
            <a:ext cx="4759889" cy="284693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kern="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HeapSel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H,grandpa,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1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1800" dirty="0" smtClean="0">
              <a:latin typeface="Monaco"/>
              <a:cs typeface="Monaco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“John”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“Ida”</a:t>
              </a:r>
              <a:b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</a:b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“last” 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“McCarthy”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Monaco"/>
                  <a:cs typeface="Monaco"/>
                </a:rPr>
                <a:t>???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4765336" y="4499921"/>
            <a:ext cx="4202769" cy="1215717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&lt;:</a:t>
            </a:r>
          </a:p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“John”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latin typeface="Monaco"/>
              <a:cs typeface="Monaco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12491" y="1373390"/>
            <a:ext cx="2988509" cy="82794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1371601" y="600935"/>
            <a:ext cx="4724409" cy="540875"/>
            <a:chOff x="2070079" y="600935"/>
            <a:chExt cx="4724409" cy="540875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070079" y="600935"/>
              <a:ext cx="4279924" cy="54087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148380" y="664433"/>
              <a:ext cx="464610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spcAft>
                  <a:spcPts val="0"/>
                </a:spcAft>
              </a:pPr>
              <a:r>
                <a:rPr lang="en-US" sz="2000" dirty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var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k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child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];</a:t>
              </a:r>
              <a:endParaRPr lang="en-US" sz="2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63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152892" y="3446752"/>
            <a:ext cx="4277292" cy="2801648"/>
          </a:xfrm>
          <a:prstGeom prst="roundRect">
            <a:avLst>
              <a:gd name="adj" fmla="val 6696"/>
            </a:avLst>
          </a:prstGeom>
          <a:solidFill>
            <a:srgbClr val="5151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2459796" y="4674420"/>
            <a:ext cx="586208" cy="5114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...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540445" y="2296556"/>
            <a:ext cx="423320" cy="1589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4447609" y="1415722"/>
            <a:ext cx="4759889" cy="2846933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child,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if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has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then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parent,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kern="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</a:t>
            </a:r>
            <a:endParaRPr lang="en-US" sz="18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HeapSel</a:t>
            </a:r>
            <a:r>
              <a:rPr lang="en-US" sz="18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18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H,grandpa,</a:t>
            </a:r>
            <a:r>
              <a:rPr lang="en-US" sz="1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k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1800" dirty="0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18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18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1800" dirty="0" smtClean="0">
              <a:latin typeface="Monaco"/>
              <a:cs typeface="Monaco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639" y="1426304"/>
            <a:ext cx="4314976" cy="659386"/>
            <a:chOff x="4448817" y="825613"/>
            <a:chExt cx="4314976" cy="659386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5624361" y="825614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“John”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1600" dirty="0">
                <a:latin typeface="Monaco"/>
                <a:cs typeface="Monac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8817" y="825613"/>
              <a:ext cx="1174750" cy="6593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child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433" y="2509009"/>
            <a:ext cx="4312593" cy="659386"/>
            <a:chOff x="4449611" y="1757615"/>
            <a:chExt cx="4312593" cy="659386"/>
          </a:xfrm>
        </p:grpSpPr>
        <p:sp>
          <p:nvSpPr>
            <p:cNvPr id="46" name="TextBox 45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parent</a:t>
              </a: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“first”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“Ida”</a:t>
              </a:r>
              <a:b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</a:b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“last” 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 </a:t>
              </a:r>
              <a:r>
                <a:rPr lang="en-US" sz="16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“McCarthy” </a:t>
              </a:r>
              <a:r>
                <a:rPr lang="en-US" sz="16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39" y="3591714"/>
            <a:ext cx="4312593" cy="659386"/>
            <a:chOff x="4449611" y="1757615"/>
            <a:chExt cx="4312593" cy="659386"/>
          </a:xfrm>
        </p:grpSpPr>
        <p:sp>
          <p:nvSpPr>
            <p:cNvPr id="34" name="TextBox 33"/>
            <p:cNvSpPr txBox="1"/>
            <p:nvPr/>
          </p:nvSpPr>
          <p:spPr>
            <a:xfrm>
              <a:off x="4449611" y="1757615"/>
              <a:ext cx="1174750" cy="6593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>
                  <a:latin typeface="Monaco"/>
                  <a:cs typeface="Monaco"/>
                </a:rPr>
                <a:t>grandpa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5622772" y="1757616"/>
              <a:ext cx="3139432" cy="6593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Monaco"/>
                  <a:cs typeface="Monaco"/>
                </a:rPr>
                <a:t>???</a:t>
              </a:r>
              <a:endParaRPr lang="en-US" sz="1600" dirty="0">
                <a:latin typeface="Monaco"/>
                <a:cs typeface="Monaco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rot="5400000">
            <a:off x="2539253" y="3379658"/>
            <a:ext cx="423320" cy="79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endCxn id="50" idx="0"/>
          </p:cNvCxnSpPr>
          <p:nvPr/>
        </p:nvCxnSpPr>
        <p:spPr bwMode="auto">
          <a:xfrm rot="16200000" flipH="1">
            <a:off x="2540048" y="4461568"/>
            <a:ext cx="423320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395548" y="5621527"/>
            <a:ext cx="709935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Monaco"/>
                <a:cs typeface="Monaco"/>
              </a:rPr>
              <a:t>null</a:t>
            </a:r>
          </a:p>
        </p:txBody>
      </p:sp>
      <p:cxnSp>
        <p:nvCxnSpPr>
          <p:cNvPr id="60" name="Straight Arrow Connector 59"/>
          <p:cNvCxnSpPr>
            <a:stCxn id="50" idx="2"/>
            <a:endCxn id="43" idx="0"/>
          </p:cNvCxnSpPr>
          <p:nvPr/>
        </p:nvCxnSpPr>
        <p:spPr bwMode="auto">
          <a:xfrm rot="5400000">
            <a:off x="2533857" y="5402483"/>
            <a:ext cx="435703" cy="2384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370" y="4574002"/>
            <a:ext cx="20251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00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(Rest of Heap)</a:t>
            </a:r>
          </a:p>
        </p:txBody>
      </p:sp>
      <p:grpSp>
        <p:nvGrpSpPr>
          <p:cNvPr id="11" name="Group 35"/>
          <p:cNvGrpSpPr/>
          <p:nvPr/>
        </p:nvGrpSpPr>
        <p:grpSpPr>
          <a:xfrm>
            <a:off x="1449902" y="600935"/>
            <a:ext cx="4646108" cy="540875"/>
            <a:chOff x="2148380" y="600935"/>
            <a:chExt cx="4646108" cy="540875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12973" y="600935"/>
              <a:ext cx="4137029" cy="54087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2148380" y="664433"/>
              <a:ext cx="4646108" cy="40011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spcAft>
                  <a:spcPts val="0"/>
                </a:spcAft>
              </a:pPr>
              <a:r>
                <a:rPr lang="en-US" sz="2000" dirty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var</a:t>
              </a:r>
              <a:r>
                <a:rPr lang="en-US" sz="20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k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“last”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child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];</a:t>
              </a:r>
              <a:endParaRPr lang="en-US" sz="20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 bwMode="auto">
          <a:xfrm>
            <a:off x="4765336" y="4499921"/>
            <a:ext cx="4202769" cy="1215717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&lt;:</a:t>
            </a:r>
          </a:p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v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“McCarthy”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  <a:endParaRPr lang="en-US" sz="2400" dirty="0" smtClean="0">
              <a:latin typeface="Monaco"/>
              <a:cs typeface="Monaco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12491" y="1373390"/>
            <a:ext cx="2988509" cy="82794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12491" y="2445510"/>
            <a:ext cx="3750509" cy="80992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64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3341149" y="3587763"/>
            <a:ext cx="4956178" cy="2215991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Key Idea:</a:t>
            </a:r>
          </a:p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Reduce prototype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semantics to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decidable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theory of arrays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3341149" y="2805711"/>
            <a:ext cx="4956179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Prototype Chain Unrolling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1A6CFC92-A362-BE47-B771-27C122F2A75E}" type="slidenum">
              <a:rPr lang="en-US"/>
              <a:pPr/>
              <a:t>65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Dictionary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Tag-Tests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58000" y="0"/>
            <a:ext cx="228600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Prototypes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0" y="0"/>
            <a:ext cx="2286000" cy="33855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6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Mutable Objects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37423" y="1280160"/>
            <a:ext cx="3521697" cy="4633539"/>
          </a:xfrm>
          <a:prstGeom prst="roundRect">
            <a:avLst>
              <a:gd name="adj" fmla="val 8640"/>
            </a:avLst>
          </a:prstGeom>
          <a:solidFill>
            <a:srgbClr val="46850B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562" y="1311323"/>
            <a:ext cx="30966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“The Good Parts”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0159" y="28916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reflection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0160" y="464620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arrays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0160" y="552096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Monaco"/>
                <a:cs typeface="Monaco"/>
              </a:rPr>
              <a:t>eval()</a:t>
            </a:r>
            <a:r>
              <a:rPr lang="en-US" sz="3200" baseline="30000">
                <a:latin typeface="Calibri"/>
                <a:cs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159" y="201188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lambdas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50159" y="3771440"/>
            <a:ext cx="2286001" cy="72236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0" rIns="0" bIns="0" rtlCol="0" anchor="ctr">
            <a:noAutofit/>
          </a:bodyPr>
          <a:lstStyle/>
          <a:p>
            <a:r>
              <a:rPr lang="en-US" sz="3200">
                <a:latin typeface="Calibri"/>
                <a:cs typeface="Calibri"/>
              </a:rPr>
              <a:t>objects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9308" y="1970236"/>
            <a:ext cx="765504" cy="2428768"/>
            <a:chOff x="4349308" y="1970236"/>
            <a:chExt cx="765504" cy="242876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349308" y="2852474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49308" y="3747713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49308" y="1970236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11729" y="4986690"/>
            <a:ext cx="2775364" cy="961239"/>
          </a:xfrm>
          <a:prstGeom prst="rect">
            <a:avLst/>
          </a:prstGeom>
          <a:solidFill>
            <a:srgbClr val="FBFF7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bIns="137160" rtlCol="0" anchor="ctr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3200"/>
              <a:t>EXTRA SLIDES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820704"/>
            <a:ext cx="9144000" cy="802940"/>
          </a:xfrm>
          <a:prstGeom prst="rect">
            <a:avLst/>
          </a:prstGeom>
          <a:solidFill>
            <a:srgbClr val="E0E0E0"/>
          </a:solidFill>
          <a:ln w="63500">
            <a:noFill/>
            <a:round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68081"/>
            <a:ext cx="9144000" cy="547842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Motivation and Thesis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Challenges of Dynamic Languages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dirty="0" smtClean="0">
                <a:solidFill>
                  <a:srgbClr val="BFBFBF"/>
                </a:solidFill>
                <a:latin typeface="Calibri"/>
                <a:ea typeface="+mj-ea"/>
                <a:cs typeface="Calibri"/>
              </a:rPr>
              <a:t>Tour of Dependent JavaScript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Technical</a:t>
            </a: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Contributions</a:t>
            </a:r>
          </a:p>
          <a:p>
            <a:pPr lvl="0" algn="ctr" eaLnBrk="1" hangingPunct="1">
              <a:spcAft>
                <a:spcPts val="1200"/>
              </a:spcAft>
            </a:pPr>
            <a:r>
              <a:rPr lang="en-US" sz="5000" kern="0" baseline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Evaluation</a:t>
            </a:r>
          </a:p>
          <a:p>
            <a:pPr lvl="0" algn="ctr" eaLnBrk="1" hangingPunct="1">
              <a:spcAft>
                <a:spcPts val="1200"/>
              </a:spcAft>
            </a:pPr>
            <a:r>
              <a:rPr kumimoji="0" lang="en-US" sz="5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Looking Ahead</a:t>
            </a:r>
            <a:endParaRPr kumimoji="0" lang="en-US" sz="5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38708" y="2372962"/>
            <a:ext cx="5671039" cy="4212429"/>
            <a:chOff x="738708" y="2372962"/>
            <a:chExt cx="5671039" cy="4212429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738708" y="2372962"/>
              <a:ext cx="5671039" cy="4212429"/>
            </a:xfrm>
            <a:prstGeom prst="verticalScroll">
              <a:avLst>
                <a:gd name="adj" fmla="val 3845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9" name="Rectangle 11"/>
            <p:cNvSpPr txBox="1">
              <a:spLocks noChangeArrowheads="1"/>
            </p:cNvSpPr>
            <p:nvPr/>
          </p:nvSpPr>
          <p:spPr bwMode="auto">
            <a:xfrm>
              <a:off x="1515240" y="2987785"/>
              <a:ext cx="2149139" cy="3341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lvl="0" indent="-609600" algn="l" defTabSz="914400" rtl="0" eaLnBrk="1" fontAlgn="base" latinLnBrk="0" hangingPunct="1">
                <a:spcBef>
                  <a:spcPct val="2000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3200" kern="0">
                  <a:latin typeface="+mn-lt"/>
                  <a:ea typeface="+mn-ea"/>
                  <a:cs typeface="+mn-cs"/>
                </a:rPr>
                <a:t>lambdas</a:t>
              </a:r>
            </a:p>
            <a:p>
              <a:pPr marL="609600" marR="0" lvl="0" indent="-609600" algn="l" defTabSz="914400" rtl="0" eaLnBrk="1" fontAlgn="base" latinLnBrk="0" hangingPunct="1">
                <a:spcBef>
                  <a:spcPct val="2000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dictionaries</a:t>
              </a:r>
            </a:p>
            <a:p>
              <a:pPr marL="609600" marR="0" lvl="0" indent="-609600" algn="l" defTabSz="914400" rtl="0" eaLnBrk="1" fontAlgn="base" latinLnBrk="0" hangingPunct="1">
                <a:spcBef>
                  <a:spcPct val="200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>
                  <a:latin typeface="+mn-lt"/>
                  <a:ea typeface="+mn-ea"/>
                  <a:cs typeface="+mn-cs"/>
                </a:rPr>
                <a:t>tag tests</a:t>
              </a:r>
            </a:p>
            <a:p>
              <a:pPr marL="609600" marR="0" lvl="0" indent="-609600" algn="l" defTabSz="914400" rtl="0" eaLnBrk="1" fontAlgn="base" latinLnBrk="0" hangingPunct="1">
                <a:spcBef>
                  <a:spcPct val="200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>
                  <a:latin typeface="+mn-lt"/>
                  <a:ea typeface="+mn-ea"/>
                  <a:cs typeface="+mn-cs"/>
                </a:rPr>
                <a:t>mutation</a:t>
              </a:r>
            </a:p>
            <a:p>
              <a:pPr marL="609600" marR="0" lvl="0" indent="-609600" algn="l" defTabSz="914400" rtl="0" eaLnBrk="1" fontAlgn="base" latinLnBrk="0" hangingPunct="1">
                <a:spcBef>
                  <a:spcPct val="2000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prototypes</a:t>
              </a:r>
            </a:p>
          </p:txBody>
        </p:sp>
      </p:grp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738708" y="210385"/>
            <a:ext cx="5671039" cy="1379678"/>
          </a:xfrm>
          <a:prstGeom prst="verticalScroll">
            <a:avLst>
              <a:gd name="adj" fmla="val 1224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bIns="548640" anchor="ctr">
            <a:prstTxWarp prst="textNoShape">
              <a:avLst/>
            </a:prstTxWarp>
          </a:bodyPr>
          <a:lstStyle/>
          <a:p>
            <a:pPr algn="ctr"/>
            <a:endParaRPr lang="en-US" sz="72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4608" y="1723217"/>
            <a:ext cx="4830286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>
                <a:latin typeface="Calibri"/>
                <a:cs typeface="Calibri"/>
              </a:rPr>
              <a:t>Translation à la Guha et al. (ECOOP 2010)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3272136" y="1980718"/>
            <a:ext cx="782897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210440" y="546250"/>
            <a:ext cx="4724400" cy="838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latin typeface="Calibri" pitchFamily="-65" charset="0"/>
              </a:rPr>
              <a:t>Dependent </a:t>
            </a:r>
            <a:r>
              <a:rPr lang="en-US" sz="3000">
                <a:solidFill>
                  <a:schemeClr val="bg1"/>
                </a:solidFill>
                <a:latin typeface="Calibri" pitchFamily="-65" charset="0"/>
              </a:rPr>
              <a:t>JavaScript </a:t>
            </a:r>
            <a:r>
              <a:rPr lang="en-US" sz="3000">
                <a:latin typeface="Calibri" pitchFamily="-65" charset="0"/>
              </a:rPr>
              <a:t>(DJS)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4783" y="3154420"/>
            <a:ext cx="3868967" cy="2648423"/>
          </a:xfrm>
          <a:prstGeom prst="rect">
            <a:avLst/>
          </a:prstGeom>
          <a:solidFill>
            <a:srgbClr val="FBFF70"/>
          </a:solidFill>
        </p:spPr>
        <p:txBody>
          <a:bodyPr wrap="square" tIns="137160" bIns="137160" rtlCol="0" anchor="t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u="sng"/>
              <a:t>Our Strategy:</a:t>
            </a:r>
          </a:p>
          <a:p>
            <a:pPr algn="ctr"/>
            <a:r>
              <a:rPr lang="en-US" sz="3200"/>
              <a:t>Build an expressive type system for</a:t>
            </a:r>
            <a:br>
              <a:rPr lang="en-US" sz="3200"/>
            </a:br>
            <a:r>
              <a:rPr lang="en-US" sz="3200"/>
              <a:t>core language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38708" y="2372962"/>
            <a:ext cx="5671039" cy="4212429"/>
          </a:xfrm>
          <a:prstGeom prst="verticalScroll">
            <a:avLst>
              <a:gd name="adj" fmla="val 3845"/>
            </a:avLst>
          </a:prstGeom>
          <a:solidFill>
            <a:srgbClr val="F2F2F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bIns="548640" anchor="ctr">
            <a:prstTxWarp prst="textNoShape">
              <a:avLst/>
            </a:prstTxWarp>
          </a:bodyPr>
          <a:lstStyle/>
          <a:p>
            <a:pPr algn="ctr"/>
            <a:endParaRPr lang="en-US" sz="720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38708" y="210385"/>
            <a:ext cx="5671039" cy="1379678"/>
          </a:xfrm>
          <a:prstGeom prst="verticalScroll">
            <a:avLst>
              <a:gd name="adj" fmla="val 12248"/>
            </a:avLst>
          </a:prstGeom>
          <a:solidFill>
            <a:srgbClr val="F2F2F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bIns="548640" anchor="ctr">
            <a:prstTxWarp prst="textNoShape">
              <a:avLst/>
            </a:prstTxWarp>
          </a:bodyPr>
          <a:lstStyle/>
          <a:p>
            <a:pPr algn="ctr"/>
            <a:endParaRPr lang="en-US" sz="720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058040" y="2659323"/>
            <a:ext cx="5029200" cy="367035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Ins="182880" bIns="182880" anchor="b">
            <a:prstTxWarp prst="textNoShape">
              <a:avLst/>
            </a:prstTxWarp>
          </a:bodyPr>
          <a:lstStyle/>
          <a:p>
            <a:pPr algn="r"/>
            <a:endParaRPr lang="en-US" sz="3000" b="1">
              <a:latin typeface="Calibri" pitchFamily="-65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10440" y="2828067"/>
            <a:ext cx="4724400" cy="2804100"/>
          </a:xfrm>
          <a:prstGeom prst="roundRect">
            <a:avLst>
              <a:gd name="adj" fmla="val 0"/>
            </a:avLst>
          </a:prstGeom>
          <a:solidFill>
            <a:srgbClr val="F7991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Ins="182880" bIns="182880" anchor="b">
            <a:prstTxWarp prst="textNoShape">
              <a:avLst/>
            </a:prstTxWarp>
          </a:bodyPr>
          <a:lstStyle/>
          <a:p>
            <a:pPr algn="r"/>
            <a:endParaRPr lang="en-US" sz="3000" b="1">
              <a:latin typeface="Calibri" pitchFamily="-65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362840" y="2987785"/>
            <a:ext cx="4419600" cy="1884406"/>
          </a:xfrm>
          <a:prstGeom prst="roundRect">
            <a:avLst>
              <a:gd name="adj" fmla="val 0"/>
            </a:avLst>
          </a:prstGeom>
          <a:solidFill>
            <a:srgbClr val="E1E36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Ins="182880" bIns="182880" anchor="b">
            <a:prstTxWarp prst="textNoShape">
              <a:avLst/>
            </a:prstTxWarp>
          </a:bodyPr>
          <a:lstStyle/>
          <a:p>
            <a:pPr algn="r"/>
            <a:endParaRPr lang="en-US" sz="3000" b="1">
              <a:latin typeface="Calibri" pitchFamily="-65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1515240" y="2987785"/>
            <a:ext cx="2149139" cy="33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lambdas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dictionaries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tag tests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mutation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030" y="4223117"/>
            <a:ext cx="18288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>
                <a:latin typeface="Calibri"/>
                <a:cs typeface="Calibri"/>
              </a:rPr>
              <a:t>(POPL 2012)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5030" y="4986902"/>
            <a:ext cx="18288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>
                <a:latin typeface="Calibri"/>
                <a:cs typeface="Calibri"/>
              </a:rPr>
              <a:t>(OOPSLA 2012)</a:t>
            </a:r>
          </a:p>
        </p:txBody>
      </p:sp>
      <p:sp>
        <p:nvSpPr>
          <p:cNvPr id="19" name="Rectangle 11"/>
          <p:cNvSpPr txBox="1">
            <a:spLocks noChangeArrowheads="1"/>
          </p:cNvSpPr>
          <p:nvPr/>
        </p:nvSpPr>
        <p:spPr bwMode="auto">
          <a:xfrm>
            <a:off x="3820531" y="2987785"/>
            <a:ext cx="2114309" cy="33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endParaRPr lang="en-US" sz="3200" b="1" kern="0"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endParaRPr lang="en-US" sz="3200" b="1" kern="0"/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latin typeface="+mn-lt"/>
                <a:ea typeface="+mn-ea"/>
                <a:cs typeface="+mn-cs"/>
              </a:rPr>
              <a:t>System D</a:t>
            </a:r>
            <a:endParaRPr lang="en-US" sz="3200" b="1" kern="0"/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latin typeface="+mn-lt"/>
                <a:ea typeface="+mn-ea"/>
                <a:cs typeface="+mn-cs"/>
              </a:rPr>
              <a:t>System !D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sz="3200" b="1" kern="0"/>
              <a:t>System DJS</a:t>
            </a:r>
            <a:endParaRPr lang="en-US" sz="3200" b="1" kern="0"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1689" y="5711887"/>
            <a:ext cx="18288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>
                <a:latin typeface="Calibri"/>
                <a:cs typeface="Calibri"/>
              </a:rPr>
              <a:t>(OOPSLA 2012)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3272136" y="1980718"/>
            <a:ext cx="782897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210440" y="546250"/>
            <a:ext cx="4724400" cy="838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latin typeface="Calibri" pitchFamily="-65" charset="0"/>
              </a:rPr>
              <a:t>Dependent </a:t>
            </a:r>
            <a:r>
              <a:rPr lang="en-US" sz="3000">
                <a:solidFill>
                  <a:schemeClr val="bg1"/>
                </a:solidFill>
                <a:latin typeface="Calibri" pitchFamily="-65" charset="0"/>
              </a:rPr>
              <a:t>JavaScript </a:t>
            </a:r>
            <a:r>
              <a:rPr lang="en-US" sz="3000">
                <a:latin typeface="Calibri" pitchFamily="-65" charset="0"/>
              </a:rPr>
              <a:t>(DJS)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210440" y="546250"/>
            <a:ext cx="4724400" cy="838200"/>
          </a:xfrm>
          <a:prstGeom prst="roundRect">
            <a:avLst>
              <a:gd name="adj" fmla="val 0"/>
            </a:avLst>
          </a:prstGeom>
          <a:solidFill>
            <a:srgbClr val="00408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Calibri" pitchFamily="-65" charset="0"/>
              </a:rPr>
              <a:t>Dependent JavaScript (DJS)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  <p:bldP spid="13" grpId="0"/>
      <p:bldP spid="14" grpId="0"/>
      <p:bldP spid="19" grpId="0" uiExpand="1" build="p"/>
      <p:bldP spid="20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5957" y="1299175"/>
            <a:ext cx="3635377" cy="2030156"/>
            <a:chOff x="4780761" y="1384613"/>
            <a:chExt cx="3635377" cy="2030156"/>
          </a:xfrm>
        </p:grpSpPr>
        <p:pic>
          <p:nvPicPr>
            <p:cNvPr id="6" name="Picture 5" descr="as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1298" y="2478128"/>
              <a:ext cx="2319719" cy="936641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4780761" y="1384613"/>
              <a:ext cx="3635377" cy="830997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fast language subset</a:t>
              </a:r>
              <a:br>
                <a:rPr lang="en-US" sz="2400" b="1" kern="0" dirty="0" smtClean="0">
                  <a:solidFill>
                    <a:srgbClr val="000000"/>
                  </a:solidFill>
                </a:rPr>
              </a:br>
              <a:r>
                <a:rPr lang="en-US" sz="2400" kern="0" dirty="0" smtClean="0">
                  <a:solidFill>
                    <a:srgbClr val="000000"/>
                  </a:solidFill>
                </a:rPr>
                <a:t>to facilitate optimizations</a:t>
              </a:r>
              <a:endParaRPr lang="en-US" sz="2400" b="1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53986" y="2821265"/>
            <a:ext cx="5966274" cy="2946385"/>
            <a:chOff x="2552096" y="1186802"/>
            <a:chExt cx="5966274" cy="2946385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3735497" y="1186802"/>
              <a:ext cx="3726828" cy="1200328"/>
            </a:xfrm>
            <a:prstGeom prst="rect">
              <a:avLst/>
            </a:prstGeom>
            <a:solidFill>
              <a:srgbClr val="D9D9D9"/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</a:rPr>
                <a:t>Just-In-Time (JIT) engines</a:t>
              </a:r>
              <a:br>
                <a:rPr lang="en-US" sz="2400" b="1" kern="0" dirty="0" smtClean="0">
                  <a:solidFill>
                    <a:srgbClr val="000000"/>
                  </a:solidFill>
                </a:rPr>
              </a:br>
              <a:r>
                <a:rPr lang="en-US" sz="2400" kern="0" dirty="0" smtClean="0">
                  <a:solidFill>
                    <a:srgbClr val="000000"/>
                  </a:solidFill>
                </a:rPr>
                <a:t>perform static/dynamic analysis to predict types</a:t>
              </a:r>
              <a:endParaRPr lang="en-US" sz="2400" b="1" kern="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3" descr="browser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2096" y="2519359"/>
              <a:ext cx="5966274" cy="161382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Refinement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6" name="Group 27"/>
          <p:cNvGrpSpPr/>
          <p:nvPr/>
        </p:nvGrpSpPr>
        <p:grpSpPr>
          <a:xfrm>
            <a:off x="481771" y="1754906"/>
            <a:ext cx="3175829" cy="3427577"/>
            <a:chOff x="481771" y="380654"/>
            <a:chExt cx="3175829" cy="3427577"/>
          </a:xfrm>
        </p:grpSpPr>
        <p:sp>
          <p:nvSpPr>
            <p:cNvPr id="7" name="Rounded Rectangle 6"/>
            <p:cNvSpPr/>
            <p:nvPr/>
          </p:nvSpPr>
          <p:spPr>
            <a:xfrm>
              <a:off x="481771" y="978602"/>
              <a:ext cx="3175829" cy="2829629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481771" y="380654"/>
              <a:ext cx="2755777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Types</a:t>
              </a:r>
              <a:endParaRPr lang="en-US" sz="3200" b="1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78853" y="2477772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[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Map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[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]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Ref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55809" y="2456950"/>
            <a:ext cx="5122051" cy="255454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base type (e.g. </a:t>
            </a:r>
            <a:r>
              <a:rPr lang="en-US" sz="2400" kern="0" dirty="0" smtClean="0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2400" kern="0" dirty="0" smtClean="0">
                <a:solidFill>
                  <a:srgbClr val="000000"/>
                </a:solidFill>
              </a:rPr>
              <a:t>, </a:t>
            </a:r>
            <a:r>
              <a:rPr lang="en-US" sz="2400" kern="0" dirty="0" smtClean="0">
                <a:solidFill>
                  <a:srgbClr val="000000"/>
                </a:solidFill>
                <a:latin typeface="Monaco"/>
                <a:cs typeface="Monaco"/>
              </a:rPr>
              <a:t>Bool</a:t>
            </a:r>
            <a:r>
              <a:rPr lang="en-US" sz="2400" kern="0" dirty="0" smtClean="0">
                <a:solidFill>
                  <a:srgbClr val="000000"/>
                </a:solidFill>
              </a:rPr>
              <a:t>, </a:t>
            </a:r>
            <a:r>
              <a:rPr lang="en-US" sz="2400" kern="0" dirty="0" smtClean="0">
                <a:solidFill>
                  <a:srgbClr val="000000"/>
                </a:solidFill>
                <a:latin typeface="Monaco"/>
                <a:cs typeface="Monaco"/>
              </a:rPr>
              <a:t>Str</a:t>
            </a:r>
            <a:r>
              <a:rPr lang="en-US" sz="2400" kern="0" dirty="0" smtClean="0">
                <a:solidFill>
                  <a:srgbClr val="000000"/>
                </a:solidFill>
              </a:rPr>
              <a:t>)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dependent function type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object type (a.k.a. record, struct)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dictionary type (a.k.a. map, hash table)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reference type (a.k.a. pointer)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44174" y="1504162"/>
            <a:ext cx="6125906" cy="1443881"/>
            <a:chOff x="2644174" y="1504162"/>
            <a:chExt cx="6125906" cy="144388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44174" y="2477772"/>
              <a:ext cx="5506960" cy="470271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957931" y="1504162"/>
              <a:ext cx="5812149" cy="584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Predicates refine </a:t>
              </a:r>
              <a:r>
                <a:rPr lang="en-US" sz="3200" b="1" kern="0" dirty="0" smtClean="0">
                  <a:solidFill>
                    <a:srgbClr val="000000"/>
                  </a:solidFill>
                </a:rPr>
                <a:t>only </a:t>
              </a:r>
              <a:r>
                <a:rPr lang="en-US" sz="3200" kern="0" dirty="0" smtClean="0">
                  <a:solidFill>
                    <a:srgbClr val="000000"/>
                  </a:solidFill>
                </a:rPr>
                <a:t>base types</a:t>
              </a:r>
              <a:endParaRPr lang="en-US" sz="3200" kern="0" dirty="0">
                <a:solidFill>
                  <a:srgbClr val="000000"/>
                </a:solidFill>
                <a:cs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896800" y="3493353"/>
            <a:ext cx="2590800" cy="2128385"/>
          </a:xfrm>
          <a:prstGeom prst="roundRect">
            <a:avLst>
              <a:gd name="adj" fmla="val 10232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 bwMode="auto">
          <a:xfrm>
            <a:off x="4595594" y="437221"/>
            <a:ext cx="1544556" cy="2158104"/>
          </a:xfrm>
          <a:prstGeom prst="roundRect">
            <a:avLst>
              <a:gd name="adj" fmla="val 16224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Prior</a:t>
            </a:r>
            <a:b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</a:b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rPr>
              <a:t>Refinement Types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364573" y="997569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C#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324600" y="437221"/>
            <a:ext cx="2618840" cy="4957951"/>
            <a:chOff x="6324600" y="437221"/>
            <a:chExt cx="2618840" cy="4957951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6324600" y="437221"/>
              <a:ext cx="2618840" cy="2158105"/>
            </a:xfrm>
            <a:prstGeom prst="roundRect">
              <a:avLst>
                <a:gd name="adj" fmla="val 12808"/>
              </a:avLst>
            </a:prstGeom>
            <a:solidFill>
              <a:srgbClr val="B0FA8E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1200"/>
                </a:spcAft>
              </a:pPr>
              <a:r>
                <a:rPr kumimoji="0" lang="en-US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-65" charset="-128"/>
                  <a:cs typeface="Calibri"/>
                </a:rPr>
                <a:t>System DJS</a:t>
              </a:r>
              <a:endParaRPr kumimoji="0" 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-65" charset="-128"/>
                <a:cs typeface="Calibri"/>
              </a:endParaRPr>
            </a:p>
          </p:txBody>
        </p:sp>
        <p:grpSp>
          <p:nvGrpSpPr>
            <p:cNvPr id="34" name="Group 26"/>
            <p:cNvGrpSpPr/>
            <p:nvPr/>
          </p:nvGrpSpPr>
          <p:grpSpPr>
            <a:xfrm>
              <a:off x="6594840" y="2790008"/>
              <a:ext cx="765504" cy="2605164"/>
              <a:chOff x="6823860" y="3602066"/>
              <a:chExt cx="765504" cy="2605164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823860" y="3602066"/>
                <a:ext cx="765504" cy="651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hangingPunct="1"/>
                <a:r>
                  <a:rPr lang="en-US" sz="6000">
                    <a:solidFill>
                      <a:srgbClr val="008000"/>
                    </a:solidFill>
                    <a:latin typeface="Zapf Dingbats" pitchFamily="-65" charset="2"/>
                    <a:ea typeface="Zapf Dingbats" pitchFamily="-65" charset="2"/>
                    <a:cs typeface="Zapf Dingbats" pitchFamily="-65" charset="2"/>
                  </a:rPr>
                  <a:t>✓</a:t>
                </a:r>
                <a:endParaRPr lang="en-US" sz="6000">
                  <a:solidFill>
                    <a:srgbClr val="008000"/>
                  </a:solidFill>
                  <a:latin typeface="Calibri" pitchFamily="-65" charset="0"/>
                  <a:ea typeface="ヒラギノ角ゴ Pro W3" pitchFamily="-65" charset="-128"/>
                  <a:cs typeface="ヒラギノ角ゴ Pro W3" pitchFamily="-65" charset="-128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823860" y="4253357"/>
                <a:ext cx="765504" cy="651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hangingPunct="1"/>
                <a:r>
                  <a:rPr lang="en-US" sz="6000">
                    <a:solidFill>
                      <a:srgbClr val="008000"/>
                    </a:solidFill>
                    <a:latin typeface="Zapf Dingbats" pitchFamily="-65" charset="2"/>
                    <a:ea typeface="Zapf Dingbats" pitchFamily="-65" charset="2"/>
                    <a:cs typeface="Zapf Dingbats" pitchFamily="-65" charset="2"/>
                  </a:rPr>
                  <a:t>✓</a:t>
                </a:r>
                <a:endParaRPr lang="en-US" sz="6000">
                  <a:solidFill>
                    <a:srgbClr val="008000"/>
                  </a:solidFill>
                  <a:latin typeface="Calibri" pitchFamily="-65" charset="0"/>
                  <a:ea typeface="ヒラギノ角ゴ Pro W3" pitchFamily="-65" charset="-128"/>
                  <a:cs typeface="ヒラギノ角ゴ Pro W3" pitchFamily="-65" charset="-128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823860" y="4904648"/>
                <a:ext cx="765504" cy="651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hangingPunct="1"/>
                <a:r>
                  <a:rPr lang="en-US" sz="6000">
                    <a:solidFill>
                      <a:srgbClr val="008000"/>
                    </a:solidFill>
                    <a:latin typeface="Zapf Dingbats" pitchFamily="-65" charset="2"/>
                    <a:ea typeface="Zapf Dingbats" pitchFamily="-65" charset="2"/>
                    <a:cs typeface="Zapf Dingbats" pitchFamily="-65" charset="2"/>
                  </a:rPr>
                  <a:t>✓</a:t>
                </a:r>
                <a:endParaRPr lang="en-US" sz="6000">
                  <a:solidFill>
                    <a:srgbClr val="008000"/>
                  </a:solidFill>
                  <a:latin typeface="Calibri" pitchFamily="-65" charset="0"/>
                  <a:ea typeface="ヒラギノ角ゴ Pro W3" pitchFamily="-65" charset="-128"/>
                  <a:cs typeface="ヒラギノ角ゴ Pro W3" pitchFamily="-65" charset="-128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823860" y="5555939"/>
                <a:ext cx="765504" cy="651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 defTabSz="457200" eaLnBrk="1" hangingPunct="1"/>
                <a:r>
                  <a:rPr lang="en-US" sz="6000">
                    <a:solidFill>
                      <a:srgbClr val="008000"/>
                    </a:solidFill>
                    <a:latin typeface="Zapf Dingbats" pitchFamily="-65" charset="2"/>
                    <a:ea typeface="Zapf Dingbats" pitchFamily="-65" charset="2"/>
                    <a:cs typeface="Zapf Dingbats" pitchFamily="-65" charset="2"/>
                  </a:rPr>
                  <a:t>✓</a:t>
                </a:r>
                <a:endParaRPr lang="en-US" sz="6000">
                  <a:solidFill>
                    <a:srgbClr val="008000"/>
                  </a:solidFill>
                  <a:latin typeface="Calibri" pitchFamily="-65" charset="0"/>
                  <a:ea typeface="ヒラギノ角ゴ Pro W3" pitchFamily="-65" charset="-128"/>
                  <a:cs typeface="ヒラギノ角ゴ Pro W3" pitchFamily="-65" charset="-128"/>
                </a:endParaRPr>
              </a:p>
            </p:txBody>
          </p:sp>
        </p:grp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987538" y="2831178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grpSp>
        <p:nvGrpSpPr>
          <p:cNvPr id="40" name="Group 49"/>
          <p:cNvGrpSpPr/>
          <p:nvPr/>
        </p:nvGrpSpPr>
        <p:grpSpPr>
          <a:xfrm>
            <a:off x="4987538" y="3300139"/>
            <a:ext cx="1101496" cy="1015663"/>
            <a:chOff x="4987538" y="3487537"/>
            <a:chExt cx="1101496" cy="1015663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521150" y="3487537"/>
              <a:ext cx="5678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rgbClr val="FAA339"/>
                  </a:solidFill>
                  <a:latin typeface="Calibri"/>
                  <a:ea typeface="Zapf Dingbats" pitchFamily="-65" charset="2"/>
                  <a:cs typeface="Calibri"/>
                </a:rPr>
                <a:t>*</a:t>
              </a:r>
              <a:endParaRPr lang="en-US" sz="6000">
                <a:solidFill>
                  <a:srgbClr val="FAA339"/>
                </a:solidFill>
                <a:latin typeface="Calibri"/>
                <a:ea typeface="ヒラギノ角ゴ Pro W3" pitchFamily="-65" charset="-128"/>
                <a:cs typeface="Calibri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987538" y="366986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FAA339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FAA339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43" name="Group 50"/>
          <p:cNvGrpSpPr/>
          <p:nvPr/>
        </p:nvGrpSpPr>
        <p:grpSpPr>
          <a:xfrm>
            <a:off x="4987538" y="4133760"/>
            <a:ext cx="765504" cy="1302582"/>
            <a:chOff x="4987538" y="4321158"/>
            <a:chExt cx="765504" cy="1302582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987538" y="432115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987538" y="497244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grpSp>
        <p:nvGrpSpPr>
          <p:cNvPr id="46" name="Group 34"/>
          <p:cNvGrpSpPr/>
          <p:nvPr/>
        </p:nvGrpSpPr>
        <p:grpSpPr>
          <a:xfrm>
            <a:off x="3464915" y="2831178"/>
            <a:ext cx="765504" cy="2605164"/>
            <a:chOff x="6823860" y="3602066"/>
            <a:chExt cx="765504" cy="2605164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823860" y="3602066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823860" y="425335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823860" y="490464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823860" y="555593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3364573" y="437221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Java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364573" y="1557917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Haskell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364573" y="2118265"/>
            <a:ext cx="1070120" cy="477060"/>
          </a:xfrm>
          <a:prstGeom prst="roundRect">
            <a:avLst>
              <a:gd name="adj" fmla="val 27160"/>
            </a:avLst>
          </a:prstGeom>
          <a:solidFill>
            <a:srgbClr val="FFCA9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dirty="0">
                <a:latin typeface="Calibri"/>
                <a:ea typeface="ＭＳ Ｐゴシック" pitchFamily="-65" charset="-128"/>
                <a:cs typeface="Calibri"/>
              </a:rPr>
              <a:t>Scala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-65" charset="-128"/>
              <a:cs typeface="Calibri"/>
            </a:endParaRPr>
          </a:p>
        </p:txBody>
      </p:sp>
      <p:grpSp>
        <p:nvGrpSpPr>
          <p:cNvPr id="54" name="Group 48"/>
          <p:cNvGrpSpPr/>
          <p:nvPr/>
        </p:nvGrpSpPr>
        <p:grpSpPr>
          <a:xfrm>
            <a:off x="229024" y="2852000"/>
            <a:ext cx="3106136" cy="2584343"/>
            <a:chOff x="229024" y="3039398"/>
            <a:chExt cx="3106136" cy="2584343"/>
          </a:xfrm>
        </p:grpSpPr>
        <p:sp>
          <p:nvSpPr>
            <p:cNvPr id="55" name="TextBox 54"/>
            <p:cNvSpPr txBox="1"/>
            <p:nvPr/>
          </p:nvSpPr>
          <p:spPr>
            <a:xfrm>
              <a:off x="229024" y="3039398"/>
              <a:ext cx="3106135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lightweight reflection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9024" y="3680279"/>
              <a:ext cx="3106135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dictionaries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9024" y="4321632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extensible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024" y="4972449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prototype inheritance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896800" y="3493353"/>
            <a:ext cx="2590800" cy="2128385"/>
          </a:xfrm>
          <a:prstGeom prst="roundRect">
            <a:avLst>
              <a:gd name="adj" fmla="val 10232"/>
            </a:avLst>
          </a:prstGeom>
          <a:solidFill>
            <a:srgbClr val="FFFF66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49"/>
          <p:cNvGrpSpPr/>
          <p:nvPr/>
        </p:nvGrpSpPr>
        <p:grpSpPr>
          <a:xfrm>
            <a:off x="4987538" y="3300139"/>
            <a:ext cx="1101496" cy="1015663"/>
            <a:chOff x="4987538" y="3487537"/>
            <a:chExt cx="1101496" cy="101566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521150" y="3487537"/>
              <a:ext cx="5678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rgbClr val="FAA339"/>
                  </a:solidFill>
                  <a:latin typeface="Calibri"/>
                  <a:ea typeface="Zapf Dingbats" pitchFamily="-65" charset="2"/>
                  <a:cs typeface="Calibri"/>
                </a:rPr>
                <a:t>*</a:t>
              </a:r>
              <a:endParaRPr lang="en-US" sz="6000">
                <a:solidFill>
                  <a:srgbClr val="FAA339"/>
                </a:solidFill>
                <a:latin typeface="Calibri"/>
                <a:ea typeface="ヒラギノ角ゴ Pro W3" pitchFamily="-65" charset="-128"/>
                <a:cs typeface="Calibri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87538" y="3669867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6000">
                  <a:solidFill>
                    <a:srgbClr val="FAA339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>
                <a:solidFill>
                  <a:srgbClr val="FAA339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16" name="Group 50"/>
          <p:cNvGrpSpPr/>
          <p:nvPr/>
        </p:nvGrpSpPr>
        <p:grpSpPr>
          <a:xfrm>
            <a:off x="4987538" y="4133760"/>
            <a:ext cx="765504" cy="1302582"/>
            <a:chOff x="4987538" y="4321158"/>
            <a:chExt cx="765504" cy="1302582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987538" y="4321158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87538" y="4972449"/>
              <a:ext cx="765504" cy="65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229024" y="3492881"/>
            <a:ext cx="3106136" cy="1943462"/>
            <a:chOff x="229024" y="3680279"/>
            <a:chExt cx="3106136" cy="1943462"/>
          </a:xfrm>
        </p:grpSpPr>
        <p:sp>
          <p:nvSpPr>
            <p:cNvPr id="26" name="TextBox 25"/>
            <p:cNvSpPr txBox="1"/>
            <p:nvPr/>
          </p:nvSpPr>
          <p:spPr>
            <a:xfrm>
              <a:off x="229024" y="3680279"/>
              <a:ext cx="3106135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dictionaries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9024" y="4321632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objects are extensible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9024" y="4972449"/>
              <a:ext cx="3106136" cy="6512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400" dirty="0" smtClean="0">
                  <a:latin typeface="Calibri"/>
                  <a:cs typeface="Calibri"/>
                </a:rPr>
                <a:t>prototype inheritance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94840" y="3441299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594840" y="4092590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94840" y="4743881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6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6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82489" y="2050893"/>
            <a:ext cx="5567827" cy="216982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1800"/>
              </a:spcAft>
            </a:pPr>
            <a:r>
              <a:rPr lang="en-US" sz="4000" b="1" kern="0" dirty="0" smtClean="0">
                <a:latin typeface="Calibri"/>
                <a:ea typeface="+mj-ea"/>
                <a:cs typeface="Calibri"/>
              </a:rPr>
              <a:t>Key Challenge:</a:t>
            </a:r>
          </a:p>
          <a:p>
            <a:pPr lvl="0" indent="-914400" algn="ctr" eaLnBrk="1" hangingPunct="1"/>
            <a:r>
              <a:rPr lang="en-US" sz="4000" kern="0" dirty="0" smtClean="0">
                <a:latin typeface="Calibri"/>
                <a:ea typeface="+mj-ea"/>
                <a:cs typeface="Calibri"/>
              </a:rPr>
              <a:t>Function Subtyping</a:t>
            </a:r>
            <a:br>
              <a:rPr lang="en-US" sz="4000" kern="0" dirty="0" smtClean="0">
                <a:latin typeface="Calibri"/>
                <a:ea typeface="+mj-ea"/>
                <a:cs typeface="Calibri"/>
              </a:rPr>
            </a:br>
            <a:r>
              <a:rPr lang="en-US" sz="4000" kern="0" dirty="0" smtClean="0">
                <a:latin typeface="Calibri"/>
                <a:ea typeface="+mj-ea"/>
                <a:cs typeface="Calibri"/>
              </a:rPr>
              <a:t>as Logical Implication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732790" y="648114"/>
            <a:ext cx="893579" cy="494444"/>
          </a:xfrm>
          <a:prstGeom prst="roundRect">
            <a:avLst>
              <a:gd name="adj" fmla="val 10232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711331" y="648114"/>
            <a:ext cx="1175879" cy="494444"/>
          </a:xfrm>
          <a:prstGeom prst="roundRect">
            <a:avLst>
              <a:gd name="adj" fmla="val 10232"/>
            </a:avLst>
          </a:prstGeom>
          <a:solidFill>
            <a:srgbClr val="BCE6EE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972980" y="648114"/>
            <a:ext cx="645000" cy="494444"/>
          </a:xfrm>
          <a:prstGeom prst="roundRect">
            <a:avLst>
              <a:gd name="adj" fmla="val 10232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34481" y="702893"/>
            <a:ext cx="3022509" cy="36933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42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+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-135330" y="2175000"/>
            <a:ext cx="889524" cy="86177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5000">
                <a:solidFill>
                  <a:srgbClr val="333333"/>
                </a:solidFill>
                <a:latin typeface="Symbol" pitchFamily="-109" charset="2"/>
                <a:sym typeface="Symbol" pitchFamily="-109" charset="2"/>
              </a:rPr>
              <a:t></a:t>
            </a:r>
            <a:endParaRPr lang="en-US" sz="5000" kern="0" dirty="0" smtClean="0">
              <a:solidFill>
                <a:srgbClr val="333333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55833" y="2293935"/>
            <a:ext cx="447038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36967" y="240641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167860" y="2327066"/>
            <a:ext cx="3528806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“expected function”</a:t>
            </a:r>
          </a:p>
        </p:txBody>
      </p:sp>
      <p:grpSp>
        <p:nvGrpSpPr>
          <p:cNvPr id="3" name="Group 48"/>
          <p:cNvGrpSpPr/>
          <p:nvPr/>
        </p:nvGrpSpPr>
        <p:grpSpPr>
          <a:xfrm>
            <a:off x="655833" y="1487675"/>
            <a:ext cx="8432787" cy="701195"/>
            <a:chOff x="655833" y="1487675"/>
            <a:chExt cx="8432787" cy="701195"/>
          </a:xfrm>
        </p:grpSpPr>
        <p:sp>
          <p:nvSpPr>
            <p:cNvPr id="24" name="Rounded Rectangle 23"/>
            <p:cNvSpPr/>
            <p:nvPr/>
          </p:nvSpPr>
          <p:spPr>
            <a:xfrm>
              <a:off x="655833" y="1487675"/>
              <a:ext cx="8432787" cy="701195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 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36967" y="1612684"/>
              <a:ext cx="6490929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(x:NumOrBool)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18" grpId="0"/>
      <p:bldP spid="18" grpId="1"/>
      <p:bldP spid="26" grpId="0"/>
      <p:bldP spid="43" grpId="0" animBg="1"/>
      <p:bldP spid="22" grpId="0" animBg="1"/>
      <p:bldP spid="27" grpId="0"/>
      <p:bldP spid="27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55833" y="1487675"/>
            <a:ext cx="8432787" cy="701195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    </a:t>
            </a:r>
            <a:r>
              <a:rPr lang="en-US" sz="2400" dirty="0" smtClean="0">
                <a:solidFill>
                  <a:srgbClr val="00408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236967" y="1612684"/>
            <a:ext cx="6490929" cy="461665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(x:NumOrBool)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y|tag(y)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tag(x)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5833" y="2293935"/>
            <a:ext cx="4470387" cy="701195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36967" y="240641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16401" y="2240925"/>
            <a:ext cx="889524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0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endParaRPr lang="en-US" sz="4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447885" y="509103"/>
            <a:ext cx="5185316" cy="2854119"/>
            <a:chOff x="447885" y="769378"/>
            <a:chExt cx="5185316" cy="2854119"/>
          </a:xfrm>
        </p:grpSpPr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447885" y="769378"/>
              <a:ext cx="5038516" cy="861774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How</a:t>
              </a:r>
              <a:r>
                <a:rPr kumimoji="0" lang="en-US" sz="5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to Prove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4636950" y="2607834"/>
              <a:ext cx="996251" cy="1015663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?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280433" y="1612684"/>
            <a:ext cx="7203825" cy="2574158"/>
            <a:chOff x="1280433" y="1477341"/>
            <a:chExt cx="7203825" cy="2574158"/>
          </a:xfrm>
        </p:grpSpPr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1280433" y="3466723"/>
              <a:ext cx="720382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How to Encode Type System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Inside</a:t>
              </a: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 Logic?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91211" y="1477341"/>
              <a:ext cx="429000" cy="1274524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1610079" y="3150150"/>
              <a:ext cx="798154" cy="15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29" name="Title 1"/>
          <p:cNvSpPr txBox="1">
            <a:spLocks/>
          </p:cNvSpPr>
          <p:nvPr/>
        </p:nvSpPr>
        <p:spPr bwMode="auto">
          <a:xfrm>
            <a:off x="1280434" y="4568481"/>
            <a:ext cx="6600036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Prior Refinement Systems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Disallow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Function Types Inside Logic!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248590" y="1124338"/>
            <a:ext cx="77151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81771" y="380654"/>
            <a:ext cx="2755777" cy="1899273"/>
            <a:chOff x="481771" y="380654"/>
            <a:chExt cx="2755777" cy="1899273"/>
          </a:xfrm>
        </p:grpSpPr>
        <p:sp>
          <p:nvSpPr>
            <p:cNvPr id="21" name="Rounded Rectangle 20"/>
            <p:cNvSpPr/>
            <p:nvPr/>
          </p:nvSpPr>
          <p:spPr>
            <a:xfrm>
              <a:off x="481771" y="978603"/>
              <a:ext cx="2755777" cy="1301324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481771" y="380654"/>
              <a:ext cx="2755777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Types</a:t>
              </a:r>
              <a:endParaRPr lang="en-US" sz="3200" b="1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3449400" y="380654"/>
            <a:ext cx="5275290" cy="2972146"/>
            <a:chOff x="3449400" y="380654"/>
            <a:chExt cx="5275290" cy="2972146"/>
          </a:xfrm>
        </p:grpSpPr>
        <p:sp>
          <p:nvSpPr>
            <p:cNvPr id="20" name="Rounded Rectangle 19"/>
            <p:cNvSpPr/>
            <p:nvPr/>
          </p:nvSpPr>
          <p:spPr>
            <a:xfrm>
              <a:off x="3449401" y="978603"/>
              <a:ext cx="5275289" cy="2374197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3449400" y="380654"/>
              <a:ext cx="5275289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Refinement Logic</a:t>
              </a:r>
              <a:endParaRPr lang="en-US" sz="3200" b="1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2644174" y="520530"/>
            <a:ext cx="1686441" cy="624639"/>
          </a:xfrm>
          <a:custGeom>
            <a:avLst/>
            <a:gdLst>
              <a:gd name="connsiteX0" fmla="*/ 0 w 1696852"/>
              <a:gd name="connsiteY0" fmla="*/ 468478 h 468478"/>
              <a:gd name="connsiteX1" fmla="*/ 426816 w 1696852"/>
              <a:gd name="connsiteY1" fmla="*/ 156159 h 468478"/>
              <a:gd name="connsiteX2" fmla="*/ 843221 w 1696852"/>
              <a:gd name="connsiteY2" fmla="*/ 20821 h 468478"/>
              <a:gd name="connsiteX3" fmla="*/ 1228396 w 1696852"/>
              <a:gd name="connsiteY3" fmla="*/ 31231 h 468478"/>
              <a:gd name="connsiteX4" fmla="*/ 1499059 w 1696852"/>
              <a:gd name="connsiteY4" fmla="*/ 124927 h 468478"/>
              <a:gd name="connsiteX5" fmla="*/ 1696852 w 1696852"/>
              <a:gd name="connsiteY5" fmla="*/ 312318 h 4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852" h="468478">
                <a:moveTo>
                  <a:pt x="0" y="468478"/>
                </a:moveTo>
                <a:cubicBezTo>
                  <a:pt x="143139" y="349623"/>
                  <a:pt x="286279" y="230768"/>
                  <a:pt x="426816" y="156159"/>
                </a:cubicBezTo>
                <a:cubicBezTo>
                  <a:pt x="567353" y="81550"/>
                  <a:pt x="709624" y="41642"/>
                  <a:pt x="843221" y="20821"/>
                </a:cubicBezTo>
                <a:cubicBezTo>
                  <a:pt x="976818" y="0"/>
                  <a:pt x="1119090" y="13880"/>
                  <a:pt x="1228396" y="31231"/>
                </a:cubicBezTo>
                <a:cubicBezTo>
                  <a:pt x="1337702" y="48582"/>
                  <a:pt x="1420983" y="78079"/>
                  <a:pt x="1499059" y="124927"/>
                </a:cubicBezTo>
                <a:cubicBezTo>
                  <a:pt x="1577135" y="171775"/>
                  <a:pt x="1636993" y="242046"/>
                  <a:pt x="1696852" y="312318"/>
                </a:cubicBezTo>
              </a:path>
            </a:pathLst>
          </a:custGeom>
          <a:ln w="88900" cap="flat" cmpd="sng" algn="ctr">
            <a:solidFill>
              <a:srgbClr val="7FA84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3361980" y="3466690"/>
            <a:ext cx="5497394" cy="110799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Satisfiability Modulo Theories (SMT)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2800" kern="0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+ </a:t>
            </a: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Decidable Theories</a:t>
            </a:r>
            <a:endParaRPr kumimoji="0" lang="en-US" sz="28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3029471" y="5080315"/>
            <a:ext cx="1248987" cy="461665"/>
          </a:xfrm>
          <a:prstGeom prst="roundRect">
            <a:avLst>
              <a:gd name="adj" fmla="val 0"/>
            </a:avLst>
          </a:prstGeom>
          <a:noFill/>
          <a:ln w="635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 </a:t>
            </a:r>
            <a:r>
              <a:rPr lang="en-US" sz="24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7617405" y="4411548"/>
            <a:ext cx="765504" cy="1812265"/>
            <a:chOff x="8096265" y="4484425"/>
            <a:chExt cx="765504" cy="1812265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096265" y="4484425"/>
              <a:ext cx="765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096265" y="5281027"/>
              <a:ext cx="63350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Zapf Dingbats" pitchFamily="-65" charset="2"/>
                </a:rPr>
                <a:t>✗</a:t>
              </a:r>
              <a:endParaRPr lang="en-US" sz="6000" baseline="30000">
                <a:solidFill>
                  <a:srgbClr val="FF0000"/>
                </a:solidFill>
                <a:latin typeface="Calibri" pitchFamily="-65" charset="0"/>
              </a:endParaRPr>
            </a:p>
          </p:txBody>
        </p:sp>
      </p:grpSp>
      <p:cxnSp>
        <p:nvCxnSpPr>
          <p:cNvPr id="43" name="Straight Arrow Connector 42"/>
          <p:cNvCxnSpPr>
            <a:stCxn id="46" idx="3"/>
          </p:cNvCxnSpPr>
          <p:nvPr/>
        </p:nvCxnSpPr>
        <p:spPr>
          <a:xfrm flipV="1">
            <a:off x="6961260" y="5080315"/>
            <a:ext cx="541635" cy="271951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6" idx="3"/>
          </p:cNvCxnSpPr>
          <p:nvPr/>
        </p:nvCxnSpPr>
        <p:spPr>
          <a:xfrm>
            <a:off x="6961260" y="5352266"/>
            <a:ext cx="541635" cy="363716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5020277" y="4827518"/>
            <a:ext cx="1940983" cy="1049495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-65" charset="0"/>
              </a:rPr>
              <a:t>SMT Solver</a:t>
            </a:r>
            <a:br>
              <a:rPr lang="en-US" sz="2400" dirty="0" smtClean="0">
                <a:solidFill>
                  <a:schemeClr val="bg1"/>
                </a:solidFill>
                <a:latin typeface="Calibri" pitchFamily="-65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-65" charset="0"/>
              </a:rPr>
              <a:t>(e.g. Z3)</a:t>
            </a:r>
            <a:endParaRPr lang="en-US" sz="2400" dirty="0">
              <a:solidFill>
                <a:schemeClr val="bg1"/>
              </a:solidFill>
              <a:latin typeface="Calibri" pitchFamily="-65" charset="0"/>
            </a:endParaRPr>
          </a:p>
        </p:txBody>
      </p:sp>
      <p:cxnSp>
        <p:nvCxnSpPr>
          <p:cNvPr id="47" name="Straight Arrow Connector 46"/>
          <p:cNvCxnSpPr>
            <a:endCxn id="46" idx="1"/>
          </p:cNvCxnSpPr>
          <p:nvPr/>
        </p:nvCxnSpPr>
        <p:spPr>
          <a:xfrm flipV="1">
            <a:off x="4385469" y="5352266"/>
            <a:ext cx="634808" cy="1588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 bwMode="auto">
          <a:xfrm>
            <a:off x="3449400" y="1676403"/>
            <a:ext cx="5275290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[Prior State-of-the-Art]</a:t>
            </a:r>
            <a:endParaRPr lang="en-US" sz="2400" b="1" kern="0" dirty="0" smtClean="0">
              <a:solidFill>
                <a:srgbClr val="000000"/>
              </a:solidFill>
            </a:endParaRPr>
          </a:p>
        </p:txBody>
      </p:sp>
      <p:grpSp>
        <p:nvGrpSpPr>
          <p:cNvPr id="28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5" grpId="0" build="p"/>
      <p:bldP spid="35" grpId="0" animBg="1"/>
      <p:bldP spid="35" grpId="1" animBg="1"/>
      <p:bldP spid="33" grpId="0"/>
      <p:bldP spid="33" grpId="1"/>
      <p:bldP spid="37" grpId="0"/>
      <p:bldP spid="37" grpId="1"/>
      <p:bldP spid="46" grpId="0" animBg="1"/>
      <p:bldP spid="46" grpId="1" animBg="1"/>
      <p:bldP spid="4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4621200" y="2677846"/>
            <a:ext cx="238920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4621200" y="2167723"/>
            <a:ext cx="315120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5866664" y="1653654"/>
            <a:ext cx="94140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4621200" y="1653654"/>
            <a:ext cx="94140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621200" y="1134749"/>
            <a:ext cx="313371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43091" y="1103520"/>
            <a:ext cx="5181600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∨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>
                <a:solidFill>
                  <a:srgbClr val="E39B30"/>
                </a:solidFill>
                <a:sym typeface="Symbol"/>
              </a:rPr>
              <a:t>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49401" y="978603"/>
            <a:ext cx="5275289" cy="2374197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771" y="978603"/>
            <a:ext cx="2755777" cy="1301324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1771" y="380654"/>
            <a:ext cx="2755777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Types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49400" y="380654"/>
            <a:ext cx="5275289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Refinement Logic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4326118" y="3658065"/>
            <a:ext cx="3939840" cy="255454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Boolean Connectives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Equality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Linear Arithmetic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Uninterpreted Functions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McCarthy Arrays</a:t>
            </a:r>
            <a:endParaRPr kumimoji="0" lang="en-US" sz="2800" i="0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9" grpId="0" animBg="1"/>
      <p:bldP spid="49" grpId="1" animBg="1"/>
      <p:bldP spid="48" grpId="0" animBg="1"/>
      <p:bldP spid="48" grpId="1" animBg="1"/>
      <p:bldP spid="45" grpId="0" animBg="1"/>
      <p:bldP spid="45" grpId="1" animBg="1"/>
      <p:bldP spid="39" grpId="0" animBg="1"/>
      <p:bldP spid="39" grpId="1" animBg="1"/>
      <p:bldP spid="5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43091" y="1103520"/>
            <a:ext cx="5181600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∨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>
                <a:solidFill>
                  <a:srgbClr val="E39B30"/>
                </a:solidFill>
                <a:sym typeface="Symbol"/>
              </a:rPr>
              <a:t>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49401" y="978603"/>
            <a:ext cx="5275289" cy="2374197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771" y="978603"/>
            <a:ext cx="2755777" cy="1301324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1771" y="380654"/>
            <a:ext cx="2755777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Types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49400" y="380654"/>
            <a:ext cx="5275289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Refinement Logic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1014" y="3820439"/>
            <a:ext cx="8741516" cy="1503122"/>
            <a:chOff x="-62133" y="4934606"/>
            <a:chExt cx="8741516" cy="1503122"/>
          </a:xfrm>
        </p:grpSpPr>
        <p:grpSp>
          <p:nvGrpSpPr>
            <p:cNvPr id="4" name="Group 34"/>
            <p:cNvGrpSpPr/>
            <p:nvPr/>
          </p:nvGrpSpPr>
          <p:grpSpPr>
            <a:xfrm>
              <a:off x="-62133" y="5975706"/>
              <a:ext cx="8741516" cy="462022"/>
              <a:chOff x="1740237" y="1635198"/>
              <a:chExt cx="8741516" cy="462022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002541" y="1635198"/>
                <a:ext cx="6479212" cy="462022"/>
              </a:xfrm>
              <a:prstGeom prst="roundRect">
                <a:avLst>
                  <a:gd name="adj" fmla="val 23417"/>
                </a:avLst>
              </a:prstGeom>
              <a:solidFill>
                <a:srgbClr val="E6E6E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{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v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|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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tag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(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v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)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“number”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∨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tag</a:t>
                </a:r>
                <a:r>
                  <a:rPr lang="en-US" sz="2000" dirty="0" err="1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(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v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)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=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“boolean”</a:t>
                </a:r>
                <a:r>
                  <a:rPr lang="en-US" sz="2000" dirty="0" smtClean="0">
                    <a:solidFill>
                      <a:srgbClr val="004080"/>
                    </a:solidFill>
                    <a:latin typeface="Symbol" pitchFamily="-65" charset="2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 </a:t>
                </a:r>
                <a:r>
                  <a:rPr lang="en-US" sz="2000" dirty="0" smtClean="0">
                    <a:solidFill>
                      <a:srgbClr val="E39B30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}</a:t>
                </a:r>
              </a:p>
              <a:p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onaco"/>
                  <a:ea typeface="ＭＳ Ｐゴシック" pitchFamily="-65" charset="-128"/>
                  <a:cs typeface="Monaco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1740237" y="1645609"/>
                <a:ext cx="2175933" cy="400110"/>
              </a:xfrm>
              <a:prstGeom prst="roundRect">
                <a:avLst>
                  <a:gd name="adj" fmla="val 0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NumOrBool </a:t>
                </a:r>
                <a:r>
                  <a:rPr lang="en-US" sz="2000" dirty="0" err="1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  <a:sym typeface="Symbol" pitchFamily="-65" charset="2"/>
                  </a:rPr>
                  <a:t></a:t>
                </a:r>
                <a:r>
                  <a:rPr lang="en-US" sz="2000" dirty="0" smtClean="0">
                    <a:solidFill>
                      <a:srgbClr val="333333"/>
                    </a:solidFill>
                    <a:latin typeface="Monaco" pitchFamily="-65" charset="0"/>
                    <a:ea typeface="Consolas" pitchFamily="-65" charset="0"/>
                    <a:cs typeface="Consolas" pitchFamily="-65" charset="0"/>
                  </a:rPr>
                  <a:t> 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Monaco"/>
                  <a:ea typeface="ＭＳ Ｐゴシック" pitchFamily="-65" charset="-128"/>
                  <a:cs typeface="Monaco"/>
                </a:endParaRPr>
              </a:p>
            </p:txBody>
          </p:sp>
        </p:grp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416727" y="4934606"/>
              <a:ext cx="8213271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Enables Union Types</a:t>
              </a:r>
              <a:r>
                <a:rPr kumimoji="0" lang="en-US" sz="3200" b="1" i="0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3200" i="0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and </a:t>
              </a:r>
              <a:r>
                <a:rPr kumimoji="0" lang="en-US" sz="3200" b="1" i="0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Lightweight Reflection</a:t>
              </a:r>
              <a:endParaRPr kumimoji="0" lang="en-US" sz="32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4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43091" y="1103520"/>
            <a:ext cx="5181600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∨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>
                <a:solidFill>
                  <a:srgbClr val="E39B30"/>
                </a:solidFill>
                <a:sym typeface="Symbol"/>
              </a:rPr>
              <a:t>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49401" y="978603"/>
            <a:ext cx="5275289" cy="2374197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771" y="978603"/>
            <a:ext cx="2755777" cy="1301324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1771" y="380654"/>
            <a:ext cx="2755777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Types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49400" y="380654"/>
            <a:ext cx="5275289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Refinement Logic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624927" y="3537755"/>
            <a:ext cx="8213271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Enables</a:t>
            </a: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Dictionary Types</a:t>
            </a: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Dynamic Keys …</a:t>
            </a:r>
            <a:endParaRPr kumimoji="0" lang="en-US" sz="32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300751" y="4310001"/>
            <a:ext cx="5518706" cy="2000865"/>
          </a:xfrm>
          <a:prstGeom prst="roundRect">
            <a:avLst>
              <a:gd name="adj" fmla="val 15899"/>
            </a:avLst>
          </a:prstGeom>
          <a:solidFill>
            <a:srgbClr val="E6E6E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20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0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boolean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 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endParaRPr lang="en-US" sz="2000" dirty="0" smtClean="0">
              <a:solidFill>
                <a:srgbClr val="004080"/>
              </a:solidFill>
              <a:latin typeface="Symbol" pitchFamily="-65" charset="2"/>
              <a:ea typeface="Consolas" pitchFamily="-65" charset="0"/>
              <a:cs typeface="Consolas" pitchFamily="-65" charset="0"/>
              <a:sym typeface="Symbol" pitchFamily="-65" charset="2"/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0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r>
              <a:rPr lang="en-US" sz="20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0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0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function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 </a:t>
            </a:r>
            <a:r>
              <a:rPr lang="en-US" sz="20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endParaRPr lang="en-US" sz="2000" dirty="0" smtClean="0">
              <a:solidFill>
                <a:srgbClr val="00408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EBEBEB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000" dirty="0" err="1" smtClean="0">
                <a:solidFill>
                  <a:srgbClr val="EBEBEB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</a:t>
            </a:r>
            <a:r>
              <a:rPr lang="en-US" sz="2000" dirty="0" err="1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0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”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???</a:t>
            </a:r>
            <a:r>
              <a:rPr lang="en-US" sz="20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   </a:t>
            </a:r>
            <a:r>
              <a: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80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45269" y="5621741"/>
            <a:ext cx="2314575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645305" y="4549444"/>
            <a:ext cx="1398164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624927" y="4424512"/>
            <a:ext cx="3224170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Disallows</a:t>
            </a:r>
            <a:r>
              <a:rPr lang="en-US" sz="3200" kern="0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0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in</a:t>
            </a:r>
            <a:b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Dictionaries!</a:t>
            </a:r>
            <a:endParaRPr kumimoji="0" lang="en-US" sz="32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5" grpId="0" build="p" animBg="1"/>
      <p:bldP spid="35" grpId="1" build="allAtOnce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33972" y="1093126"/>
            <a:ext cx="8276055" cy="2727584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182880" t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5500" b="1" kern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eaLnBrk="1" hangingPunct="1"/>
            <a:r>
              <a:rPr lang="en-US" sz="5500" b="1" kern="1400" dirty="0" smtClean="0">
                <a:solidFill>
                  <a:srgbClr val="004F95"/>
                </a:solidFill>
                <a:latin typeface="Calibri"/>
                <a:cs typeface="Calibri"/>
              </a:rPr>
              <a:t>Types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5500" b="1" kern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5500" b="1" kern="14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JavaScript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60433"/>
            <a:ext cx="9144000" cy="1046440"/>
          </a:xfrm>
          <a:prstGeom prst="rect">
            <a:avLst/>
          </a:prstGeom>
          <a:noFill/>
        </p:spPr>
        <p:txBody>
          <a:bodyPr wrap="square" tIns="137160" bIns="137160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000">
                <a:latin typeface="Calibri"/>
                <a:cs typeface="Calibri"/>
              </a:rPr>
              <a:t>Why So Hard?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568249" y="3180138"/>
            <a:ext cx="3395503" cy="459578"/>
          </a:xfrm>
          <a:prstGeom prst="roundRect">
            <a:avLst>
              <a:gd name="adj" fmla="val 32883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43091" y="1103520"/>
            <a:ext cx="5181600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∨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>
                <a:solidFill>
                  <a:srgbClr val="E39B30"/>
                </a:solidFill>
                <a:sym typeface="Symbol"/>
              </a:rPr>
              <a:t>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49401" y="978603"/>
            <a:ext cx="5275289" cy="2956329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1771" y="380654"/>
            <a:ext cx="2755777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Types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49400" y="380654"/>
            <a:ext cx="5275289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Refinement Logic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2102850" y="3639716"/>
            <a:ext cx="6663482" cy="1669040"/>
            <a:chOff x="2102850" y="3639716"/>
            <a:chExt cx="6663482" cy="166904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6136445" y="3957556"/>
              <a:ext cx="63726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2102850" y="4231538"/>
              <a:ext cx="6663482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>
                <a:defRPr/>
              </a:pPr>
              <a:r>
                <a:rPr lang="en-US" sz="3200" u="sng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Goal</a:t>
              </a: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: Refer to Type System Inside Logic</a:t>
              </a:r>
            </a:p>
            <a:p>
              <a:pPr lvl="0" eaLnBrk="1" hangingPunct="1">
                <a:defRPr/>
              </a:pP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Goal: </a:t>
              </a: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Without</a:t>
              </a:r>
              <a:r>
                <a:rPr kumimoji="0" lang="en-US" sz="32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Giving up Decidability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1771" y="978603"/>
            <a:ext cx="2755777" cy="1301324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1509465" y="1622190"/>
            <a:ext cx="1434855" cy="531371"/>
            <a:chOff x="3751291" y="3272882"/>
            <a:chExt cx="388500" cy="33400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751291" y="3272885"/>
              <a:ext cx="388500" cy="296311"/>
            </a:xfrm>
            <a:prstGeom prst="line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3751293" y="3272882"/>
              <a:ext cx="388498" cy="334007"/>
            </a:xfrm>
            <a:prstGeom prst="line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1509471" y="5445708"/>
            <a:ext cx="666348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Solution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Nested Refinements!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5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build="p"/>
      <p:bldP spid="41" grpId="0"/>
      <p:bldP spid="41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568249" y="3180138"/>
            <a:ext cx="3395503" cy="459578"/>
          </a:xfrm>
          <a:prstGeom prst="roundRect">
            <a:avLst>
              <a:gd name="adj" fmla="val 32883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248590" y="1124338"/>
            <a:ext cx="771510" cy="458068"/>
          </a:xfrm>
          <a:prstGeom prst="roundRect">
            <a:avLst>
              <a:gd name="adj" fmla="val 26028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78853" y="1103520"/>
            <a:ext cx="3214497" cy="150810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p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43091" y="1103520"/>
            <a:ext cx="5181600" cy="2554545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::=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∧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∨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q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>
                <a:solidFill>
                  <a:srgbClr val="E39B30"/>
                </a:solidFill>
                <a:sym typeface="Symbol"/>
              </a:rPr>
              <a:t>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“number”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,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dirty="0" err="1" smtClean="0">
                <a:solidFill>
                  <a:srgbClr val="E39B3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T</a:t>
            </a:r>
            <a:r>
              <a:rPr lang="en-US" sz="24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2</a:t>
            </a:r>
            <a:r>
              <a:rPr lang="en-US" sz="2400" dirty="0" err="1" smtClean="0">
                <a:solidFill>
                  <a:srgbClr val="333333"/>
                </a:solidFill>
                <a:latin typeface="Monaco"/>
                <a:ea typeface="Consolas" pitchFamily="-65" charset="0"/>
                <a:cs typeface="Monaco"/>
              </a:rPr>
              <a:t> </a:t>
            </a:r>
            <a:r>
              <a:rPr lang="en-US" sz="2400" dirty="0" smtClean="0">
                <a:solidFill>
                  <a:srgbClr val="747474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…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0" y="4068788"/>
            <a:ext cx="9143999" cy="86177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/>
            <a:r>
              <a:rPr lang="en-US" sz="5000" b="1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Nested Refinements</a:t>
            </a:r>
            <a:r>
              <a:rPr lang="en-US" sz="50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[POPL ’12]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041013" y="4838683"/>
            <a:ext cx="6274187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1.  Decidable Encoding</a:t>
            </a:r>
          </a:p>
          <a:p>
            <a:pPr lvl="0" indent="-914400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2.  Precise Subtyping</a:t>
            </a:r>
          </a:p>
          <a:p>
            <a:pPr lvl="0" indent="-914400" eaLnBrk="1" hangingPunct="1"/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3.  Type Soundness Proof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49401" y="978603"/>
            <a:ext cx="5275289" cy="2956329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771" y="978603"/>
            <a:ext cx="2755777" cy="773997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1771" y="380654"/>
            <a:ext cx="2755777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Types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49400" y="380654"/>
            <a:ext cx="5275289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Refinement Logic</a:t>
            </a:r>
            <a:endParaRPr lang="en-US" sz="3200" b="1" kern="0" dirty="0" smtClean="0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828801" y="1748985"/>
            <a:ext cx="4646301" cy="2427411"/>
          </a:xfrm>
          <a:custGeom>
            <a:avLst/>
            <a:gdLst>
              <a:gd name="connsiteX0" fmla="*/ 5824470 w 5824470"/>
              <a:gd name="connsiteY0" fmla="*/ 1905145 h 2427411"/>
              <a:gd name="connsiteX1" fmla="*/ 4960429 w 5824470"/>
              <a:gd name="connsiteY1" fmla="*/ 2279927 h 2427411"/>
              <a:gd name="connsiteX2" fmla="*/ 3450960 w 5824470"/>
              <a:gd name="connsiteY2" fmla="*/ 2425676 h 2427411"/>
              <a:gd name="connsiteX3" fmla="*/ 1452214 w 5824470"/>
              <a:gd name="connsiteY3" fmla="*/ 2290338 h 2427411"/>
              <a:gd name="connsiteX4" fmla="*/ 452841 w 5824470"/>
              <a:gd name="connsiteY4" fmla="*/ 1842681 h 2427411"/>
              <a:gd name="connsiteX5" fmla="*/ 67667 w 5824470"/>
              <a:gd name="connsiteY5" fmla="*/ 1259686 h 2427411"/>
              <a:gd name="connsiteX6" fmla="*/ 46846 w 5824470"/>
              <a:gd name="connsiteY6" fmla="*/ 520532 h 2427411"/>
              <a:gd name="connsiteX7" fmla="*/ 348740 w 5824470"/>
              <a:gd name="connsiteY7" fmla="*/ 0 h 242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4470" h="2427411">
                <a:moveTo>
                  <a:pt x="5824470" y="1905145"/>
                </a:moveTo>
                <a:cubicBezTo>
                  <a:pt x="5590242" y="2049158"/>
                  <a:pt x="5356014" y="2193172"/>
                  <a:pt x="4960429" y="2279927"/>
                </a:cubicBezTo>
                <a:cubicBezTo>
                  <a:pt x="4564844" y="2366682"/>
                  <a:pt x="4035662" y="2423941"/>
                  <a:pt x="3450960" y="2425676"/>
                </a:cubicBezTo>
                <a:cubicBezTo>
                  <a:pt x="2866258" y="2427411"/>
                  <a:pt x="1951901" y="2387504"/>
                  <a:pt x="1452214" y="2290338"/>
                </a:cubicBezTo>
                <a:cubicBezTo>
                  <a:pt x="952527" y="2193172"/>
                  <a:pt x="683599" y="2014456"/>
                  <a:pt x="452841" y="1842681"/>
                </a:cubicBezTo>
                <a:cubicBezTo>
                  <a:pt x="222083" y="1670906"/>
                  <a:pt x="135333" y="1480044"/>
                  <a:pt x="67667" y="1259686"/>
                </a:cubicBezTo>
                <a:cubicBezTo>
                  <a:pt x="1" y="1039328"/>
                  <a:pt x="0" y="730480"/>
                  <a:pt x="46846" y="520532"/>
                </a:cubicBezTo>
                <a:cubicBezTo>
                  <a:pt x="93692" y="310584"/>
                  <a:pt x="221216" y="155292"/>
                  <a:pt x="348740" y="0"/>
                </a:cubicBezTo>
              </a:path>
            </a:pathLst>
          </a:custGeom>
          <a:ln w="88900" cap="flat" cmpd="sng" algn="ctr">
            <a:solidFill>
              <a:srgbClr val="7FA84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644174" y="520530"/>
            <a:ext cx="1686441" cy="624639"/>
          </a:xfrm>
          <a:custGeom>
            <a:avLst/>
            <a:gdLst>
              <a:gd name="connsiteX0" fmla="*/ 0 w 1696852"/>
              <a:gd name="connsiteY0" fmla="*/ 468478 h 468478"/>
              <a:gd name="connsiteX1" fmla="*/ 426816 w 1696852"/>
              <a:gd name="connsiteY1" fmla="*/ 156159 h 468478"/>
              <a:gd name="connsiteX2" fmla="*/ 843221 w 1696852"/>
              <a:gd name="connsiteY2" fmla="*/ 20821 h 468478"/>
              <a:gd name="connsiteX3" fmla="*/ 1228396 w 1696852"/>
              <a:gd name="connsiteY3" fmla="*/ 31231 h 468478"/>
              <a:gd name="connsiteX4" fmla="*/ 1499059 w 1696852"/>
              <a:gd name="connsiteY4" fmla="*/ 124927 h 468478"/>
              <a:gd name="connsiteX5" fmla="*/ 1696852 w 1696852"/>
              <a:gd name="connsiteY5" fmla="*/ 312318 h 4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852" h="468478">
                <a:moveTo>
                  <a:pt x="0" y="468478"/>
                </a:moveTo>
                <a:cubicBezTo>
                  <a:pt x="143139" y="349623"/>
                  <a:pt x="286279" y="230768"/>
                  <a:pt x="426816" y="156159"/>
                </a:cubicBezTo>
                <a:cubicBezTo>
                  <a:pt x="567353" y="81550"/>
                  <a:pt x="709624" y="41642"/>
                  <a:pt x="843221" y="20821"/>
                </a:cubicBezTo>
                <a:cubicBezTo>
                  <a:pt x="976818" y="0"/>
                  <a:pt x="1119090" y="13880"/>
                  <a:pt x="1228396" y="31231"/>
                </a:cubicBezTo>
                <a:cubicBezTo>
                  <a:pt x="1337702" y="48582"/>
                  <a:pt x="1420983" y="78079"/>
                  <a:pt x="1499059" y="124927"/>
                </a:cubicBezTo>
                <a:cubicBezTo>
                  <a:pt x="1577135" y="171775"/>
                  <a:pt x="1636993" y="242046"/>
                  <a:pt x="1696852" y="312318"/>
                </a:cubicBezTo>
              </a:path>
            </a:pathLst>
          </a:custGeom>
          <a:ln w="88900" cap="flat" cmpd="sng" algn="ctr">
            <a:solidFill>
              <a:srgbClr val="7FA849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build="p"/>
      <p:bldP spid="44" grpId="0" build="p"/>
      <p:bldP spid="34" grpId="0" animBg="1"/>
      <p:bldP spid="3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82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655833" y="1935348"/>
            <a:ext cx="8432787" cy="701195"/>
            <a:chOff x="655833" y="1935348"/>
            <a:chExt cx="8432787" cy="701195"/>
          </a:xfrm>
        </p:grpSpPr>
        <p:sp>
          <p:nvSpPr>
            <p:cNvPr id="37" name="Rounded Rectangle 36"/>
            <p:cNvSpPr/>
            <p:nvPr/>
          </p:nvSpPr>
          <p:spPr>
            <a:xfrm>
              <a:off x="655833" y="1935348"/>
              <a:ext cx="8432787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 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400" dirty="0">
                <a:solidFill>
                  <a:srgbClr val="FFFFFF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2236967" y="2060357"/>
              <a:ext cx="6490929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(x:NumOrBool)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416401" y="2688598"/>
            <a:ext cx="4709819" cy="754205"/>
            <a:chOff x="416401" y="2688598"/>
            <a:chExt cx="4709819" cy="754205"/>
          </a:xfrm>
        </p:grpSpPr>
        <p:sp>
          <p:nvSpPr>
            <p:cNvPr id="43" name="Rounded Rectangle 42"/>
            <p:cNvSpPr/>
            <p:nvPr/>
          </p:nvSpPr>
          <p:spPr>
            <a:xfrm>
              <a:off x="655833" y="2741608"/>
              <a:ext cx="4470387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400" dirty="0">
                <a:solidFill>
                  <a:srgbClr val="FFFFFF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2236967" y="2854086"/>
              <a:ext cx="2489233" cy="461665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416401" y="2688598"/>
              <a:ext cx="889524" cy="70788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4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4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/>
          <a:lstStyle/>
          <a:p>
            <a:r>
              <a:rPr lang="en-US"/>
              <a:t>Decidable Encoding</a:t>
            </a:r>
          </a:p>
        </p:txBody>
      </p:sp>
      <p:grpSp>
        <p:nvGrpSpPr>
          <p:cNvPr id="5" name="Group 19"/>
          <p:cNvGrpSpPr/>
          <p:nvPr/>
        </p:nvGrpSpPr>
        <p:grpSpPr>
          <a:xfrm>
            <a:off x="916092" y="2087510"/>
            <a:ext cx="3195910" cy="3001772"/>
            <a:chOff x="815619" y="1905138"/>
            <a:chExt cx="3195910" cy="3001772"/>
          </a:xfrm>
        </p:grpSpPr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700488" y="1905138"/>
              <a:ext cx="393839" cy="1250229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rot="5400000" flipH="1" flipV="1">
              <a:off x="1578774" y="3511058"/>
              <a:ext cx="63726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815619" y="3829692"/>
              <a:ext cx="3195910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>
                <a:defRPr/>
              </a:pPr>
              <a: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Uninterpreted</a:t>
              </a: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 Predicate in Logic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4247335" y="2553355"/>
            <a:ext cx="4633085" cy="2536721"/>
            <a:chOff x="4247335" y="3178015"/>
            <a:chExt cx="4633085" cy="2536721"/>
          </a:xfrm>
        </p:grpSpPr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4764068" y="4637518"/>
              <a:ext cx="4116352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Distinct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Uninterpreted</a:t>
              </a:r>
              <a:b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Constants in Logic…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4680592" y="3896563"/>
              <a:ext cx="1438682" cy="15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4247335" y="3978634"/>
              <a:ext cx="1151804" cy="638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5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55833" y="1935348"/>
            <a:ext cx="8432787" cy="701195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             </a:t>
            </a:r>
            <a:r>
              <a:rPr lang="en-US" sz="2400" dirty="0" smtClean="0">
                <a:solidFill>
                  <a:srgbClr val="00408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236967" y="2060357"/>
            <a:ext cx="6490929" cy="461665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(x:NumOrBool)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y|tag(y)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tag(x)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5833" y="2741608"/>
            <a:ext cx="4470387" cy="701195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FFFFFF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</a:t>
            </a:r>
            <a:r>
              <a:rPr lang="en-US" sz="24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36967" y="2854086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E6B9B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E6B9B8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E6B9B8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E6B9B8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6B9B8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16401" y="2688598"/>
            <a:ext cx="889524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000" dirty="0" err="1" smtClean="0">
                <a:solidFill>
                  <a:srgbClr val="33333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endParaRPr lang="en-US" sz="40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/>
          <a:lstStyle/>
          <a:p>
            <a:r>
              <a:rPr lang="en-US"/>
              <a:t>Decidable Encoding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916092" y="2087510"/>
            <a:ext cx="3331242" cy="3001772"/>
            <a:chOff x="815619" y="1905138"/>
            <a:chExt cx="3331242" cy="3001772"/>
          </a:xfrm>
        </p:grpSpPr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700488" y="1905138"/>
              <a:ext cx="393839" cy="1250229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rot="5400000" flipH="1" flipV="1">
              <a:off x="1578774" y="3511058"/>
              <a:ext cx="63726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815619" y="3829692"/>
              <a:ext cx="3331242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>
                <a:defRPr/>
              </a:pPr>
              <a: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Uninterpreted</a:t>
              </a: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 Predicate in Logic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 bwMode="auto">
          <a:xfrm>
            <a:off x="4764068" y="4975556"/>
            <a:ext cx="417173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w/ Types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Nested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Inside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4247335" y="2553355"/>
            <a:ext cx="4633085" cy="2536721"/>
            <a:chOff x="4247335" y="3178015"/>
            <a:chExt cx="4633085" cy="2536721"/>
          </a:xfrm>
        </p:grpSpPr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4764068" y="4637518"/>
              <a:ext cx="4116352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Distinct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Uninterpreted</a:t>
              </a:r>
              <a:br>
                <a:rPr lang="en-US" sz="3200" b="1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Constants in Logic…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4680592" y="3896563"/>
              <a:ext cx="1438682" cy="15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10800000">
              <a:off x="4247335" y="3978634"/>
              <a:ext cx="1151804" cy="638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5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/>
          <a:lstStyle/>
          <a:p>
            <a:r>
              <a:rPr lang="en-US"/>
              <a:t>Decidable Encoding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6401" y="1935348"/>
            <a:ext cx="8672219" cy="1507455"/>
            <a:chOff x="416401" y="2560008"/>
            <a:chExt cx="8672219" cy="1507455"/>
          </a:xfrm>
        </p:grpSpPr>
        <p:sp>
          <p:nvSpPr>
            <p:cNvPr id="29" name="Rounded Rectangle 28"/>
            <p:cNvSpPr/>
            <p:nvPr/>
          </p:nvSpPr>
          <p:spPr>
            <a:xfrm>
              <a:off x="655833" y="2560008"/>
              <a:ext cx="8432787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chemeClr val="bg1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chemeClr val="bg1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          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400" dirty="0">
                <a:solidFill>
                  <a:srgbClr val="FFFFFF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236967" y="2685017"/>
              <a:ext cx="6490929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(x:NumOrBool)</a:t>
              </a:r>
              <a:r>
                <a:rPr lang="en-US" sz="2400" dirty="0" err="1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833" y="3366268"/>
              <a:ext cx="4470387" cy="70119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   </a:t>
              </a:r>
              <a:r>
                <a:rPr lang="en-US" sz="2400" dirty="0" smtClean="0">
                  <a:solidFill>
                    <a:srgbClr val="FFFFFF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400" dirty="0">
                <a:solidFill>
                  <a:srgbClr val="FFFFFF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2236967" y="3478746"/>
              <a:ext cx="2489233" cy="461665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(x:Num)</a:t>
              </a:r>
              <a:r>
                <a:rPr lang="en-US" sz="2400" dirty="0" err="1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E6B9B8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6B9B8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416401" y="3313258"/>
              <a:ext cx="889524" cy="70788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40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endParaRPr lang="en-US" sz="4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25727" y="4083610"/>
            <a:ext cx="6976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7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16401" y="4320398"/>
            <a:ext cx="1145116" cy="833272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-65" charset="0"/>
              </a:rPr>
              <a:t>SMT</a:t>
            </a:r>
            <a:br>
              <a:rPr lang="en-US" sz="2000">
                <a:solidFill>
                  <a:schemeClr val="bg1"/>
                </a:solidFill>
                <a:latin typeface="Calibri" pitchFamily="-65" charset="0"/>
              </a:rPr>
            </a:br>
            <a:r>
              <a:rPr lang="en-US" sz="2000">
                <a:solidFill>
                  <a:schemeClr val="bg1"/>
                </a:solidFill>
                <a:latin typeface="Calibri" pitchFamily="-65" charset="0"/>
              </a:rPr>
              <a:t>Solver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576031" y="3900059"/>
            <a:ext cx="833270" cy="7405"/>
          </a:xfrm>
          <a:prstGeom prst="straightConnector1">
            <a:avLst/>
          </a:prstGeom>
          <a:ln w="63500" cap="flat" cmpd="sng" algn="ctr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2536036" y="4367960"/>
            <a:ext cx="6181994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Trivially Decidable, but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Imprecise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1" grpId="0" animBg="1"/>
      <p:bldP spid="2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2425690" y="3445456"/>
            <a:ext cx="3624201" cy="461665"/>
            <a:chOff x="2050930" y="3716142"/>
            <a:chExt cx="3624201" cy="461665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050930" y="3716142"/>
              <a:ext cx="1655242" cy="461665"/>
            </a:xfrm>
            <a:prstGeom prst="roundRect">
              <a:avLst>
                <a:gd name="adj" fmla="val 0"/>
              </a:avLst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p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3678421" y="3716142"/>
              <a:ext cx="1996710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(x:S</a:t>
              </a:r>
              <a:r>
                <a:rPr lang="en-US" sz="2400" baseline="-25000" dirty="0" err="1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</a:t>
              </a:r>
              <a:r>
                <a:rPr lang="en-US" sz="2400" baseline="-250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85</a:t>
            </a:fld>
            <a:endParaRPr lang="en-US"/>
          </a:p>
        </p:txBody>
      </p:sp>
      <p:grpSp>
        <p:nvGrpSpPr>
          <p:cNvPr id="5" name="Group 51"/>
          <p:cNvGrpSpPr/>
          <p:nvPr/>
        </p:nvGrpSpPr>
        <p:grpSpPr>
          <a:xfrm>
            <a:off x="3503273" y="1364954"/>
            <a:ext cx="4954927" cy="861774"/>
            <a:chOff x="3503273" y="1364954"/>
            <a:chExt cx="4954927" cy="861774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3503273" y="1364954"/>
              <a:ext cx="889524" cy="861774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50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endParaRPr lang="en-US" sz="5000" kern="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51157" y="1487675"/>
              <a:ext cx="4107043" cy="701195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          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5932291" y="1600153"/>
              <a:ext cx="2058276" cy="461665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(x:T</a:t>
              </a:r>
              <a:r>
                <a:rPr lang="en-US" sz="2400" baseline="-250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400" baseline="-250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057400" y="1487675"/>
            <a:ext cx="1496101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p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Precise Subtyping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0" y="2581805"/>
            <a:ext cx="1615373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1:</a:t>
            </a: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0" y="4500548"/>
            <a:ext cx="1615374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2:</a:t>
            </a:r>
          </a:p>
        </p:txBody>
      </p:sp>
      <p:grpSp>
        <p:nvGrpSpPr>
          <p:cNvPr id="14" name="Group 52"/>
          <p:cNvGrpSpPr/>
          <p:nvPr/>
        </p:nvGrpSpPr>
        <p:grpSpPr>
          <a:xfrm>
            <a:off x="1615374" y="2581805"/>
            <a:ext cx="5607220" cy="538609"/>
            <a:chOff x="1615374" y="2581805"/>
            <a:chExt cx="5607220" cy="538609"/>
          </a:xfrm>
        </p:grpSpPr>
        <p:sp>
          <p:nvSpPr>
            <p:cNvPr id="22" name="Title 1"/>
            <p:cNvSpPr>
              <a:spLocks/>
            </p:cNvSpPr>
            <p:nvPr/>
          </p:nvSpPr>
          <p:spPr bwMode="auto">
            <a:xfrm>
              <a:off x="1615374" y="2581805"/>
              <a:ext cx="5607220" cy="538609"/>
            </a:xfrm>
            <a:prstGeom prst="rect">
              <a:avLst/>
            </a:prstGeom>
            <a:noFill/>
            <a:ln w="1270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82880" t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Aft>
                  <a:spcPts val="3000"/>
                </a:spcAft>
              </a:pPr>
              <a:r>
                <a:rPr lang="en-US" sz="3200" dirty="0" smtClean="0">
                  <a:latin typeface="Calibri"/>
                  <a:cs typeface="Calibri"/>
                </a:rPr>
                <a:t>Find                         such that</a:t>
              </a:r>
              <a:endParaRPr lang="en-US" sz="3200" b="1" dirty="0" smtClean="0">
                <a:latin typeface="Calibri"/>
                <a:cs typeface="Calibri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2666006" y="2613038"/>
              <a:ext cx="1996711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(x:S</a:t>
              </a:r>
              <a:r>
                <a:rPr lang="en-US" sz="2400" baseline="-250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S</a:t>
              </a:r>
              <a:r>
                <a:rPr lang="en-US" sz="2400" baseline="-250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endPara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5" name="Group 59"/>
          <p:cNvGrpSpPr/>
          <p:nvPr/>
        </p:nvGrpSpPr>
        <p:grpSpPr>
          <a:xfrm>
            <a:off x="5988708" y="3250836"/>
            <a:ext cx="1608646" cy="895581"/>
            <a:chOff x="6165678" y="3521522"/>
            <a:chExt cx="1608646" cy="895581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6629208" y="3521522"/>
              <a:ext cx="1145116" cy="833272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SMT</a:t>
              </a:r>
              <a:br>
                <a:rPr lang="en-US" sz="2000">
                  <a:solidFill>
                    <a:schemeClr val="bg1"/>
                  </a:solidFill>
                  <a:latin typeface="Calibri" pitchFamily="-65" charset="0"/>
                </a:rPr>
              </a:br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Solver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165678" y="3542344"/>
              <a:ext cx="822960" cy="87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17" name="Group 60"/>
          <p:cNvGrpSpPr/>
          <p:nvPr/>
        </p:nvGrpSpPr>
        <p:grpSpPr>
          <a:xfrm>
            <a:off x="4732442" y="5153258"/>
            <a:ext cx="2099759" cy="584776"/>
            <a:chOff x="3951692" y="5153258"/>
            <a:chExt cx="2099759" cy="584776"/>
          </a:xfrm>
        </p:grpSpPr>
        <p:sp>
          <p:nvSpPr>
            <p:cNvPr id="42" name="Rounded Rectangle 41"/>
            <p:cNvSpPr/>
            <p:nvPr/>
          </p:nvSpPr>
          <p:spPr>
            <a:xfrm>
              <a:off x="3951692" y="5215724"/>
              <a:ext cx="805738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endParaRPr lang="en-US" sz="2000" baseline="-25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45712" y="5215724"/>
              <a:ext cx="805739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endParaRPr lang="en-US" sz="2000" baseline="-25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4705380" y="5153258"/>
              <a:ext cx="59266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</p:grpSp>
      <p:grpSp>
        <p:nvGrpSpPr>
          <p:cNvPr id="18" name="Group 63"/>
          <p:cNvGrpSpPr/>
          <p:nvPr/>
        </p:nvGrpSpPr>
        <p:grpSpPr>
          <a:xfrm>
            <a:off x="6811098" y="5054758"/>
            <a:ext cx="822960" cy="1582269"/>
            <a:chOff x="6790278" y="5054758"/>
            <a:chExt cx="822960" cy="1582269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790278" y="5054758"/>
              <a:ext cx="822960" cy="87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790278" y="5762268"/>
              <a:ext cx="822960" cy="87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3637362" y="5896506"/>
            <a:ext cx="3194839" cy="584776"/>
            <a:chOff x="2856612" y="5896506"/>
            <a:chExt cx="3194839" cy="584776"/>
          </a:xfrm>
        </p:grpSpPr>
        <p:sp>
          <p:nvSpPr>
            <p:cNvPr id="38" name="Rounded Rectangle 37"/>
            <p:cNvSpPr/>
            <p:nvPr/>
          </p:nvSpPr>
          <p:spPr>
            <a:xfrm>
              <a:off x="3951692" y="5950339"/>
              <a:ext cx="805738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endParaRPr lang="en-US" sz="2000" baseline="-25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45713" y="5950339"/>
              <a:ext cx="805738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endParaRPr lang="en-US" sz="2000" baseline="-25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 bwMode="auto">
            <a:xfrm>
              <a:off x="4705380" y="5896506"/>
              <a:ext cx="59266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2856612" y="5998795"/>
              <a:ext cx="1075657" cy="400110"/>
            </a:xfrm>
            <a:prstGeom prst="roundRect">
              <a:avLst>
                <a:gd name="adj" fmla="val 0"/>
              </a:avLst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</a:t>
              </a:r>
              <a:endPara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23" name="Group 55"/>
          <p:cNvGrpSpPr/>
          <p:nvPr/>
        </p:nvGrpSpPr>
        <p:grpSpPr>
          <a:xfrm>
            <a:off x="1615373" y="4523631"/>
            <a:ext cx="6806151" cy="538609"/>
            <a:chOff x="1615373" y="4523631"/>
            <a:chExt cx="6806151" cy="538609"/>
          </a:xfrm>
        </p:grpSpPr>
        <p:sp>
          <p:nvSpPr>
            <p:cNvPr id="31" name="Title 1"/>
            <p:cNvSpPr>
              <a:spLocks/>
            </p:cNvSpPr>
            <p:nvPr/>
          </p:nvSpPr>
          <p:spPr bwMode="auto">
            <a:xfrm>
              <a:off x="1615373" y="4523631"/>
              <a:ext cx="6806151" cy="538609"/>
            </a:xfrm>
            <a:prstGeom prst="rect">
              <a:avLst/>
            </a:prstGeom>
            <a:noFill/>
            <a:ln w="1270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82880" t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Aft>
                  <a:spcPts val="3000"/>
                </a:spcAft>
              </a:pPr>
              <a:r>
                <a:rPr lang="en-US" sz="3200" dirty="0" smtClean="0">
                  <a:latin typeface="Calibri"/>
                  <a:cs typeface="Calibri"/>
                </a:rPr>
                <a:t>Compare                        and</a:t>
              </a:r>
              <a:endParaRPr lang="en-US" sz="3200" b="1" dirty="0" smtClean="0">
                <a:latin typeface="Calibri"/>
                <a:cs typeface="Calibri"/>
              </a:endParaRPr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3394441" y="4556670"/>
              <a:ext cx="1996711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(x:S</a:t>
              </a:r>
              <a:r>
                <a:rPr lang="en-US" sz="2400" baseline="-250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S</a:t>
              </a:r>
              <a:r>
                <a:rPr lang="en-US" sz="2400" baseline="-250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endPara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6244422" y="4556670"/>
              <a:ext cx="2058276" cy="461665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(x:T</a:t>
              </a:r>
              <a:r>
                <a:rPr lang="en-US" sz="2400" baseline="-250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400" baseline="-250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7942200" y="1852800"/>
            <a:ext cx="822960" cy="8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967289" y="5215725"/>
            <a:ext cx="2670073" cy="49970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“contra-variance”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 bwMode="auto">
          <a:xfrm>
            <a:off x="967290" y="5929517"/>
            <a:ext cx="2670073" cy="49970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“co-variance”</a:t>
            </a:r>
          </a:p>
        </p:txBody>
      </p:sp>
      <p:grpSp>
        <p:nvGrpSpPr>
          <p:cNvPr id="51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/>
      <p:bldP spid="30" grpId="0"/>
      <p:bldP spid="63" grpId="0"/>
      <p:bldP spid="63" grpId="1"/>
      <p:bldP spid="65" grpId="0"/>
      <p:bldP spid="65" grpId="1"/>
      <p:bldP spid="66" grpId="0"/>
      <p:bldP spid="66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03273" y="1364954"/>
            <a:ext cx="889524" cy="86177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5000">
                <a:solidFill>
                  <a:srgbClr val="333333"/>
                </a:solidFill>
                <a:latin typeface="Symbol" pitchFamily="-109" charset="2"/>
                <a:sym typeface="Symbol" pitchFamily="-109" charset="2"/>
              </a:rPr>
              <a:t></a:t>
            </a:r>
            <a:endParaRPr lang="en-US" sz="5000" kern="0" dirty="0" smtClean="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1157" y="1487675"/>
            <a:ext cx="4525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932291" y="160015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  <a:endParaRPr lang="en-US" sz="2400" baseline="-250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1734" y="1487675"/>
            <a:ext cx="3001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Precise Subtyping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0" y="2581805"/>
            <a:ext cx="1615373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1:</a:t>
            </a: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0" y="4500548"/>
            <a:ext cx="1615374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2:</a:t>
            </a:r>
          </a:p>
        </p:txBody>
      </p:sp>
      <p:grpSp>
        <p:nvGrpSpPr>
          <p:cNvPr id="3" name="Group 51"/>
          <p:cNvGrpSpPr/>
          <p:nvPr/>
        </p:nvGrpSpPr>
        <p:grpSpPr>
          <a:xfrm>
            <a:off x="916084" y="3070660"/>
            <a:ext cx="8124656" cy="984885"/>
            <a:chOff x="916084" y="3070660"/>
            <a:chExt cx="8124656" cy="984885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916084" y="3070660"/>
              <a:ext cx="3154438" cy="984885"/>
            </a:xfrm>
            <a:prstGeom prst="roundRect">
              <a:avLst>
                <a:gd name="adj" fmla="val 0"/>
              </a:avLst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negate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charset="2"/>
                </a:rPr>
                <a:t> 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2549811" y="3593000"/>
              <a:ext cx="6490929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(x:NumOrBool)</a:t>
              </a:r>
              <a:r>
                <a:rPr lang="en-US" sz="2400" dirty="0" err="1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E6B9C6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E6B9C6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229016" y="3437959"/>
            <a:ext cx="1680154" cy="967491"/>
            <a:chOff x="229016" y="3437959"/>
            <a:chExt cx="1680154" cy="967491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229016" y="3572178"/>
              <a:ext cx="1145116" cy="833272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SMT</a:t>
              </a:r>
              <a:br>
                <a:rPr lang="en-US" sz="2000">
                  <a:solidFill>
                    <a:schemeClr val="bg1"/>
                  </a:solidFill>
                  <a:latin typeface="Calibri" pitchFamily="-65" charset="0"/>
                </a:rPr>
              </a:br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Solver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86210" y="3437959"/>
              <a:ext cx="822960" cy="87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03273" y="1364954"/>
            <a:ext cx="889524" cy="86177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5000">
                <a:solidFill>
                  <a:srgbClr val="333333"/>
                </a:solidFill>
                <a:latin typeface="Symbol" pitchFamily="-109" charset="2"/>
                <a:sym typeface="Symbol" pitchFamily="-109" charset="2"/>
              </a:rPr>
              <a:t></a:t>
            </a:r>
            <a:endParaRPr lang="en-US" sz="5000" kern="0" dirty="0" smtClean="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1157" y="1487675"/>
            <a:ext cx="4525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932291" y="160015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  <a:endParaRPr lang="en-US" sz="2400" baseline="-250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1734" y="1487675"/>
            <a:ext cx="3001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Precise Subtyping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0" y="2581805"/>
            <a:ext cx="1615373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1:</a:t>
            </a: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0" y="4500548"/>
            <a:ext cx="1615374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2:</a:t>
            </a:r>
          </a:p>
        </p:txBody>
      </p:sp>
      <p:grpSp>
        <p:nvGrpSpPr>
          <p:cNvPr id="3" name="Group 51"/>
          <p:cNvGrpSpPr/>
          <p:nvPr/>
        </p:nvGrpSpPr>
        <p:grpSpPr>
          <a:xfrm>
            <a:off x="916084" y="3070660"/>
            <a:ext cx="8124656" cy="984885"/>
            <a:chOff x="916084" y="3070660"/>
            <a:chExt cx="8124656" cy="984885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916084" y="3070660"/>
              <a:ext cx="3154438" cy="984885"/>
            </a:xfrm>
            <a:prstGeom prst="roundRect">
              <a:avLst>
                <a:gd name="adj" fmla="val 0"/>
              </a:avLst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negate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charset="2"/>
                </a:rPr>
                <a:t> 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f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2549811" y="3593000"/>
              <a:ext cx="6490929" cy="46166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(x:NumOrBool)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dirty="0" err="1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y|tag(y)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tag(x)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336862" y="4622297"/>
            <a:ext cx="3090777" cy="584776"/>
            <a:chOff x="3951692" y="5153258"/>
            <a:chExt cx="3090777" cy="584776"/>
          </a:xfrm>
        </p:grpSpPr>
        <p:sp>
          <p:nvSpPr>
            <p:cNvPr id="42" name="Rounded Rectangle 41"/>
            <p:cNvSpPr/>
            <p:nvPr/>
          </p:nvSpPr>
          <p:spPr>
            <a:xfrm>
              <a:off x="3951692" y="5215724"/>
              <a:ext cx="805738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45712" y="5215724"/>
              <a:ext cx="1796757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NumOrBool</a:t>
              </a:r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4705380" y="5153258"/>
              <a:ext cx="59266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91848" y="4487374"/>
            <a:ext cx="822960" cy="8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7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7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591848" y="5194884"/>
            <a:ext cx="822960" cy="8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7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7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grpSp>
        <p:nvGrpSpPr>
          <p:cNvPr id="14" name="Group 49"/>
          <p:cNvGrpSpPr/>
          <p:nvPr/>
        </p:nvGrpSpPr>
        <p:grpSpPr>
          <a:xfrm>
            <a:off x="558729" y="5365545"/>
            <a:ext cx="5877892" cy="584776"/>
            <a:chOff x="173559" y="5896506"/>
            <a:chExt cx="5877892" cy="584776"/>
          </a:xfrm>
        </p:grpSpPr>
        <p:sp>
          <p:nvSpPr>
            <p:cNvPr id="38" name="Rounded Rectangle 37"/>
            <p:cNvSpPr/>
            <p:nvPr/>
          </p:nvSpPr>
          <p:spPr>
            <a:xfrm>
              <a:off x="1463900" y="5950339"/>
              <a:ext cx="3293530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 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45713" y="5950339"/>
              <a:ext cx="805738" cy="499710"/>
            </a:xfrm>
            <a:prstGeom prst="roundRect">
              <a:avLst/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  <a:endParaRPr lang="en-US" sz="20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 bwMode="auto">
            <a:xfrm>
              <a:off x="4705380" y="5896506"/>
              <a:ext cx="592665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>
                  <a:solidFill>
                    <a:srgbClr val="333333"/>
                  </a:solidFill>
                  <a:latin typeface="Symbol" pitchFamily="-109" charset="2"/>
                  <a:sym typeface="Symbol" pitchFamily="-109" charset="2"/>
                </a:rPr>
                <a:t></a:t>
              </a:r>
              <a:endParaRPr lang="en-US" sz="3200" kern="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173559" y="6009206"/>
              <a:ext cx="1350441" cy="400110"/>
            </a:xfrm>
            <a:prstGeom prst="roundRect">
              <a:avLst>
                <a:gd name="adj" fmla="val 0"/>
              </a:avLst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Num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 </a:t>
              </a:r>
              <a:r>
                <a:rPr lang="en-US" sz="20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</a:t>
              </a:r>
              <a:endParaRPr lang="en-US" sz="2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108760" y="1852800"/>
            <a:ext cx="822960" cy="8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grpSp>
        <p:nvGrpSpPr>
          <p:cNvPr id="15" name="Group 52"/>
          <p:cNvGrpSpPr/>
          <p:nvPr/>
        </p:nvGrpSpPr>
        <p:grpSpPr>
          <a:xfrm>
            <a:off x="229016" y="3437959"/>
            <a:ext cx="1680154" cy="967491"/>
            <a:chOff x="229016" y="3437959"/>
            <a:chExt cx="1680154" cy="967491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229016" y="3572178"/>
              <a:ext cx="1145116" cy="833272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SMT</a:t>
              </a:r>
              <a:br>
                <a:rPr lang="en-US" sz="2000">
                  <a:solidFill>
                    <a:schemeClr val="bg1"/>
                  </a:solidFill>
                  <a:latin typeface="Calibri" pitchFamily="-65" charset="0"/>
                </a:rPr>
              </a:br>
              <a:r>
                <a:rPr lang="en-US" sz="2000">
                  <a:solidFill>
                    <a:schemeClr val="bg1"/>
                  </a:solidFill>
                  <a:latin typeface="Calibri" pitchFamily="-65" charset="0"/>
                </a:rPr>
                <a:t>Solver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86210" y="3437959"/>
              <a:ext cx="822960" cy="87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noAutofit/>
            </a:bodyPr>
            <a:lstStyle/>
            <a:p>
              <a:pPr algn="ctr" defTabSz="457200" eaLnBrk="1" hangingPunct="1"/>
              <a:r>
                <a:rPr lang="en-US" sz="7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7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grpSp>
        <p:nvGrpSpPr>
          <p:cNvPr id="34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35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Precise Subtyping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0" y="2581805"/>
            <a:ext cx="1615373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1:</a:t>
            </a: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0" y="4500548"/>
            <a:ext cx="1615374" cy="538609"/>
          </a:xfrm>
          <a:prstGeom prst="rect">
            <a:avLst/>
          </a:prstGeom>
          <a:noFill/>
          <a:ln w="1270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82880" tIns="0" anchor="ctr">
            <a:prstTxWarp prst="textNoShape">
              <a:avLst/>
            </a:prstTxWarp>
            <a:spAutoFit/>
          </a:bodyPr>
          <a:lstStyle/>
          <a:p>
            <a:pPr algn="r" eaLnBrk="1" hangingPunct="1">
              <a:spcAft>
                <a:spcPts val="3000"/>
              </a:spcAft>
            </a:pPr>
            <a:r>
              <a:rPr lang="en-US" sz="3200" b="1" dirty="0" smtClean="0">
                <a:latin typeface="Calibri"/>
                <a:cs typeface="Calibri"/>
              </a:rPr>
              <a:t>Step 2:</a:t>
            </a: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auto">
          <a:xfrm>
            <a:off x="1828800" y="2609636"/>
            <a:ext cx="6473897" cy="1159012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-65" charset="0"/>
              </a:rPr>
              <a:t>Decidable </a:t>
            </a:r>
            <a:r>
              <a:rPr lang="en-US" sz="3200">
                <a:solidFill>
                  <a:schemeClr val="bg1"/>
                </a:solidFill>
                <a:latin typeface="Calibri" pitchFamily="-65" charset="0"/>
              </a:rPr>
              <a:t>Reasoning</a:t>
            </a:r>
            <a:br>
              <a:rPr lang="en-US" sz="3200">
                <a:solidFill>
                  <a:schemeClr val="bg1"/>
                </a:solidFill>
                <a:latin typeface="Calibri" pitchFamily="-65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-65" charset="0"/>
              </a:rPr>
              <a:t>via SMT</a:t>
            </a: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1828800" y="4500548"/>
            <a:ext cx="6473896" cy="1159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>
                <a:latin typeface="Calibri" pitchFamily="-65" charset="0"/>
              </a:rPr>
              <a:t>Precise </a:t>
            </a:r>
            <a:r>
              <a:rPr lang="en-US" sz="3200">
                <a:latin typeface="Calibri" pitchFamily="-65" charset="0"/>
              </a:rPr>
              <a:t>Function Subtyping</a:t>
            </a:r>
            <a:br>
              <a:rPr lang="en-US" sz="3200">
                <a:latin typeface="Calibri" pitchFamily="-65" charset="0"/>
              </a:rPr>
            </a:br>
            <a:r>
              <a:rPr lang="en-US" sz="3200">
                <a:latin typeface="Calibri" pitchFamily="-65" charset="0"/>
              </a:rPr>
              <a:t>via Syntactic Techniques</a:t>
            </a:r>
          </a:p>
        </p:txBody>
      </p:sp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4668400" y="3706182"/>
            <a:ext cx="786770" cy="731900"/>
          </a:xfrm>
          <a:prstGeom prst="roundRect">
            <a:avLst>
              <a:gd name="adj" fmla="val 0"/>
            </a:avLst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alibri" pitchFamily="-65" charset="0"/>
              </a:rPr>
              <a:t>+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3503273" y="1364954"/>
            <a:ext cx="889524" cy="861774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5000">
                <a:solidFill>
                  <a:srgbClr val="333333"/>
                </a:solidFill>
                <a:latin typeface="Symbol" pitchFamily="-109" charset="2"/>
                <a:sym typeface="Symbol" pitchFamily="-109" charset="2"/>
              </a:rPr>
              <a:t></a:t>
            </a:r>
            <a:endParaRPr lang="en-US" sz="5000" kern="0" dirty="0" smtClean="0">
              <a:solidFill>
                <a:srgbClr val="333333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51157" y="1487675"/>
            <a:ext cx="4525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          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1734" y="1487675"/>
            <a:ext cx="3001767" cy="701195"/>
          </a:xfrm>
          <a:prstGeom prst="roundRect">
            <a:avLst/>
          </a:prstGeom>
          <a:solidFill>
            <a:srgbClr val="EBEBE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err="1" smtClean="0">
                <a:solidFill>
                  <a:srgbClr val="E39B3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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004080"/>
                </a:solidFill>
                <a:latin typeface="Symbol" pitchFamily="-65" charset="2"/>
                <a:ea typeface="Consolas" pitchFamily="-65" charset="0"/>
                <a:cs typeface="Consolas" pitchFamily="-65" charset="0"/>
                <a:sym typeface="Symbol" pitchFamily="-65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Monaco"/>
              <a:ea typeface="ＭＳ Ｐゴシック" pitchFamily="-65" charset="-128"/>
              <a:cs typeface="Monaco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8108760" y="1852800"/>
            <a:ext cx="822960" cy="8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5932291" y="1600153"/>
            <a:ext cx="2489233" cy="461665"/>
          </a:xfrm>
          <a:prstGeom prst="roundRect">
            <a:avLst>
              <a:gd name="adj" fmla="val 0"/>
            </a:avLst>
          </a:prstGeom>
          <a:solidFill>
            <a:srgbClr val="F7FF7B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(x:Num)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err="1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  <a:sym typeface="Symbol" pitchFamily="-65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Num</a:t>
            </a:r>
            <a:endParaRPr lang="en-US" sz="2400" baseline="-25000" dirty="0" smtClean="0">
              <a:solidFill>
                <a:srgbClr val="B3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2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Type Soundness Proof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5340388" y="3425148"/>
            <a:ext cx="2508848" cy="562158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-65" charset="0"/>
              </a:rPr>
              <a:t>Logic </a:t>
            </a:r>
            <a:r>
              <a:rPr lang="en-US" sz="2400" baseline="-25000">
                <a:solidFill>
                  <a:srgbClr val="424242"/>
                </a:solidFill>
                <a:latin typeface="Calibri" pitchFamily="-65" charset="0"/>
              </a:rPr>
              <a:t>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57207" y="3706227"/>
            <a:ext cx="1583181" cy="1588"/>
          </a:xfrm>
          <a:prstGeom prst="straightConnector1">
            <a:avLst/>
          </a:prstGeom>
          <a:ln w="635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1481003" y="1728155"/>
            <a:ext cx="6181994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Conventional Proofs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Require Logic to be an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Oracle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…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73406" y="4960962"/>
            <a:ext cx="7797188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 but Nesting Introduces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Circularity</a:t>
            </a:r>
            <a:b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That Prevents Typical Inductive Proofs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248360" y="3425148"/>
            <a:ext cx="2508847" cy="5621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alibri" pitchFamily="-65" charset="0"/>
              </a:rPr>
              <a:t>Type System </a:t>
            </a:r>
            <a:r>
              <a:rPr lang="en-US" sz="2400" baseline="-25000">
                <a:solidFill>
                  <a:schemeClr val="bg1"/>
                </a:solidFill>
                <a:latin typeface="Calibri" pitchFamily="-65" charset="0"/>
              </a:rPr>
              <a:t>0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2502784" y="3986512"/>
            <a:ext cx="4092822" cy="198560"/>
            <a:chOff x="2502784" y="3986512"/>
            <a:chExt cx="4092822" cy="198560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V="1">
              <a:off x="2469391" y="4020699"/>
              <a:ext cx="197766" cy="130979"/>
            </a:xfrm>
            <a:prstGeom prst="straightConnector1">
              <a:avLst/>
            </a:prstGeom>
            <a:ln w="635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3" idx="2"/>
              <a:endCxn id="14" idx="2"/>
            </p:cNvCxnSpPr>
            <p:nvPr/>
          </p:nvCxnSpPr>
          <p:spPr>
            <a:xfrm rot="5400000">
              <a:off x="4548798" y="1941292"/>
              <a:ext cx="1588" cy="4092028"/>
            </a:xfrm>
            <a:prstGeom prst="curvedConnector3">
              <a:avLst>
                <a:gd name="adj1" fmla="val 37996411"/>
              </a:avLst>
            </a:prstGeom>
            <a:ln w="635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7" grpId="1"/>
      <p:bldP spid="18" grpId="0"/>
      <p:bldP spid="18" grpId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92-A362-BE47-B771-27C122F2A75E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291042" y="254000"/>
            <a:ext cx="8632472" cy="6261806"/>
          </a:xfrm>
          <a:custGeom>
            <a:avLst/>
            <a:gdLst>
              <a:gd name="connsiteX0" fmla="*/ 8260291 w 8632472"/>
              <a:gd name="connsiteY0" fmla="*/ 497417 h 6261806"/>
              <a:gd name="connsiteX1" fmla="*/ 6651625 w 8632472"/>
              <a:gd name="connsiteY1" fmla="*/ 31750 h 6261806"/>
              <a:gd name="connsiteX2" fmla="*/ 5222875 w 8632472"/>
              <a:gd name="connsiteY2" fmla="*/ 687917 h 6261806"/>
              <a:gd name="connsiteX3" fmla="*/ 3032125 w 8632472"/>
              <a:gd name="connsiteY3" fmla="*/ 105833 h 6261806"/>
              <a:gd name="connsiteX4" fmla="*/ 1412875 w 8632472"/>
              <a:gd name="connsiteY4" fmla="*/ 582083 h 6261806"/>
              <a:gd name="connsiteX5" fmla="*/ 1518708 w 8632472"/>
              <a:gd name="connsiteY5" fmla="*/ 1957917 h 6261806"/>
              <a:gd name="connsiteX6" fmla="*/ 238125 w 8632472"/>
              <a:gd name="connsiteY6" fmla="*/ 2656417 h 6261806"/>
              <a:gd name="connsiteX7" fmla="*/ 428625 w 8632472"/>
              <a:gd name="connsiteY7" fmla="*/ 3704167 h 6261806"/>
              <a:gd name="connsiteX8" fmla="*/ 89958 w 8632472"/>
              <a:gd name="connsiteY8" fmla="*/ 4878917 h 6261806"/>
              <a:gd name="connsiteX9" fmla="*/ 968375 w 8632472"/>
              <a:gd name="connsiteY9" fmla="*/ 5640917 h 6261806"/>
              <a:gd name="connsiteX10" fmla="*/ 1000125 w 8632472"/>
              <a:gd name="connsiteY10" fmla="*/ 6212417 h 6261806"/>
              <a:gd name="connsiteX11" fmla="*/ 6048375 w 8632472"/>
              <a:gd name="connsiteY11" fmla="*/ 5937250 h 6261806"/>
              <a:gd name="connsiteX12" fmla="*/ 6725708 w 8632472"/>
              <a:gd name="connsiteY12" fmla="*/ 4942417 h 6261806"/>
              <a:gd name="connsiteX13" fmla="*/ 8069791 w 8632472"/>
              <a:gd name="connsiteY13" fmla="*/ 5132917 h 6261806"/>
              <a:gd name="connsiteX14" fmla="*/ 8598958 w 8632472"/>
              <a:gd name="connsiteY14" fmla="*/ 3852333 h 6261806"/>
              <a:gd name="connsiteX15" fmla="*/ 7868708 w 8632472"/>
              <a:gd name="connsiteY15" fmla="*/ 2243667 h 6261806"/>
              <a:gd name="connsiteX16" fmla="*/ 8260291 w 8632472"/>
              <a:gd name="connsiteY16" fmla="*/ 497417 h 62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472" h="6261806">
                <a:moveTo>
                  <a:pt x="8260291" y="497417"/>
                </a:moveTo>
                <a:cubicBezTo>
                  <a:pt x="8057444" y="128764"/>
                  <a:pt x="7157861" y="0"/>
                  <a:pt x="6651625" y="31750"/>
                </a:cubicBezTo>
                <a:cubicBezTo>
                  <a:pt x="6145389" y="63500"/>
                  <a:pt x="5826125" y="675570"/>
                  <a:pt x="5222875" y="687917"/>
                </a:cubicBezTo>
                <a:cubicBezTo>
                  <a:pt x="4619625" y="700264"/>
                  <a:pt x="3667125" y="123472"/>
                  <a:pt x="3032125" y="105833"/>
                </a:cubicBezTo>
                <a:cubicBezTo>
                  <a:pt x="2397125" y="88194"/>
                  <a:pt x="1665111" y="273402"/>
                  <a:pt x="1412875" y="582083"/>
                </a:cubicBezTo>
                <a:cubicBezTo>
                  <a:pt x="1160639" y="890764"/>
                  <a:pt x="1714500" y="1612195"/>
                  <a:pt x="1518708" y="1957917"/>
                </a:cubicBezTo>
                <a:cubicBezTo>
                  <a:pt x="1322916" y="2303639"/>
                  <a:pt x="419806" y="2365375"/>
                  <a:pt x="238125" y="2656417"/>
                </a:cubicBezTo>
                <a:cubicBezTo>
                  <a:pt x="56444" y="2947459"/>
                  <a:pt x="453319" y="3333750"/>
                  <a:pt x="428625" y="3704167"/>
                </a:cubicBezTo>
                <a:cubicBezTo>
                  <a:pt x="403931" y="4074584"/>
                  <a:pt x="0" y="4556125"/>
                  <a:pt x="89958" y="4878917"/>
                </a:cubicBezTo>
                <a:cubicBezTo>
                  <a:pt x="179916" y="5201709"/>
                  <a:pt x="816681" y="5418667"/>
                  <a:pt x="968375" y="5640917"/>
                </a:cubicBezTo>
                <a:cubicBezTo>
                  <a:pt x="1120070" y="5863167"/>
                  <a:pt x="153458" y="6163028"/>
                  <a:pt x="1000125" y="6212417"/>
                </a:cubicBezTo>
                <a:cubicBezTo>
                  <a:pt x="1846792" y="6261806"/>
                  <a:pt x="5094111" y="6148917"/>
                  <a:pt x="6048375" y="5937250"/>
                </a:cubicBezTo>
                <a:cubicBezTo>
                  <a:pt x="7002639" y="5725583"/>
                  <a:pt x="6388805" y="5076472"/>
                  <a:pt x="6725708" y="4942417"/>
                </a:cubicBezTo>
                <a:cubicBezTo>
                  <a:pt x="7062611" y="4808362"/>
                  <a:pt x="7757583" y="5314598"/>
                  <a:pt x="8069791" y="5132917"/>
                </a:cubicBezTo>
                <a:cubicBezTo>
                  <a:pt x="8381999" y="4951236"/>
                  <a:pt x="8632472" y="4333875"/>
                  <a:pt x="8598958" y="3852333"/>
                </a:cubicBezTo>
                <a:cubicBezTo>
                  <a:pt x="8565444" y="3370791"/>
                  <a:pt x="7926916" y="2801056"/>
                  <a:pt x="7868708" y="2243667"/>
                </a:cubicBezTo>
                <a:cubicBezTo>
                  <a:pt x="7810500" y="1686278"/>
                  <a:pt x="8463138" y="866070"/>
                  <a:pt x="8260291" y="497417"/>
                </a:cubicBezTo>
                <a:close/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32" y="2928257"/>
            <a:ext cx="1276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implicit global object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7041" y="508004"/>
            <a:ext cx="16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scope manipulation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349" y="508004"/>
            <a:ext cx="2391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/>
                <a:cs typeface="Calibri"/>
              </a:rPr>
              <a:t>JavaScript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5553" y="5233217"/>
            <a:ext cx="109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/>
                <a:cs typeface="Calibri"/>
              </a:rPr>
              <a:t>var lifting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9831" y="3878753"/>
            <a:ext cx="32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aco"/>
                <a:cs typeface="Monaco"/>
              </a:rPr>
              <a:t>‘,,,’ == new Array(4)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988961" y="2665145"/>
            <a:ext cx="3035156" cy="3947197"/>
            <a:chOff x="988961" y="2665145"/>
            <a:chExt cx="3035156" cy="3947197"/>
          </a:xfrm>
        </p:grpSpPr>
        <p:sp>
          <p:nvSpPr>
            <p:cNvPr id="41" name="Rounded Rectangle 40"/>
            <p:cNvSpPr/>
            <p:nvPr/>
          </p:nvSpPr>
          <p:spPr>
            <a:xfrm>
              <a:off x="988961" y="2666999"/>
              <a:ext cx="3035156" cy="3945343"/>
            </a:xfrm>
            <a:prstGeom prst="roundRect">
              <a:avLst>
                <a:gd name="adj" fmla="val 7086"/>
              </a:avLst>
            </a:prstGeom>
            <a:solidFill>
              <a:srgbClr val="EBEBE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Monaco"/>
                <a:ea typeface="ＭＳ Ｐゴシック" pitchFamily="-65" charset="-128"/>
                <a:cs typeface="Monaco"/>
              </a:endParaRPr>
            </a:p>
          </p:txBody>
        </p:sp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1248360" y="2665145"/>
              <a:ext cx="2508847" cy="562158"/>
            </a:xfrm>
            <a:prstGeom prst="roundRect">
              <a:avLst>
                <a:gd name="adj" fmla="val 16667"/>
              </a:avLst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u="sng">
                  <a:latin typeface="Calibri" pitchFamily="-65" charset="0"/>
                </a:rPr>
                <a:t>Type System ∞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009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Type Soundness Proof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340388" y="3425148"/>
            <a:ext cx="2508848" cy="562158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-65" charset="0"/>
              </a:rPr>
              <a:t>Logic </a:t>
            </a:r>
            <a:r>
              <a:rPr lang="en-US" sz="2400" baseline="-25000">
                <a:solidFill>
                  <a:schemeClr val="bg1"/>
                </a:solidFill>
                <a:latin typeface="Calibri" pitchFamily="-65" charset="0"/>
              </a:rPr>
              <a:t>0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5340388" y="4310055"/>
            <a:ext cx="2508848" cy="562158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-65" charset="0"/>
              </a:rPr>
              <a:t>Logic </a:t>
            </a:r>
            <a:r>
              <a:rPr lang="en-US" sz="2400" baseline="-25000">
                <a:solidFill>
                  <a:schemeClr val="bg1"/>
                </a:solidFill>
                <a:latin typeface="Calibri" pitchFamily="-65" charset="0"/>
              </a:rPr>
              <a:t>1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340388" y="5205359"/>
            <a:ext cx="2508848" cy="562158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-65" charset="0"/>
              </a:rPr>
              <a:t>Logic </a:t>
            </a:r>
            <a:r>
              <a:rPr lang="en-US" sz="2400" baseline="-25000">
                <a:solidFill>
                  <a:schemeClr val="bg1"/>
                </a:solidFill>
                <a:latin typeface="Calibri" pitchFamily="-65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2" idx="3"/>
            <a:endCxn id="11" idx="1"/>
          </p:cNvCxnSpPr>
          <p:nvPr/>
        </p:nvCxnSpPr>
        <p:spPr>
          <a:xfrm>
            <a:off x="3757207" y="3706227"/>
            <a:ext cx="1583181" cy="1588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  <a:endCxn id="13" idx="1"/>
          </p:cNvCxnSpPr>
          <p:nvPr/>
        </p:nvCxnSpPr>
        <p:spPr>
          <a:xfrm>
            <a:off x="3757207" y="4591134"/>
            <a:ext cx="1583181" cy="1588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3"/>
            <a:endCxn id="15" idx="1"/>
          </p:cNvCxnSpPr>
          <p:nvPr/>
        </p:nvCxnSpPr>
        <p:spPr>
          <a:xfrm>
            <a:off x="3757207" y="5486438"/>
            <a:ext cx="1583181" cy="1588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248360" y="4310055"/>
            <a:ext cx="2508847" cy="5621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alibri" pitchFamily="-65" charset="0"/>
              </a:rPr>
              <a:t>Type System </a:t>
            </a:r>
            <a:r>
              <a:rPr lang="en-US" sz="2400" baseline="-25000">
                <a:latin typeface="Calibri" pitchFamily="-65" charset="0"/>
              </a:rPr>
              <a:t>1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248360" y="5205359"/>
            <a:ext cx="2508847" cy="5621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alibri" pitchFamily="-65" charset="0"/>
              </a:rPr>
              <a:t>Type System </a:t>
            </a:r>
            <a:r>
              <a:rPr lang="en-US" sz="2400" baseline="-25000">
                <a:latin typeface="Calibri" pitchFamily="-65" charset="0"/>
              </a:rPr>
              <a:t>2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1248360" y="3425148"/>
            <a:ext cx="2508847" cy="5621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alibri" pitchFamily="-65" charset="0"/>
              </a:rPr>
              <a:t>Type System </a:t>
            </a:r>
            <a:r>
              <a:rPr lang="en-US" sz="2400" baseline="-25000">
                <a:latin typeface="Calibri" pitchFamily="-65" charset="0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3733800" y="3872237"/>
            <a:ext cx="1600202" cy="533400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733800" y="4776069"/>
            <a:ext cx="1600202" cy="533400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733800" y="5694640"/>
            <a:ext cx="1600202" cy="533400"/>
          </a:xfrm>
          <a:prstGeom prst="straightConnector1">
            <a:avLst/>
          </a:prstGeom>
          <a:ln w="63500" cap="flat" cmpd="sng" algn="ctr">
            <a:solidFill>
              <a:srgbClr val="77933C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1248360" y="5840421"/>
            <a:ext cx="2508847" cy="562158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latin typeface="Calibri" pitchFamily="-65" charset="0"/>
              </a:rPr>
              <a:t>…</a:t>
            </a:r>
            <a:endParaRPr lang="en-US" sz="4000" baseline="-25000">
              <a:latin typeface="Calibri" pitchFamily="-65" charset="0"/>
            </a:endParaRP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5334002" y="5840421"/>
            <a:ext cx="2508847" cy="562158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latin typeface="Calibri" pitchFamily="-65" charset="0"/>
              </a:rPr>
              <a:t>…</a:t>
            </a:r>
            <a:endParaRPr lang="en-US" sz="4000" baseline="-25000">
              <a:latin typeface="Calibri" pitchFamily="-65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248360" y="1332537"/>
            <a:ext cx="6674036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Proof Technique: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Stratify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into Infinite Hierarchy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8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6" grpId="0" animBg="1"/>
      <p:bldP spid="39" grpId="0"/>
      <p:bldP spid="4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9600" y="6450049"/>
            <a:ext cx="2133600" cy="365125"/>
          </a:xfrm>
        </p:spPr>
        <p:txBody>
          <a:bodyPr/>
          <a:lstStyle/>
          <a:p>
            <a:fld id="{AB2EC700-D6DC-E640-968A-CCDCBE094FEA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4781043"/>
            <a:ext cx="9143999" cy="1431161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600"/>
              </a:spcAft>
            </a:pPr>
            <a:r>
              <a:rPr lang="en-US" sz="5000" kern="0" dirty="0" smtClean="0">
                <a:latin typeface="Calibri"/>
                <a:ea typeface="+mj-ea"/>
                <a:cs typeface="Calibri"/>
              </a:rPr>
              <a:t>Key to Encode Dictionary Objects</a:t>
            </a:r>
          </a:p>
          <a:p>
            <a:pPr lvl="0" indent="-914400" algn="ctr" eaLnBrk="1" hangingPunct="1">
              <a:spcAft>
                <a:spcPts val="600"/>
              </a:spcAft>
            </a:pPr>
            <a:r>
              <a:rPr lang="en-US" sz="3200" kern="0" dirty="0" smtClean="0">
                <a:latin typeface="Calibri"/>
                <a:ea typeface="+mj-ea"/>
                <a:cs typeface="Calibri"/>
              </a:rPr>
              <a:t>(Even in Statically Typed Languages!)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380654"/>
            <a:ext cx="9143999" cy="4549908"/>
            <a:chOff x="0" y="380654"/>
            <a:chExt cx="9143999" cy="4549908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4568249" y="3180138"/>
              <a:ext cx="3395503" cy="459578"/>
            </a:xfrm>
            <a:prstGeom prst="roundRect">
              <a:avLst>
                <a:gd name="adj" fmla="val 32883"/>
              </a:avLst>
            </a:prstGeom>
            <a:solidFill>
              <a:srgbClr val="FBFF70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248590" y="1124338"/>
              <a:ext cx="771510" cy="458068"/>
            </a:xfrm>
            <a:prstGeom prst="roundRect">
              <a:avLst>
                <a:gd name="adj" fmla="val 26028"/>
              </a:avLst>
            </a:prstGeom>
            <a:solidFill>
              <a:srgbClr val="FBFF70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8853" y="1103520"/>
              <a:ext cx="3214497" cy="1508105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::=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{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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p</a:t>
              </a:r>
              <a:r>
                <a:rPr lang="en-US" sz="2400" dirty="0" smtClean="0">
                  <a:solidFill>
                    <a:srgbClr val="004080"/>
                  </a:solidFill>
                  <a:latin typeface="Symbol" pitchFamily="-65" charset="2"/>
                  <a:ea typeface="Consolas" pitchFamily="-65" charset="0"/>
                  <a:cs typeface="Consolas" pitchFamily="-65" charset="0"/>
                  <a:sym typeface="Symbol" pitchFamily="-65" charset="2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43091" y="1103520"/>
              <a:ext cx="5181600" cy="2554545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p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::=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p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∧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q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p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∨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q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>
                  <a:solidFill>
                    <a:srgbClr val="E39B30"/>
                  </a:solidFill>
                  <a:sym typeface="Symbol"/>
                </a:rPr>
                <a:t>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p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x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&gt;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…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tag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“number”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…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17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…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sel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::</a:t>
              </a:r>
              <a:r>
                <a:rPr lang="en-US" sz="2400" dirty="0" err="1" smtClean="0">
                  <a:solidFill>
                    <a:srgbClr val="E39B3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4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</a:t>
              </a:r>
              <a:r>
                <a:rPr lang="en-US" sz="240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  <a:sym typeface="Symbol" pitchFamily="-65" charset="2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T</a:t>
              </a:r>
              <a:r>
                <a:rPr lang="en-US" sz="24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  <a:sym typeface="Symbol" pitchFamily="-65" charset="2"/>
                </a:rPr>
                <a:t>2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 </a:t>
              </a:r>
              <a:r>
                <a:rPr lang="en-US" sz="2400" dirty="0" smtClean="0">
                  <a:solidFill>
                    <a:srgbClr val="747474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 </a:t>
              </a: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…</a:t>
              </a: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0" y="4068788"/>
              <a:ext cx="9143999" cy="861774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-914400" algn="ctr" eaLnBrk="1" hangingPunct="1"/>
              <a:r>
                <a:rPr lang="en-US" sz="5000" b="1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r>
                <a:rPr lang="en-US" sz="50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 [POPL ’12]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449401" y="978603"/>
              <a:ext cx="5275289" cy="2956329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1771" y="978603"/>
              <a:ext cx="2755777" cy="773997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481771" y="380654"/>
              <a:ext cx="2755777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Types</a:t>
              </a:r>
              <a:endParaRPr lang="en-US" sz="32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3449400" y="380654"/>
              <a:ext cx="5275289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</a:rPr>
                <a:t>Refinement Logic</a:t>
              </a:r>
              <a:endParaRPr lang="en-US" sz="32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644174" y="520530"/>
              <a:ext cx="1686441" cy="624639"/>
            </a:xfrm>
            <a:custGeom>
              <a:avLst/>
              <a:gdLst>
                <a:gd name="connsiteX0" fmla="*/ 0 w 1696852"/>
                <a:gd name="connsiteY0" fmla="*/ 468478 h 468478"/>
                <a:gd name="connsiteX1" fmla="*/ 426816 w 1696852"/>
                <a:gd name="connsiteY1" fmla="*/ 156159 h 468478"/>
                <a:gd name="connsiteX2" fmla="*/ 843221 w 1696852"/>
                <a:gd name="connsiteY2" fmla="*/ 20821 h 468478"/>
                <a:gd name="connsiteX3" fmla="*/ 1228396 w 1696852"/>
                <a:gd name="connsiteY3" fmla="*/ 31231 h 468478"/>
                <a:gd name="connsiteX4" fmla="*/ 1499059 w 1696852"/>
                <a:gd name="connsiteY4" fmla="*/ 124927 h 468478"/>
                <a:gd name="connsiteX5" fmla="*/ 1696852 w 1696852"/>
                <a:gd name="connsiteY5" fmla="*/ 312318 h 4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6852" h="468478">
                  <a:moveTo>
                    <a:pt x="0" y="468478"/>
                  </a:moveTo>
                  <a:cubicBezTo>
                    <a:pt x="143139" y="349623"/>
                    <a:pt x="286279" y="230768"/>
                    <a:pt x="426816" y="156159"/>
                  </a:cubicBezTo>
                  <a:cubicBezTo>
                    <a:pt x="567353" y="81550"/>
                    <a:pt x="709624" y="41642"/>
                    <a:pt x="843221" y="20821"/>
                  </a:cubicBezTo>
                  <a:cubicBezTo>
                    <a:pt x="976818" y="0"/>
                    <a:pt x="1119090" y="13880"/>
                    <a:pt x="1228396" y="31231"/>
                  </a:cubicBezTo>
                  <a:cubicBezTo>
                    <a:pt x="1337702" y="48582"/>
                    <a:pt x="1420983" y="78079"/>
                    <a:pt x="1499059" y="124927"/>
                  </a:cubicBezTo>
                  <a:cubicBezTo>
                    <a:pt x="1577135" y="171775"/>
                    <a:pt x="1636993" y="242046"/>
                    <a:pt x="1696852" y="312318"/>
                  </a:cubicBezTo>
                </a:path>
              </a:pathLst>
            </a:custGeom>
            <a:ln w="88900" cap="flat" cmpd="sng" algn="ctr">
              <a:solidFill>
                <a:srgbClr val="7FA84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28801" y="1748985"/>
              <a:ext cx="4646301" cy="2427411"/>
            </a:xfrm>
            <a:custGeom>
              <a:avLst/>
              <a:gdLst>
                <a:gd name="connsiteX0" fmla="*/ 5824470 w 5824470"/>
                <a:gd name="connsiteY0" fmla="*/ 1905145 h 2427411"/>
                <a:gd name="connsiteX1" fmla="*/ 4960429 w 5824470"/>
                <a:gd name="connsiteY1" fmla="*/ 2279927 h 2427411"/>
                <a:gd name="connsiteX2" fmla="*/ 3450960 w 5824470"/>
                <a:gd name="connsiteY2" fmla="*/ 2425676 h 2427411"/>
                <a:gd name="connsiteX3" fmla="*/ 1452214 w 5824470"/>
                <a:gd name="connsiteY3" fmla="*/ 2290338 h 2427411"/>
                <a:gd name="connsiteX4" fmla="*/ 452841 w 5824470"/>
                <a:gd name="connsiteY4" fmla="*/ 1842681 h 2427411"/>
                <a:gd name="connsiteX5" fmla="*/ 67667 w 5824470"/>
                <a:gd name="connsiteY5" fmla="*/ 1259686 h 2427411"/>
                <a:gd name="connsiteX6" fmla="*/ 46846 w 5824470"/>
                <a:gd name="connsiteY6" fmla="*/ 520532 h 2427411"/>
                <a:gd name="connsiteX7" fmla="*/ 348740 w 5824470"/>
                <a:gd name="connsiteY7" fmla="*/ 0 h 242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470" h="2427411">
                  <a:moveTo>
                    <a:pt x="5824470" y="1905145"/>
                  </a:moveTo>
                  <a:cubicBezTo>
                    <a:pt x="5590242" y="2049158"/>
                    <a:pt x="5356014" y="2193172"/>
                    <a:pt x="4960429" y="2279927"/>
                  </a:cubicBezTo>
                  <a:cubicBezTo>
                    <a:pt x="4564844" y="2366682"/>
                    <a:pt x="4035662" y="2423941"/>
                    <a:pt x="3450960" y="2425676"/>
                  </a:cubicBezTo>
                  <a:cubicBezTo>
                    <a:pt x="2866258" y="2427411"/>
                    <a:pt x="1951901" y="2387504"/>
                    <a:pt x="1452214" y="2290338"/>
                  </a:cubicBezTo>
                  <a:cubicBezTo>
                    <a:pt x="952527" y="2193172"/>
                    <a:pt x="683599" y="2014456"/>
                    <a:pt x="452841" y="1842681"/>
                  </a:cubicBezTo>
                  <a:cubicBezTo>
                    <a:pt x="222083" y="1670906"/>
                    <a:pt x="135333" y="1480044"/>
                    <a:pt x="67667" y="1259686"/>
                  </a:cubicBezTo>
                  <a:cubicBezTo>
                    <a:pt x="1" y="1039328"/>
                    <a:pt x="0" y="730480"/>
                    <a:pt x="46846" y="520532"/>
                  </a:cubicBezTo>
                  <a:cubicBezTo>
                    <a:pt x="93692" y="310584"/>
                    <a:pt x="221216" y="155292"/>
                    <a:pt x="348740" y="0"/>
                  </a:cubicBezTo>
                </a:path>
              </a:pathLst>
            </a:custGeom>
            <a:ln w="88900" cap="flat" cmpd="sng" algn="ctr">
              <a:solidFill>
                <a:srgbClr val="7FA84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allAtOnc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92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3751" y="821247"/>
            <a:ext cx="2957289" cy="1977813"/>
            <a:chOff x="488465" y="1451187"/>
            <a:chExt cx="2957289" cy="1977813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88465" y="1451187"/>
              <a:ext cx="2957289" cy="1977813"/>
            </a:xfrm>
            <a:prstGeom prst="verticalScroll">
              <a:avLst>
                <a:gd name="adj" fmla="val 852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078172" y="1777115"/>
              <a:ext cx="2160318" cy="141577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spcAft>
                  <a:spcPts val="12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var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{};</a:t>
              </a:r>
            </a:p>
            <a:p>
              <a:pPr defTabSz="457200" eaLnBrk="1" hangingPunct="1">
                <a:spcAft>
                  <a:spcPts val="1200"/>
                </a:spcAft>
              </a:pP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7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  <a:p>
              <a:pPr defTabSz="457200" eaLnBrk="1" hangingPunct="1">
                <a:spcAft>
                  <a:spcPts val="1200"/>
                </a:spcAft>
              </a:pP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+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9971" y="3622894"/>
            <a:ext cx="3981234" cy="2244506"/>
            <a:chOff x="630455" y="3976856"/>
            <a:chExt cx="3981234" cy="2244506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630455" y="3976856"/>
              <a:ext cx="3981234" cy="2244506"/>
            </a:xfrm>
            <a:prstGeom prst="verticalScroll">
              <a:avLst>
                <a:gd name="adj" fmla="val 712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036531" y="4388398"/>
              <a:ext cx="3429639" cy="1569660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let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new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{} in</a:t>
              </a:r>
            </a:p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7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+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 rot="5400000">
            <a:off x="1899568" y="3189715"/>
            <a:ext cx="782897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2124" y="3992792"/>
            <a:ext cx="3400276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231205" y="3992792"/>
            <a:ext cx="4257744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Allocates ptr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24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Ref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Dict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2124" y="4598406"/>
            <a:ext cx="2181076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231205" y="4598406"/>
            <a:ext cx="4257744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Heap update doesn’t affect type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62124" y="5196291"/>
            <a:ext cx="1266676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231204" y="5196291"/>
            <a:ext cx="4596587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 key lookup doesn’t type check!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316018" y="947365"/>
            <a:ext cx="4027191" cy="216982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914400" algn="ctr" eaLnBrk="1" hangingPunct="1">
              <a:spcAft>
                <a:spcPts val="1800"/>
              </a:spcAft>
            </a:pPr>
            <a:r>
              <a:rPr lang="en-US" sz="4000" b="1" kern="0" dirty="0" smtClean="0">
                <a:latin typeface="Calibri"/>
                <a:ea typeface="+mj-ea"/>
                <a:cs typeface="Calibri"/>
              </a:rPr>
              <a:t>Key Issue:</a:t>
            </a:r>
          </a:p>
          <a:p>
            <a:pPr lvl="0" indent="-914400" algn="ctr" eaLnBrk="1" hangingPunct="1"/>
            <a:r>
              <a:rPr lang="en-US" sz="4000" kern="0" dirty="0" smtClean="0">
                <a:latin typeface="Calibri"/>
                <a:ea typeface="+mj-ea"/>
                <a:cs typeface="Calibri"/>
              </a:rPr>
              <a:t>“Invariant”</a:t>
            </a:r>
            <a:br>
              <a:rPr lang="en-US" sz="4000" kern="0" dirty="0" smtClean="0">
                <a:latin typeface="Calibri"/>
                <a:ea typeface="+mj-ea"/>
                <a:cs typeface="Calibri"/>
              </a:rPr>
            </a:br>
            <a:r>
              <a:rPr lang="en-US" sz="4000" kern="0" dirty="0" smtClean="0">
                <a:latin typeface="Calibri"/>
                <a:ea typeface="+mj-ea"/>
                <a:cs typeface="Calibri"/>
              </a:rPr>
              <a:t>Reference Types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30" grpId="0"/>
      <p:bldP spid="3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93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249971" y="3622894"/>
            <a:ext cx="3981234" cy="2244506"/>
            <a:chOff x="630455" y="3976856"/>
            <a:chExt cx="3981234" cy="2244506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630455" y="3976856"/>
              <a:ext cx="3981234" cy="2244506"/>
            </a:xfrm>
            <a:prstGeom prst="verticalScroll">
              <a:avLst>
                <a:gd name="adj" fmla="val 712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036531" y="4388398"/>
              <a:ext cx="3429639" cy="1569660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let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new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{} in</a:t>
              </a:r>
            </a:p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7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  <a:p>
              <a:pPr>
                <a:spcAft>
                  <a:spcPts val="18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.f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+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2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09678" y="4268357"/>
            <a:ext cx="3786522" cy="533400"/>
            <a:chOff x="3909678" y="4268357"/>
            <a:chExt cx="3786522" cy="533400"/>
          </a:xfrm>
        </p:grpSpPr>
        <p:cxnSp>
          <p:nvCxnSpPr>
            <p:cNvPr id="23" name="Straight Connector 22"/>
            <p:cNvCxnSpPr>
              <a:endCxn id="31" idx="1"/>
            </p:cNvCxnSpPr>
            <p:nvPr/>
          </p:nvCxnSpPr>
          <p:spPr bwMode="auto">
            <a:xfrm>
              <a:off x="3909678" y="4533469"/>
              <a:ext cx="550333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31" name="Rounded Rectangle 30"/>
            <p:cNvSpPr/>
            <p:nvPr/>
          </p:nvSpPr>
          <p:spPr bwMode="auto">
            <a:xfrm>
              <a:off x="4460011" y="4268357"/>
              <a:ext cx="3236189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|-&gt;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:{d|d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/>
                  <a:ea typeface="Consolas" pitchFamily="-65" charset="0"/>
                  <a:cs typeface="Monaco"/>
                </a:rPr>
                <a:t>empty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}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10736" y="4926391"/>
            <a:ext cx="6180864" cy="533400"/>
            <a:chOff x="2810736" y="4926391"/>
            <a:chExt cx="6180864" cy="533400"/>
          </a:xfrm>
        </p:grpSpPr>
        <p:cxnSp>
          <p:nvCxnSpPr>
            <p:cNvPr id="33" name="Straight Connector 32"/>
            <p:cNvCxnSpPr>
              <a:endCxn id="34" idx="1"/>
            </p:cNvCxnSpPr>
            <p:nvPr/>
          </p:nvCxnSpPr>
          <p:spPr bwMode="auto">
            <a:xfrm>
              <a:off x="2810736" y="5193091"/>
              <a:ext cx="164927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34" name="Rounded Rectangle 33"/>
            <p:cNvSpPr/>
            <p:nvPr/>
          </p:nvSpPr>
          <p:spPr bwMode="auto">
            <a:xfrm>
              <a:off x="4460011" y="4926391"/>
              <a:ext cx="4531589" cy="533400"/>
            </a:xfrm>
            <a:prstGeom prst="roundRect">
              <a:avLst>
                <a:gd name="adj" fmla="val 19917"/>
              </a:avLst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|-&gt;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d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1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:{d|d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  <a:r>
                <a:rPr lang="en-US" sz="2000" dirty="0" err="1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upd(d</a:t>
              </a:r>
              <a:r>
                <a:rPr lang="en-US" sz="2000" baseline="-25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0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0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“f”</a:t>
              </a:r>
              <a:r>
                <a:rPr lang="en-US" sz="20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,7)}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aco"/>
                <a:ea typeface="ＭＳ Ｐゴシック" pitchFamily="-65" charset="-128"/>
                <a:cs typeface="Monaco"/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656046" y="1145169"/>
            <a:ext cx="8335553" cy="1877437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Allocates </a:t>
            </a:r>
            <a:r>
              <a:rPr lang="en-US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heap location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</a:t>
            </a:r>
            <a:r>
              <a:rPr lang="en-US" sz="32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32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::</a:t>
            </a:r>
            <a:r>
              <a:rPr lang="en-US" sz="3200" dirty="0" err="1" smtClean="0">
                <a:solidFill>
                  <a:srgbClr val="333333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Ref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32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</a:t>
            </a:r>
            <a:r>
              <a:rPr lang="en-US" sz="3200" baseline="-250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32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3200" kern="0" dirty="0" smtClean="0">
              <a:solidFill>
                <a:srgbClr val="00000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 lvl="0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Type of pointer doesn’t change …</a:t>
            </a:r>
          </a:p>
          <a:p>
            <a:pPr lvl="0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But types of heap locations can!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62124" y="3992792"/>
            <a:ext cx="2714476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62124" y="4920971"/>
            <a:ext cx="2416948" cy="1538883"/>
            <a:chOff x="562124" y="4920971"/>
            <a:chExt cx="2416948" cy="1538883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562124" y="5196291"/>
              <a:ext cx="2113280" cy="470271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011008" y="4920971"/>
              <a:ext cx="968064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10000">
                  <a:solidFill>
                    <a:srgbClr val="008000"/>
                  </a:solidFill>
                  <a:latin typeface="Zapf Dingbats" pitchFamily="-65" charset="2"/>
                  <a:ea typeface="Zapf Dingbats" pitchFamily="-65" charset="2"/>
                  <a:cs typeface="Zapf Dingbats" pitchFamily="-65" charset="2"/>
                </a:rPr>
                <a:t>✓</a:t>
              </a:r>
              <a:endParaRPr lang="en-US" sz="10000">
                <a:solidFill>
                  <a:srgbClr val="008000"/>
                </a:solidFill>
                <a:latin typeface="Calibri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2124" y="4598406"/>
            <a:ext cx="2181076" cy="470271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0" grpId="0" animBg="1"/>
      <p:bldP spid="50" grpId="1" animBg="1"/>
      <p:bldP spid="56" grpId="0" animBg="1"/>
      <p:bldP spid="56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94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33124" y="970744"/>
            <a:ext cx="8485288" cy="101566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6000" kern="0" dirty="0" smtClean="0">
                <a:latin typeface="Monaco"/>
                <a:ea typeface="+mj-ea"/>
                <a:cs typeface="Monaco"/>
              </a:rPr>
              <a:t>x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chemeClr val="bg1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solidFill>
                  <a:schemeClr val="bg1"/>
                </a:solidFill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solidFill>
                  <a:schemeClr val="bg1"/>
                </a:solidFill>
                <a:latin typeface="Monaco"/>
                <a:ea typeface="+mj-ea"/>
                <a:cs typeface="Monaco"/>
              </a:rPr>
              <a:t>1</a:t>
            </a:r>
            <a:r>
              <a:rPr lang="en-US" sz="6000" kern="0" dirty="0" smtClean="0">
                <a:latin typeface="Symbol" charset="2"/>
                <a:ea typeface="+mj-ea"/>
                <a:cs typeface="Symbol" charset="2"/>
              </a:rPr>
              <a:t> </a:t>
            </a:r>
            <a:r>
              <a:rPr lang="en-US" sz="6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6000" kern="0" dirty="0" smtClean="0">
                <a:latin typeface="Symbol" charset="2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2</a:t>
            </a:r>
            <a:r>
              <a:rPr lang="en-US" sz="60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rgbClr val="FFFFFF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solidFill>
                  <a:srgbClr val="FFFFFF"/>
                </a:solidFill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solidFill>
                  <a:srgbClr val="FFFFFF"/>
                </a:solidFill>
                <a:latin typeface="Monaco"/>
                <a:ea typeface="+mj-ea"/>
                <a:cs typeface="Monaco"/>
              </a:rPr>
              <a:t>2</a:t>
            </a:r>
            <a:endParaRPr kumimoji="0" lang="en-US" sz="6000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51853" y="2005631"/>
            <a:ext cx="6040045" cy="2938429"/>
            <a:chOff x="1051853" y="2005631"/>
            <a:chExt cx="6040045" cy="2938429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858635" y="2469916"/>
              <a:ext cx="93015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51515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4546589" y="3866842"/>
              <a:ext cx="2545309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output</a:t>
              </a:r>
              <a:b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kumimoji="0" lang="en-US" sz="3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type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1051853" y="2935789"/>
              <a:ext cx="2545309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input</a:t>
              </a:r>
              <a:b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00" kern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type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5400000" flipH="1" flipV="1">
              <a:off x="4889433" y="2935442"/>
              <a:ext cx="186121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51515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95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33124" y="970744"/>
            <a:ext cx="8485288" cy="101566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6000" kern="0" dirty="0" smtClean="0">
                <a:latin typeface="Monaco"/>
                <a:ea typeface="+mj-ea"/>
                <a:cs typeface="Monaco"/>
              </a:rPr>
              <a:t>x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1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1</a:t>
            </a:r>
            <a:r>
              <a:rPr lang="en-US" sz="6000" kern="0" dirty="0" smtClean="0">
                <a:latin typeface="Symbol" charset="2"/>
                <a:ea typeface="+mj-ea"/>
                <a:cs typeface="Symbol" charset="2"/>
              </a:rPr>
              <a:t> </a:t>
            </a:r>
            <a:r>
              <a:rPr lang="en-US" sz="6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6000" kern="0" dirty="0" smtClean="0">
                <a:latin typeface="Symbol" charset="2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2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2</a:t>
            </a:r>
            <a:endParaRPr kumimoji="0" lang="en-US" sz="600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858635" y="2469916"/>
            <a:ext cx="93015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1515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4546589" y="3866842"/>
            <a:ext cx="2545309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output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51853" y="2935789"/>
            <a:ext cx="2545309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input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type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4889433" y="2935442"/>
            <a:ext cx="186121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1515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2674372" y="3866841"/>
            <a:ext cx="2545309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input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heap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169003" y="2935789"/>
            <a:ext cx="2545309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output</a:t>
            </a:r>
            <a:b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heap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6977373" y="2469916"/>
            <a:ext cx="93015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1515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999444" y="2919259"/>
            <a:ext cx="1893577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1515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96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33124" y="970744"/>
            <a:ext cx="8485288" cy="1015663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6000" kern="0" dirty="0" smtClean="0">
                <a:latin typeface="Monaco"/>
                <a:ea typeface="+mj-ea"/>
                <a:cs typeface="Monaco"/>
              </a:rPr>
              <a:t>x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1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1</a:t>
            </a:r>
            <a:r>
              <a:rPr lang="en-US" sz="6000" kern="0" dirty="0" smtClean="0">
                <a:latin typeface="Symbol" charset="2"/>
                <a:ea typeface="+mj-ea"/>
                <a:cs typeface="Symbol" charset="2"/>
              </a:rPr>
              <a:t> </a:t>
            </a:r>
            <a:r>
              <a:rPr lang="en-US" sz="600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6000" kern="0" dirty="0" smtClean="0">
                <a:latin typeface="Symbol" charset="2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T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2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</a:t>
            </a:r>
            <a:r>
              <a:rPr lang="en-US" sz="60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6000" kern="0" dirty="0" smtClean="0">
                <a:latin typeface="Monaco"/>
                <a:ea typeface="+mj-ea"/>
                <a:cs typeface="Monaco"/>
              </a:rPr>
              <a:t>h</a:t>
            </a:r>
            <a:r>
              <a:rPr lang="en-US" sz="6000" kern="0" baseline="-25000" dirty="0" smtClean="0">
                <a:latin typeface="Monaco"/>
                <a:ea typeface="+mj-ea"/>
                <a:cs typeface="Monaco"/>
              </a:rPr>
              <a:t>2</a:t>
            </a:r>
            <a:endParaRPr kumimoji="0" lang="en-US" sz="600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Monaco"/>
              <a:ea typeface="+mj-ea"/>
              <a:cs typeface="Monaco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075272" y="2727581"/>
            <a:ext cx="7377756" cy="295465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Our Formulation</a:t>
            </a:r>
            <a:r>
              <a:rPr kumimoji="0" lang="en-US" sz="32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32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Extends:</a:t>
            </a:r>
            <a:endParaRPr lang="en-US" sz="3200" kern="0" dirty="0" smtClean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	</a:t>
            </a:r>
            <a:r>
              <a:rPr kumimoji="0" lang="en-US" sz="2400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Alias Types</a:t>
            </a:r>
            <a:r>
              <a:rPr kumimoji="0" lang="en-US" sz="2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(Smith et al., ESOP 2000)</a:t>
            </a:r>
            <a:br>
              <a:rPr kumimoji="0" lang="en-US" sz="2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2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	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syntactic types</a:t>
            </a:r>
            <a:r>
              <a:rPr kumimoji="0" lang="en-US" sz="2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for </a:t>
            </a:r>
            <a:r>
              <a:rPr kumimoji="0" lang="en-US" sz="24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higher-order</a:t>
            </a:r>
            <a:r>
              <a:rPr kumimoji="0" lang="en-US" sz="2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programs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 	</a:t>
            </a:r>
            <a:r>
              <a:rPr lang="en-US" sz="2400" u="sng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Low-Level Liquid Types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(Rondon et al., POPL 2010)</a:t>
            </a:r>
            <a:b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	</a:t>
            </a:r>
            <a:r>
              <a:rPr lang="en-US" sz="2400" b="1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refinement types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for </a:t>
            </a:r>
            <a:r>
              <a:rPr lang="en-US" sz="2400" b="1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first-order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programs</a:t>
            </a:r>
            <a:endParaRPr lang="en-US" sz="240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97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26873" y="3414701"/>
            <a:ext cx="4093430" cy="2644303"/>
            <a:chOff x="249970" y="3622893"/>
            <a:chExt cx="4093430" cy="2644303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49970" y="3622893"/>
              <a:ext cx="4093430" cy="2644303"/>
            </a:xfrm>
            <a:prstGeom prst="verticalScroll">
              <a:avLst>
                <a:gd name="adj" fmla="val 712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87277" y="4034436"/>
              <a:ext cx="3429639" cy="193899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let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swap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B30000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y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let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tmp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in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*y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;</a:t>
              </a:r>
              <a:endPara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 *y 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=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tmp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 in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…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2405" y="778506"/>
            <a:ext cx="8182365" cy="215443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swap :: (x:Ref(L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),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y:Ref(L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/ H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a:Any)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b:Any) </a:t>
            </a:r>
            <a:endParaRPr lang="en-US" sz="2400" dirty="0" smtClean="0">
              <a:solidFill>
                <a:srgbClr val="B30000"/>
              </a:solidFill>
              <a:latin typeface="Symbol" charset="2"/>
              <a:ea typeface="Consolas" pitchFamily="-65" charset="0"/>
              <a:cs typeface="Symbol" charset="2"/>
            </a:endParaRPr>
          </a:p>
          <a:p>
            <a:pPr defTabSz="457200" eaLnBrk="1" hangingPunct="1"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 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Void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/ H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a’:Any{a’=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b})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   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b’:Any{b’=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a})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4" grpId="1" build="allAtOnce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98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2405" y="3414679"/>
            <a:ext cx="8407848" cy="260071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getKey :: (x:Ref(L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),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k:Str)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  / H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d:Dict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’)</a:t>
            </a:r>
            <a:endParaRPr lang="en-US" sz="2400" dirty="0" smtClean="0">
              <a:solidFill>
                <a:srgbClr val="B30000"/>
              </a:solidFill>
              <a:latin typeface="Symbol" charset="2"/>
              <a:ea typeface="Consolas" pitchFamily="-65" charset="0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30000"/>
                </a:solidFill>
                <a:latin typeface="Monaco"/>
                <a:ea typeface="Consolas" pitchFamily="-65" charset="0"/>
                <a:cs typeface="Monaco"/>
                <a:sym typeface="Symbol" pitchFamily="-65" charset="2"/>
              </a:rPr>
              <a:t>//:        </a:t>
            </a:r>
            <a:r>
              <a:rPr lang="en-US" sz="2400" dirty="0" err="1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  <a:sym typeface="Symbol" pitchFamily="-65" charset="2"/>
              </a:rPr>
              <a:t>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 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has(d,k)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     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sel(d,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     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y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HeapHas(H,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’,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k)}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//:         / H + (L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|-&gt;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d’:Dict{d’=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d}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B30000"/>
                </a:solidFill>
                <a:latin typeface="Symbol" charset="2"/>
                <a:ea typeface="Consolas" pitchFamily="-65" charset="0"/>
                <a:cs typeface="Symbol" charset="2"/>
              </a:rPr>
              <a:t> 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</a:t>
            </a:r>
            <a:r>
              <a:rPr lang="en-US" sz="2400" baseline="-250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</a:t>
            </a:r>
            <a:r>
              <a:rPr lang="en-US" sz="2400" dirty="0" smtClean="0">
                <a:solidFill>
                  <a:srgbClr val="B3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’)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45655" y="889913"/>
            <a:ext cx="5255866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Prototype Inheritance</a:t>
            </a:r>
            <a:endParaRPr lang="en-US" sz="3200" b="1" kern="0" dirty="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09211" y="1974012"/>
            <a:ext cx="1463901" cy="969381"/>
            <a:chOff x="593499" y="1790628"/>
            <a:chExt cx="1463901" cy="969381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593499" y="1790628"/>
              <a:ext cx="1463901" cy="969381"/>
            </a:xfrm>
            <a:prstGeom prst="verticalScroll">
              <a:avLst>
                <a:gd name="adj" fmla="val 14964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985416" y="2095734"/>
              <a:ext cx="888412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[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]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65388" y="1974012"/>
            <a:ext cx="2989285" cy="969381"/>
            <a:chOff x="2801915" y="1763443"/>
            <a:chExt cx="2989285" cy="969381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801915" y="1763443"/>
              <a:ext cx="2989285" cy="969381"/>
            </a:xfrm>
            <a:prstGeom prst="verticalScroll">
              <a:avLst>
                <a:gd name="adj" fmla="val 14964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193831" y="2068549"/>
              <a:ext cx="2368769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getKey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(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*x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,</a:t>
              </a:r>
              <a:r>
                <a:rPr lang="en-US" sz="2400" dirty="0" smtClean="0">
                  <a:solidFill>
                    <a:srgbClr val="333333"/>
                  </a:solidFill>
                  <a:latin typeface="Symbol" charset="2"/>
                  <a:ea typeface="Consolas" pitchFamily="-65" charset="0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k</a:t>
              </a:r>
              <a:r>
                <a:rPr lang="en-US" sz="2400" dirty="0" smtClean="0">
                  <a:solidFill>
                    <a:srgbClr val="E39B3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)</a:t>
              </a:r>
              <a:endParaRPr lang="en-US" sz="2400" dirty="0" smtClean="0">
                <a:solidFill>
                  <a:srgbClr val="80000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rot="10800000" flipH="1">
            <a:off x="3028054" y="2458703"/>
            <a:ext cx="1482392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C700-D6DC-E640-968A-CCDCBE094FEA}" type="slidenum">
              <a:rPr lang="en-US" smtClean="0"/>
              <a:pPr/>
              <a:t>99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099048" y="0"/>
              <a:ext cx="3044952" cy="338554"/>
            </a:xfrm>
            <a:prstGeom prst="rect">
              <a:avLst/>
            </a:prstGeom>
            <a:solidFill>
              <a:srgbClr val="40404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FFFFFF"/>
                  </a:solidFill>
                  <a:latin typeface="Calibri"/>
                  <a:ea typeface="+mj-ea"/>
                  <a:cs typeface="Calibri"/>
                </a:rPr>
                <a:t>JavaScript Encodings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3044952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Flow-Sensitive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0"/>
              <a:ext cx="3044952" cy="3385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1600" kern="0" dirty="0" smtClean="0">
                  <a:solidFill>
                    <a:srgbClr val="000000"/>
                  </a:solidFill>
                  <a:latin typeface="Calibri"/>
                  <a:ea typeface="+mj-ea"/>
                  <a:cs typeface="Calibri"/>
                </a:rPr>
                <a:t>Nested Refinements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945655" y="1808121"/>
            <a:ext cx="525586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Primitive Operators</a:t>
            </a:r>
            <a:r>
              <a:rPr lang="en-US" sz="3200" kern="0" dirty="0" smtClean="0">
                <a:solidFill>
                  <a:srgbClr val="000000"/>
                </a:solidFill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</a:rPr>
            </a:br>
            <a:r>
              <a:rPr lang="en-US" sz="3200" kern="0" dirty="0" smtClean="0">
                <a:solidFill>
                  <a:srgbClr val="000000"/>
                </a:solidFill>
              </a:rPr>
              <a:t>(Avoid Implicit Coercion)</a:t>
            </a:r>
            <a:endParaRPr lang="en-US" sz="3200" kern="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945655" y="3201511"/>
            <a:ext cx="525586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JavaScript Arrays</a:t>
            </a:r>
            <a:r>
              <a:rPr lang="en-US" sz="3200" kern="0" dirty="0" smtClean="0">
                <a:solidFill>
                  <a:srgbClr val="000000"/>
                </a:solidFill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</a:rPr>
            </a:br>
            <a:r>
              <a:rPr lang="en-US" sz="3200" kern="0" dirty="0" smtClean="0">
                <a:solidFill>
                  <a:srgbClr val="000000"/>
                </a:solidFill>
              </a:rPr>
              <a:t>(Several Unusual Issues)</a:t>
            </a:r>
            <a:endParaRPr lang="en-US" sz="3200" kern="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945655" y="889913"/>
            <a:ext cx="5255866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Prototype Inheritance</a:t>
            </a:r>
            <a:endParaRPr lang="en-US" sz="3200" b="1" kern="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: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7|8.6|6.4|8.2|5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|6.5|3.: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4.5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2|8.6|5.1|6.8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4|6|1.:|1.7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|3.4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8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7|10.7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2.1|1.6|3.5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4.8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1.8|3.6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11|7.8|5.3|6.9|10.4|1.2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9.1|1.9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4.7|5.2|3.6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8|1|0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4|29.2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1|15.6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2.6|3.9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1.:|3|0.7|3.5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6|2.7|4.8|2.9|4.8|2.2|5.3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5.4|10.3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1|4.4|2.4|4.2|0.2|11.3|2.8|4.1|1.1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2.5|0.:|1.3|1.3|2.3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3.6|1.7|6.:|0.9|4.3|4.3|12.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12.2|16.1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5.1|3.8|1.1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3.2|9.1|2.7|3.4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2.5|7.4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9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3|1.5|2.1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4.2|5|3.9|6.8|6.2|2.2|1.:|2.5|4.: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2|5.2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7|1.2|3.1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3.7|3.5|7.3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6.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7.2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3|5.2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6|3.9|6.9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4.7|4.2|0.7|2.7|19.4|1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: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5|0.:|3.6|2.1|5.3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|11.9|6.6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4|10.8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7.3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7.4|1.4|2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4|3.5|11.7|5.9|10.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5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2.8|3.1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1.7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1.:|5.3|9.5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9|4.5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1|12.4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6|6.7|9.3|0.2|12.4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|3.5|4.1|2.4|4.8|4.5|11.9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5.1|7|3.4|5.8|9.9|15.3|1.3|5.9|5.4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3.3|9.5|8.4|6.2"/>
</p:tagLst>
</file>

<file path=ppt/tags/tag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4.3|5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"/>
</p:tagLst>
</file>

<file path=ppt/tags/tag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22.3|8.6|3.2|7.2|5.3|6.7|15.7|15.6"/>
</p:tagLst>
</file>

<file path=ppt/tags/tag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3.1|9.7|5.1|3.:|7.1|1.2|2.1|2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6|10.1|1.8|5.6|5.6|2.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11.3|6.:|18.3|1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29954</TotalTime>
  <Words>9384</Words>
  <Application>Microsoft Macintosh PowerPoint</Application>
  <PresentationFormat>On-screen Show (4:3)</PresentationFormat>
  <Paragraphs>1863</Paragraphs>
  <Slides>142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3" baseType="lpstr">
      <vt:lpstr>Office Theme</vt:lpstr>
      <vt:lpstr>Slide 1</vt:lpstr>
      <vt:lpstr>Slide 2</vt:lpstr>
      <vt:lpstr>Slide 3</vt:lpstr>
      <vt:lpstr>Slide 4</vt:lpstr>
      <vt:lpstr>1. Development Tools</vt:lpstr>
      <vt:lpstr>2. Reliability &amp; Security</vt:lpstr>
      <vt:lpstr>3. Performance</vt:lpstr>
      <vt:lpstr>Slide 8</vt:lpstr>
      <vt:lpstr>Slide 9</vt:lpstr>
      <vt:lpstr>Slide 10</vt:lpstr>
      <vt:lpstr>Slide 11</vt:lpstr>
      <vt:lpstr>Slide 12</vt:lpstr>
      <vt:lpstr>Slide 13</vt:lpstr>
      <vt:lpstr>Slide 14</vt:lpstr>
      <vt:lpstr>Outline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Outline</vt:lpstr>
      <vt:lpstr>Slide 36</vt:lpstr>
      <vt:lpstr>Slide 37</vt:lpstr>
      <vt:lpstr>Refinement Types</vt:lpstr>
      <vt:lpstr>Refinement Types</vt:lpstr>
      <vt:lpstr>Refinement Types</vt:lpstr>
      <vt:lpstr>Refinement Types</vt:lpstr>
      <vt:lpstr>Refinement Types</vt:lpstr>
      <vt:lpstr>Refinement Types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Outline</vt:lpstr>
      <vt:lpstr>Slide 68</vt:lpstr>
      <vt:lpstr>Slide 69</vt:lpstr>
      <vt:lpstr>Prior Refinement Types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Decidable Encoding</vt:lpstr>
      <vt:lpstr>Decidable Encoding</vt:lpstr>
      <vt:lpstr>Decidable Encoding</vt:lpstr>
      <vt:lpstr>Precise Subtyping</vt:lpstr>
      <vt:lpstr>Precise Subtyping</vt:lpstr>
      <vt:lpstr>Precise Subtyping</vt:lpstr>
      <vt:lpstr>Precise Subtyping</vt:lpstr>
      <vt:lpstr>Type Soundness Proof</vt:lpstr>
      <vt:lpstr>Type Soundness Proof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Outline</vt:lpstr>
      <vt:lpstr>Slide 101</vt:lpstr>
      <vt:lpstr>Slide 102</vt:lpstr>
      <vt:lpstr>Slide 103</vt:lpstr>
      <vt:lpstr>Reducing Annotation Burden</vt:lpstr>
      <vt:lpstr>Reducing Annotation Burden</vt:lpstr>
      <vt:lpstr>Reducing Annotation Burden</vt:lpstr>
      <vt:lpstr>Reducing Annotation Burden</vt:lpstr>
      <vt:lpstr>Improving Performance</vt:lpstr>
      <vt:lpstr>Improving Performance</vt:lpstr>
      <vt:lpstr>Improving Performance</vt:lpstr>
      <vt:lpstr>Slide 111</vt:lpstr>
      <vt:lpstr>Outline</vt:lpstr>
      <vt:lpstr>Immediate Directions</vt:lpstr>
      <vt:lpstr>“Gradual Gradual Typing”</vt:lpstr>
      <vt:lpstr>Web Development Tools</vt:lpstr>
      <vt:lpstr>Iterative Inference</vt:lpstr>
      <vt:lpstr>Browser Extension Security</vt:lpstr>
      <vt:lpstr>Thanks!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What About eval?</vt:lpstr>
      <vt:lpstr>What About eval?</vt:lpstr>
      <vt:lpstr>Slide 129</vt:lpstr>
      <vt:lpstr>Function Subtyping…</vt:lpstr>
      <vt:lpstr>Function Subtyping…</vt:lpstr>
      <vt:lpstr>Function Subtyping…</vt:lpstr>
      <vt:lpstr>Heap Updates…</vt:lpstr>
      <vt:lpstr>Subtyping with Nesting</vt:lpstr>
      <vt:lpstr>Subtyping with Nesting</vt:lpstr>
      <vt:lpstr>Type Soundness with Nesting</vt:lpstr>
      <vt:lpstr>Slide 137</vt:lpstr>
      <vt:lpstr>Slide 138</vt:lpstr>
      <vt:lpstr>Slide 139</vt:lpstr>
      <vt:lpstr>Slide 140</vt:lpstr>
      <vt:lpstr>Type Soundness with Nesting</vt:lpstr>
      <vt:lpstr>Slide 142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Ravi Chugh</dc:creator>
  <cp:lastModifiedBy>Ravi Chugh</cp:lastModifiedBy>
  <cp:revision>2940</cp:revision>
  <cp:lastPrinted>2013-09-02T15:55:46Z</cp:lastPrinted>
  <dcterms:created xsi:type="dcterms:W3CDTF">2013-09-04T20:42:08Z</dcterms:created>
  <dcterms:modified xsi:type="dcterms:W3CDTF">2013-09-04T20:43:04Z</dcterms:modified>
</cp:coreProperties>
</file>