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Override PartName="/ppt/slides/slide14.xml" ContentType="application/vnd.openxmlformats-officedocument.presentationml.slide+xml"/>
  <Override PartName="/ppt/tags/tag24.xml" ContentType="application/vnd.openxmlformats-officedocument.presentationml.tags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tags/tag4.xml" ContentType="application/vnd.openxmlformats-officedocument.presentationml.tags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tags/tag23.xml" ContentType="application/vnd.openxmlformats-officedocument.presentationml.tags+xml"/>
  <Override PartName="/docProps/core.xml" ContentType="application/vnd.openxmlformats-package.core-properties+xml"/>
  <Override PartName="/ppt/tags/tag32.xml" ContentType="application/vnd.openxmlformats-officedocument.presentationml.tags+xml"/>
  <Override PartName="/ppt/slides/slide44.xml" ContentType="application/vnd.openxmlformats-officedocument.presentationml.slide+xml"/>
  <Override PartName="/ppt/tags/tag15.xml" ContentType="application/vnd.openxmlformats-officedocument.presentationml.tags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tags/tag3.xml" ContentType="application/vnd.openxmlformats-officedocument.presentationml.tag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tags/tag14.xml" ContentType="application/vnd.openxmlformats-officedocument.presentationml.tags+xml"/>
  <Override PartName="/ppt/slides/slide26.xml" ContentType="application/vnd.openxmlformats-officedocument.presentationml.slide+xml"/>
  <Override PartName="/ppt/tags/tag9.xml" ContentType="application/vnd.openxmlformats-officedocument.presentationml.tags+xml"/>
  <Override PartName="/ppt/slides/slide35.xml" ContentType="application/vnd.openxmlformats-officedocument.presentationml.slide+xml"/>
  <Override PartName="/ppt/tags/tag2.xml" ContentType="application/vnd.openxmlformats-officedocument.presentationml.tags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tags/tag28.xml" ContentType="application/vnd.openxmlformats-officedocument.presentationml.tags+xml"/>
  <Override PartName="/ppt/slides/slide11.xml" ContentType="application/vnd.openxmlformats-officedocument.presentationml.slide+xml"/>
  <Override PartName="/ppt/tags/tag21.xml" ContentType="application/vnd.openxmlformats-officedocument.presentationml.tags+xml"/>
  <Override PartName="/ppt/slides/slide49.xml" ContentType="application/vnd.openxmlformats-officedocument.presentationml.slide+xml"/>
  <Override PartName="/ppt/tags/tag30.xml" ContentType="application/vnd.openxmlformats-officedocument.presentationml.tags+xml"/>
  <Override PartName="/ppt/slides/slide42.xml" ContentType="application/vnd.openxmlformats-officedocument.presentationml.slide+xml"/>
  <Override PartName="/ppt/tags/tag13.xml" ContentType="application/vnd.openxmlformats-officedocument.presentationml.tags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tags/tag8.xml" ContentType="application/vnd.openxmlformats-officedocument.presentationml.tags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tags/tag27.xml" ContentType="application/vnd.openxmlformats-officedocument.presentationml.tags+xml"/>
  <Override PartName="/ppt/slides/slide10.xml" ContentType="application/vnd.openxmlformats-officedocument.presentationml.slide+xml"/>
  <Override PartName="/ppt/tags/tag20.xml" ContentType="application/vnd.openxmlformats-officedocument.presentationml.tags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tags/tag19.xml" ContentType="application/vnd.openxmlformats-officedocument.presentationml.tags+xml"/>
  <Override PartName="/ppt/slides/slide41.xml" ContentType="application/vnd.openxmlformats-officedocument.presentationml.slide+xml"/>
  <Override PartName="/ppt/tags/tag12.xml" ContentType="application/vnd.openxmlformats-officedocument.presentationml.tags+xml"/>
  <Override PartName="/ppt/slides/slide24.xml" ContentType="application/vnd.openxmlformats-officedocument.presentationml.slide+xml"/>
  <Override PartName="/ppt/tags/tag7.xml" ContentType="application/vnd.openxmlformats-officedocument.presentationml.tags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tags/tag26.xml" ContentType="application/vnd.openxmlformats-officedocument.presentationml.tags+xml"/>
  <Override PartName="/ppt/viewProps.xml" ContentType="application/vnd.openxmlformats-officedocument.presentationml.viewProps+xml"/>
  <Default Extension="jpeg" ContentType="image/jpeg"/>
  <Override PartName="/ppt/slides/slide47.xml" ContentType="application/vnd.openxmlformats-officedocument.presentationml.slide+xml"/>
  <Override PartName="/ppt/tags/tag18.xml" ContentType="application/vnd.openxmlformats-officedocument.presentationml.tags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tags/tag6.xml" ContentType="application/vnd.openxmlformats-officedocument.presentationml.tags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tags/tag25.xml" ContentType="application/vnd.openxmlformats-officedocument.presentationml.tags+xml"/>
  <Override PartName="/ppt/slides/slide46.xml" ContentType="application/vnd.openxmlformats-officedocument.presentationml.slide+xml"/>
  <Override PartName="/ppt/tags/tag17.xml" ContentType="application/vnd.openxmlformats-officedocument.presentationml.tags+xml"/>
  <Override PartName="/ppt/slides/slide29.xml" ContentType="application/vnd.openxmlformats-officedocument.presentationml.slide+xml"/>
  <Override PartName="/ppt/tags/tag10.xml" ContentType="application/vnd.openxmlformats-officedocument.presentationml.tags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tags/tag5.xml" ContentType="application/vnd.openxmlformats-officedocument.presentationml.tags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51"/>
  </p:notesMasterIdLst>
  <p:sldIdLst>
    <p:sldId id="580" r:id="rId2"/>
    <p:sldId id="681" r:id="rId3"/>
    <p:sldId id="646" r:id="rId4"/>
    <p:sldId id="686" r:id="rId5"/>
    <p:sldId id="684" r:id="rId6"/>
    <p:sldId id="683" r:id="rId7"/>
    <p:sldId id="668" r:id="rId8"/>
    <p:sldId id="669" r:id="rId9"/>
    <p:sldId id="641" r:id="rId10"/>
    <p:sldId id="687" r:id="rId11"/>
    <p:sldId id="644" r:id="rId12"/>
    <p:sldId id="689" r:id="rId13"/>
    <p:sldId id="645" r:id="rId14"/>
    <p:sldId id="647" r:id="rId15"/>
    <p:sldId id="712" r:id="rId16"/>
    <p:sldId id="648" r:id="rId17"/>
    <p:sldId id="643" r:id="rId18"/>
    <p:sldId id="690" r:id="rId19"/>
    <p:sldId id="691" r:id="rId20"/>
    <p:sldId id="651" r:id="rId21"/>
    <p:sldId id="665" r:id="rId22"/>
    <p:sldId id="670" r:id="rId23"/>
    <p:sldId id="697" r:id="rId24"/>
    <p:sldId id="698" r:id="rId25"/>
    <p:sldId id="657" r:id="rId26"/>
    <p:sldId id="653" r:id="rId27"/>
    <p:sldId id="671" r:id="rId28"/>
    <p:sldId id="661" r:id="rId29"/>
    <p:sldId id="642" r:id="rId30"/>
    <p:sldId id="701" r:id="rId31"/>
    <p:sldId id="703" r:id="rId32"/>
    <p:sldId id="704" r:id="rId33"/>
    <p:sldId id="709" r:id="rId34"/>
    <p:sldId id="711" r:id="rId35"/>
    <p:sldId id="708" r:id="rId36"/>
    <p:sldId id="707" r:id="rId37"/>
    <p:sldId id="705" r:id="rId38"/>
    <p:sldId id="706" r:id="rId39"/>
    <p:sldId id="675" r:id="rId40"/>
    <p:sldId id="664" r:id="rId41"/>
    <p:sldId id="699" r:id="rId42"/>
    <p:sldId id="676" r:id="rId43"/>
    <p:sldId id="677" r:id="rId44"/>
    <p:sldId id="678" r:id="rId45"/>
    <p:sldId id="652" r:id="rId46"/>
    <p:sldId id="713" r:id="rId47"/>
    <p:sldId id="692" r:id="rId48"/>
    <p:sldId id="693" r:id="rId49"/>
    <p:sldId id="694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777777"/>
    <a:srgbClr val="FFFFFF"/>
    <a:srgbClr val="010000"/>
    <a:srgbClr val="646464"/>
    <a:srgbClr val="515151"/>
    <a:srgbClr val="FF916C"/>
    <a:srgbClr val="B30000"/>
    <a:srgbClr val="FDFFFF"/>
    <a:srgbClr val="950000"/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32787"/>
    <p:restoredTop sz="90929"/>
  </p:normalViewPr>
  <p:slideViewPr>
    <p:cSldViewPr snapToGrid="0" snapToObjects="1">
      <p:cViewPr>
        <p:scale>
          <a:sx n="120" d="100"/>
          <a:sy n="120" d="100"/>
        </p:scale>
        <p:origin x="-856" y="-176"/>
      </p:cViewPr>
      <p:guideLst>
        <p:guide orient="horz" pos="2158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467792-7768-F046-AD68-37FC96BE0F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8ACA02-51F8-B846-8389-F932121FC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26C224-2897-C94D-9A5A-1DD8A5125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3AE085-A23D-584C-9D36-11F88C5A7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6CFC92-A362-BE47-B771-27C122F2A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FE0B9C-44D4-E84D-93DE-17F259375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09A68B-1E05-214C-8A86-3A556E30C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C6BCF-F698-D443-B8DB-ED856256B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C7B5E5-535E-444F-BC53-56FADBB24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B9DCAB-8CFA-CC4B-96EC-10695F715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154225-03D4-B840-B14A-C19028FC5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9FD598-C653-B549-9CDD-EB8EBD4DC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3A0B1863-A0FD-4143-B396-1DF0F59EB1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0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5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/>
          </p:cNvSpPr>
          <p:nvPr/>
        </p:nvSpPr>
        <p:spPr bwMode="auto">
          <a:xfrm>
            <a:off x="342900" y="190494"/>
            <a:ext cx="8458200" cy="281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Dependent</a:t>
            </a:r>
            <a:b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Types for JavaScript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596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Subtitle 2"/>
          <p:cNvSpPr>
            <a:spLocks/>
          </p:cNvSpPr>
          <p:nvPr/>
        </p:nvSpPr>
        <p:spPr bwMode="auto">
          <a:xfrm>
            <a:off x="0" y="3593436"/>
            <a:ext cx="9144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Ravi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  <a:cs typeface="Calibri"/>
              </a:rPr>
              <a:t>Chugh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   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  <a:cs typeface="Calibri"/>
              </a:rPr>
              <a:t>Ranjit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  <a:cs typeface="Calibri"/>
              </a:rPr>
              <a:t>Jhala</a:t>
            </a:r>
            <a:endParaRPr lang="en-US" sz="3200" baseline="30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" name="Subtitle 2"/>
          <p:cNvSpPr>
            <a:spLocks/>
          </p:cNvSpPr>
          <p:nvPr/>
        </p:nvSpPr>
        <p:spPr bwMode="auto">
          <a:xfrm>
            <a:off x="0" y="418521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University of California, San Diego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Subtitle 2"/>
          <p:cNvSpPr>
            <a:spLocks/>
          </p:cNvSpPr>
          <p:nvPr/>
        </p:nvSpPr>
        <p:spPr bwMode="auto">
          <a:xfrm>
            <a:off x="0" y="4975091"/>
            <a:ext cx="9144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David Herman</a:t>
            </a:r>
            <a:endParaRPr lang="en-US" sz="3200" baseline="30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" name="Subtitle 2"/>
          <p:cNvSpPr>
            <a:spLocks/>
          </p:cNvSpPr>
          <p:nvPr/>
        </p:nvSpPr>
        <p:spPr bwMode="auto">
          <a:xfrm>
            <a:off x="0" y="558206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Bef>
                <a:spcPct val="20000"/>
              </a:spcBef>
            </a:pP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Mozilla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Research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advTm="699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770822" y="3365901"/>
            <a:ext cx="5602356" cy="861774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367156" y="2020574"/>
            <a:ext cx="5395844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874078" y="2152349"/>
            <a:ext cx="5395844" cy="317009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3000"/>
              </a:spcAft>
            </a:pPr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Challenges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Tour of DJS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Security Predicates</a:t>
            </a:r>
          </a:p>
        </p:txBody>
      </p:sp>
    </p:spTree>
  </p:cSld>
  <p:clrMapOvr>
    <a:masterClrMapping/>
  </p:clrMapOvr>
  <p:transition advTm="386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" y="10583"/>
            <a:ext cx="9143999" cy="338554"/>
            <a:chOff x="1" y="10583"/>
            <a:chExt cx="9143999" cy="338554"/>
          </a:xfrm>
        </p:grpSpPr>
        <p:sp>
          <p:nvSpPr>
            <p:cNvPr id="20" name="Title 1"/>
            <p:cNvSpPr txBox="1">
              <a:spLocks/>
            </p:cNvSpPr>
            <p:nvPr/>
          </p:nvSpPr>
          <p:spPr bwMode="auto">
            <a:xfrm>
              <a:off x="1" y="10583"/>
              <a:ext cx="1788582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Refinements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 bwMode="auto">
            <a:xfrm>
              <a:off x="1788583" y="10583"/>
              <a:ext cx="2645834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Path and Flow Sensitivity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2" name="Title 1"/>
            <p:cNvSpPr txBox="1">
              <a:spLocks/>
            </p:cNvSpPr>
            <p:nvPr/>
          </p:nvSpPr>
          <p:spPr bwMode="auto">
            <a:xfrm>
              <a:off x="4434418" y="10583"/>
              <a:ext cx="1566332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Arrays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3" name="Title 1"/>
            <p:cNvSpPr txBox="1">
              <a:spLocks/>
            </p:cNvSpPr>
            <p:nvPr/>
          </p:nvSpPr>
          <p:spPr bwMode="auto">
            <a:xfrm>
              <a:off x="7418917" y="10583"/>
              <a:ext cx="1725083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Prototypes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7" name="Title 1"/>
            <p:cNvSpPr txBox="1">
              <a:spLocks/>
            </p:cNvSpPr>
            <p:nvPr/>
          </p:nvSpPr>
          <p:spPr bwMode="auto">
            <a:xfrm>
              <a:off x="6011332" y="10583"/>
              <a:ext cx="1407585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Loops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</p:cSld>
  <p:clrMapOvr>
    <a:masterClrMapping/>
  </p:clrMapOvr>
  <p:transition advTm="52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" name="Group 34"/>
          <p:cNvGrpSpPr/>
          <p:nvPr/>
        </p:nvGrpSpPr>
        <p:grpSpPr>
          <a:xfrm>
            <a:off x="1066800" y="4191000"/>
            <a:ext cx="7239000" cy="400110"/>
            <a:chOff x="2743200" y="1447800"/>
            <a:chExt cx="7239000" cy="40011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4606322" y="1447800"/>
              <a:ext cx="53758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boolean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Bool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" name="Group 34"/>
          <p:cNvGrpSpPr/>
          <p:nvPr/>
        </p:nvGrpSpPr>
        <p:grpSpPr>
          <a:xfrm>
            <a:off x="1066800" y="4800600"/>
            <a:ext cx="7239000" cy="400110"/>
            <a:chOff x="2743200" y="1447800"/>
            <a:chExt cx="7239000" cy="40011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606322" y="1447800"/>
              <a:ext cx="53758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7" name="Group 34"/>
          <p:cNvGrpSpPr/>
          <p:nvPr/>
        </p:nvGrpSpPr>
        <p:grpSpPr>
          <a:xfrm>
            <a:off x="1066800" y="5405735"/>
            <a:ext cx="8077200" cy="400110"/>
            <a:chOff x="2743200" y="1447800"/>
            <a:chExt cx="8077200" cy="40011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4606322" y="1447800"/>
              <a:ext cx="62140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integer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1066800" y="6000690"/>
            <a:ext cx="8077200" cy="400110"/>
            <a:chOff x="2743200" y="1447800"/>
            <a:chExt cx="8077200" cy="40011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4606322" y="1447800"/>
              <a:ext cx="62140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true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Top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rgbClr val="51515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FFFFFF"/>
                </a:solidFill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0" y="606831"/>
            <a:ext cx="9144000" cy="3224362"/>
            <a:chOff x="0" y="606831"/>
            <a:chExt cx="9144000" cy="3224362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2444120" y="1447800"/>
              <a:ext cx="4255760" cy="131659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7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7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7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7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7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7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7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7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7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7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 bwMode="auto">
            <a:xfrm>
              <a:off x="0" y="3018817"/>
              <a:ext cx="9144000" cy="8123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“value </a:t>
              </a:r>
              <a:r>
                <a:rPr kumimoji="0" lang="en-US" sz="400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  <a:t>x</a:t>
              </a:r>
              <a:r>
                <a:rPr kumimoji="0" lang="en-US" sz="4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such that formula </a:t>
              </a:r>
              <a:r>
                <a:rPr kumimoji="0" lang="en-US" sz="400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  <a:t>p</a:t>
              </a:r>
              <a:r>
                <a:rPr kumimoji="0" lang="en-US" sz="4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is true”</a:t>
              </a:r>
              <a:endParaRPr kumimoji="0" lang="en-US" sz="4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1" name="Title 1"/>
            <p:cNvSpPr txBox="1">
              <a:spLocks/>
            </p:cNvSpPr>
            <p:nvPr/>
          </p:nvSpPr>
          <p:spPr bwMode="auto">
            <a:xfrm>
              <a:off x="0" y="606831"/>
              <a:ext cx="9144000" cy="70788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Refinement Types</a:t>
              </a:r>
              <a:endParaRPr kumimoji="0" lang="en-US" sz="4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524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444120" y="1447800"/>
            <a:ext cx="4255760" cy="1316593"/>
          </a:xfrm>
          <a:prstGeom prst="roundRect">
            <a:avLst>
              <a:gd name="adj" fmla="val 1991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kumimoji="0" lang="en-US" sz="7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018817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“value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such that formula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p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true”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2590800" y="4114800"/>
            <a:ext cx="4038600" cy="2209800"/>
            <a:chOff x="1905000" y="4419600"/>
            <a:chExt cx="4038600" cy="2209800"/>
          </a:xfrm>
        </p:grpSpPr>
        <p:grpSp>
          <p:nvGrpSpPr>
            <p:cNvPr id="7" name="Group 34"/>
            <p:cNvGrpSpPr/>
            <p:nvPr/>
          </p:nvGrpSpPr>
          <p:grpSpPr>
            <a:xfrm>
              <a:off x="1905000" y="4419600"/>
              <a:ext cx="4038600" cy="400110"/>
              <a:chOff x="3581400" y="1447800"/>
              <a:chExt cx="4038600" cy="400110"/>
            </a:xfrm>
          </p:grpSpPr>
          <p:sp>
            <p:nvSpPr>
              <p:cNvPr id="8" name="Rounded Rectangle 7"/>
              <p:cNvSpPr/>
              <p:nvPr/>
            </p:nvSpPr>
            <p:spPr bwMode="auto">
              <a:xfrm>
                <a:off x="4606322" y="1447800"/>
                <a:ext cx="3013678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Num</a:t>
                </a:r>
                <a:endPara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 bwMode="auto">
              <a:xfrm>
                <a:off x="3581400" y="1447800"/>
                <a:ext cx="990600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3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::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10" name="Group 34"/>
            <p:cNvGrpSpPr/>
            <p:nvPr/>
          </p:nvGrpSpPr>
          <p:grpSpPr>
            <a:xfrm>
              <a:off x="1905000" y="5029200"/>
              <a:ext cx="4038600" cy="400110"/>
              <a:chOff x="3581400" y="1447800"/>
              <a:chExt cx="4038600" cy="400110"/>
            </a:xfrm>
          </p:grpSpPr>
          <p:sp>
            <p:nvSpPr>
              <p:cNvPr id="11" name="Rounded Rectangle 10"/>
              <p:cNvSpPr/>
              <p:nvPr/>
            </p:nvSpPr>
            <p:spPr bwMode="auto">
              <a:xfrm>
                <a:off x="4606322" y="1447800"/>
                <a:ext cx="3013678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 bwMode="auto">
              <a:xfrm>
                <a:off x="3581400" y="1447800"/>
                <a:ext cx="990600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3 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13" name="Group 34"/>
            <p:cNvGrpSpPr/>
            <p:nvPr/>
          </p:nvGrpSpPr>
          <p:grpSpPr>
            <a:xfrm>
              <a:off x="1905000" y="5634335"/>
              <a:ext cx="4038600" cy="400110"/>
              <a:chOff x="3581400" y="1447800"/>
              <a:chExt cx="4038600" cy="400110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4606322" y="1447800"/>
                <a:ext cx="3013678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&gt;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0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3581400" y="1447800"/>
                <a:ext cx="990600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3 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16" name="Group 34"/>
            <p:cNvGrpSpPr/>
            <p:nvPr/>
          </p:nvGrpSpPr>
          <p:grpSpPr>
            <a:xfrm>
              <a:off x="1905000" y="6229290"/>
              <a:ext cx="4038600" cy="400110"/>
              <a:chOff x="3581400" y="1447800"/>
              <a:chExt cx="4038600" cy="400110"/>
            </a:xfrm>
          </p:grpSpPr>
          <p:sp>
            <p:nvSpPr>
              <p:cNvPr id="17" name="Rounded Rectangle 16"/>
              <p:cNvSpPr/>
              <p:nvPr/>
            </p:nvSpPr>
            <p:spPr bwMode="auto">
              <a:xfrm>
                <a:off x="4606322" y="1447800"/>
                <a:ext cx="3013678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3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 bwMode="auto">
              <a:xfrm>
                <a:off x="3581400" y="1447800"/>
                <a:ext cx="990600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3 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</p:grpSp>
      <p:sp>
        <p:nvSpPr>
          <p:cNvPr id="20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rgbClr val="51515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FFFFFF"/>
                </a:solidFill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0" y="606831"/>
            <a:ext cx="9144000" cy="3224362"/>
            <a:chOff x="0" y="606831"/>
            <a:chExt cx="9144000" cy="3224362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2444120" y="1447800"/>
              <a:ext cx="4255760" cy="131659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7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7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7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7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7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7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7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7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7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7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7" name="Title 1"/>
            <p:cNvSpPr txBox="1">
              <a:spLocks/>
            </p:cNvSpPr>
            <p:nvPr/>
          </p:nvSpPr>
          <p:spPr bwMode="auto">
            <a:xfrm>
              <a:off x="0" y="3018817"/>
              <a:ext cx="9144000" cy="8123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“value </a:t>
              </a:r>
              <a:r>
                <a:rPr kumimoji="0" lang="en-US" sz="400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  <a:t>x</a:t>
              </a:r>
              <a:r>
                <a:rPr kumimoji="0" lang="en-US" sz="4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such that formula </a:t>
              </a:r>
              <a:r>
                <a:rPr kumimoji="0" lang="en-US" sz="400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  <a:t>p</a:t>
              </a:r>
              <a:r>
                <a:rPr kumimoji="0" lang="en-US" sz="4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is true”</a:t>
              </a:r>
              <a:endParaRPr kumimoji="0" lang="en-US" sz="4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8" name="Title 1"/>
            <p:cNvSpPr txBox="1">
              <a:spLocks/>
            </p:cNvSpPr>
            <p:nvPr/>
          </p:nvSpPr>
          <p:spPr bwMode="auto">
            <a:xfrm>
              <a:off x="0" y="606831"/>
              <a:ext cx="9144000" cy="70788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Refinement Types</a:t>
              </a:r>
              <a:endParaRPr kumimoji="0" lang="en-US" sz="4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11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0" y="2113002"/>
            <a:ext cx="9144000" cy="55399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3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&lt;: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&gt;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&lt;: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&lt;: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71550" y="3505200"/>
            <a:ext cx="7200900" cy="2400657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30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FFFFFF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3</a:t>
            </a:r>
          </a:p>
          <a:p>
            <a:pPr>
              <a:spcAft>
                <a:spcPts val="1200"/>
              </a:spcAft>
            </a:pP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&gt;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1200"/>
              </a:spcAft>
            </a:pP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integer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1200"/>
              </a:spcAft>
            </a:pP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rgbClr val="51515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FFFFFF"/>
                </a:solidFill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776159"/>
            <a:ext cx="9144000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Subtyping is Implication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189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rgbClr val="51515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FFFFFF"/>
                </a:solidFill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0" y="3217360"/>
            <a:ext cx="9144000" cy="130805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d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Bool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32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32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32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32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</a:p>
          <a:p>
            <a:pPr algn="ctr"/>
            <a:r>
              <a:rPr lang="en-US" sz="32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            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8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2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619179" y="1682067"/>
            <a:ext cx="6090654" cy="2159690"/>
            <a:chOff x="619179" y="2073638"/>
            <a:chExt cx="6090654" cy="2159690"/>
          </a:xfrm>
        </p:grpSpPr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3917949" y="3639617"/>
              <a:ext cx="2791884" cy="593711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32" name="Title 1"/>
            <p:cNvSpPr txBox="1">
              <a:spLocks/>
            </p:cNvSpPr>
            <p:nvPr/>
          </p:nvSpPr>
          <p:spPr bwMode="auto">
            <a:xfrm>
              <a:off x="619179" y="2073638"/>
              <a:ext cx="3952821" cy="1015663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McCarthy’s decidable theory of arrays</a:t>
              </a:r>
              <a:endPara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>
              <a:off x="3917949" y="3089301"/>
              <a:ext cx="357718" cy="519630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63086" y="3967690"/>
            <a:ext cx="7709898" cy="2159715"/>
            <a:chOff x="-1430851" y="4359261"/>
            <a:chExt cx="7709898" cy="2159715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auto">
            <a:xfrm>
              <a:off x="2436329" y="4359261"/>
              <a:ext cx="2630976" cy="593711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 bwMode="auto">
            <a:xfrm>
              <a:off x="-1430851" y="5503313"/>
              <a:ext cx="7709898" cy="1015663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uninterpreted System D “has-type” predicate</a:t>
              </a:r>
              <a:b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nests typing relation inside formulas</a:t>
              </a:r>
              <a:endPara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 flipV="1">
              <a:off x="2178063" y="4952971"/>
              <a:ext cx="539749" cy="550339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Title 1"/>
          <p:cNvSpPr txBox="1">
            <a:spLocks/>
          </p:cNvSpPr>
          <p:nvPr/>
        </p:nvSpPr>
        <p:spPr bwMode="auto">
          <a:xfrm>
            <a:off x="0" y="606831"/>
            <a:ext cx="9144000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Nested Refinements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111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1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16</a:t>
            </a:fld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0" y="2395358"/>
            <a:ext cx="9144000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Subtyping is Implication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*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rgbClr val="51515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FFFFFF"/>
                </a:solidFill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20" name="Group 20"/>
          <p:cNvGrpSpPr/>
          <p:nvPr/>
        </p:nvGrpSpPr>
        <p:grpSpPr>
          <a:xfrm>
            <a:off x="658801" y="3865634"/>
            <a:ext cx="7844961" cy="1225094"/>
            <a:chOff x="817546" y="4691108"/>
            <a:chExt cx="7844961" cy="1225094"/>
          </a:xfrm>
        </p:grpSpPr>
        <p:sp>
          <p:nvSpPr>
            <p:cNvPr id="21" name="Title 1"/>
            <p:cNvSpPr txBox="1">
              <a:spLocks/>
            </p:cNvSpPr>
            <p:nvPr/>
          </p:nvSpPr>
          <p:spPr bwMode="auto">
            <a:xfrm>
              <a:off x="817546" y="4691108"/>
              <a:ext cx="2854866" cy="1225094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Implication*</a:t>
              </a:r>
              <a:r>
                <a:rPr kumimoji="0" lang="en-US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  =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27" name="Group 19"/>
            <p:cNvGrpSpPr/>
            <p:nvPr/>
          </p:nvGrpSpPr>
          <p:grpSpPr>
            <a:xfrm>
              <a:off x="3844384" y="4847167"/>
              <a:ext cx="4818123" cy="919401"/>
              <a:chOff x="2133600" y="2715641"/>
              <a:chExt cx="4818123" cy="919401"/>
            </a:xfrm>
          </p:grpSpPr>
          <p:sp>
            <p:nvSpPr>
              <p:cNvPr id="34" name="AutoShape 18"/>
              <p:cNvSpPr>
                <a:spLocks noChangeArrowheads="1"/>
              </p:cNvSpPr>
              <p:nvPr/>
            </p:nvSpPr>
            <p:spPr bwMode="auto">
              <a:xfrm>
                <a:off x="2133600" y="2715641"/>
                <a:ext cx="2040600" cy="919401"/>
              </a:xfrm>
              <a:prstGeom prst="roundRect">
                <a:avLst>
                  <a:gd name="adj" fmla="val 16667"/>
                </a:avLst>
              </a:prstGeom>
              <a:solidFill>
                <a:srgbClr val="333333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  <a:latin typeface="Calibri" pitchFamily="-65" charset="0"/>
                  </a:rPr>
                  <a:t>Uninterpreted</a:t>
                </a:r>
                <a:br>
                  <a:rPr lang="en-US">
                    <a:solidFill>
                      <a:schemeClr val="bg1"/>
                    </a:solidFill>
                    <a:latin typeface="Calibri" pitchFamily="-65" charset="0"/>
                  </a:rPr>
                </a:br>
                <a:r>
                  <a:rPr lang="en-US">
                    <a:solidFill>
                      <a:schemeClr val="bg1"/>
                    </a:solidFill>
                    <a:latin typeface="Calibri" pitchFamily="-65" charset="0"/>
                  </a:rPr>
                  <a:t>Validty</a:t>
                </a:r>
              </a:p>
            </p:txBody>
          </p:sp>
          <p:grpSp>
            <p:nvGrpSpPr>
              <p:cNvPr id="35" name="Group 15"/>
              <p:cNvGrpSpPr/>
              <p:nvPr/>
            </p:nvGrpSpPr>
            <p:grpSpPr>
              <a:xfrm>
                <a:off x="4217769" y="2715641"/>
                <a:ext cx="2733954" cy="919401"/>
                <a:chOff x="4217769" y="914400"/>
                <a:chExt cx="2733954" cy="919401"/>
              </a:xfrm>
            </p:grpSpPr>
            <p:sp>
              <p:nvSpPr>
                <p:cNvPr id="36" name="Rounded Rectangle 35"/>
                <p:cNvSpPr/>
                <p:nvPr/>
              </p:nvSpPr>
              <p:spPr bwMode="auto">
                <a:xfrm>
                  <a:off x="4217769" y="1066800"/>
                  <a:ext cx="685799" cy="584776"/>
                </a:xfrm>
                <a:prstGeom prst="roundRect">
                  <a:avLst>
                    <a:gd name="adj" fmla="val 0"/>
                  </a:avLst>
                </a:prstGeom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+</a:t>
                  </a:r>
                  <a:endParaRPr kumimoji="0" lang="en-US" sz="3200" b="0" i="0" u="none" strike="noStrike" cap="none" normalizeH="0" baseline="0" dirty="0">
                    <a:ln>
                      <a:noFill/>
                    </a:ln>
                    <a:effectLst/>
                    <a:latin typeface="Monaco"/>
                    <a:ea typeface="ＭＳ Ｐゴシック" pitchFamily="-65" charset="-128"/>
                    <a:cs typeface="Monaco"/>
                  </a:endParaRPr>
                </a:p>
              </p:txBody>
            </p:sp>
            <p:sp>
              <p:nvSpPr>
                <p:cNvPr id="37" name="AutoShape 18"/>
                <p:cNvSpPr>
                  <a:spLocks noChangeArrowheads="1"/>
                </p:cNvSpPr>
                <p:nvPr/>
              </p:nvSpPr>
              <p:spPr bwMode="auto">
                <a:xfrm>
                  <a:off x="4911123" y="914400"/>
                  <a:ext cx="2040600" cy="919401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>
                      <a:latin typeface="Calibri" pitchFamily="-65" charset="0"/>
                    </a:rPr>
                    <a:t>Syntactic</a:t>
                  </a:r>
                  <a:br>
                    <a:rPr lang="en-US">
                      <a:latin typeface="Calibri" pitchFamily="-65" charset="0"/>
                    </a:rPr>
                  </a:br>
                  <a:r>
                    <a:rPr lang="en-US">
                      <a:latin typeface="Calibri" pitchFamily="-65" charset="0"/>
                    </a:rPr>
                    <a:t>Subtyping</a:t>
                  </a:r>
                </a:p>
              </p:txBody>
            </p:sp>
          </p:grpSp>
        </p:grpSp>
      </p:grpSp>
      <p:sp>
        <p:nvSpPr>
          <p:cNvPr id="16" name="Title 1"/>
          <p:cNvSpPr txBox="1">
            <a:spLocks/>
          </p:cNvSpPr>
          <p:nvPr/>
        </p:nvSpPr>
        <p:spPr bwMode="auto">
          <a:xfrm>
            <a:off x="0" y="606831"/>
            <a:ext cx="9144000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Nested Refinements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38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5584" y="1720148"/>
            <a:ext cx="7965016" cy="443198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endParaRPr lang="en-US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2400"/>
              </a:spcAft>
            </a:pP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2400"/>
              </a:spcAft>
            </a:pP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!max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2400"/>
              </a:spcAft>
            </a:pP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</a:p>
          <a:p>
            <a:pPr defTabSz="457200" eaLnBrk="1" hangingPunct="1">
              <a:spcAft>
                <a:spcPts val="2400"/>
              </a:spcAft>
            </a:pP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endParaRPr lang="en-US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2400"/>
              </a:spcAft>
            </a:pP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>
              <a:spcAft>
                <a:spcPts val="2400"/>
              </a:spcAft>
            </a:pP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0911"/>
            <a:ext cx="9144000" cy="812376"/>
          </a:xfrm>
        </p:spPr>
        <p:txBody>
          <a:bodyPr/>
          <a:lstStyle/>
          <a:p>
            <a:r>
              <a:rPr lang="en-US" sz="4000" b="0">
                <a:solidFill>
                  <a:srgbClr val="008000"/>
                </a:solidFill>
              </a:rPr>
              <a:t>Path </a:t>
            </a:r>
            <a:r>
              <a:rPr lang="en-US" sz="4000" b="0"/>
              <a:t>and </a:t>
            </a:r>
            <a:r>
              <a:rPr lang="en-US" sz="4000" b="0">
                <a:solidFill>
                  <a:srgbClr val="0000FF"/>
                </a:solidFill>
              </a:rPr>
              <a:t>Flow</a:t>
            </a:r>
            <a:r>
              <a:rPr lang="en-US" sz="4000" b="0"/>
              <a:t> Sensitivity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143000" y="2910417"/>
            <a:ext cx="3809999" cy="693731"/>
            <a:chOff x="1143000" y="2910417"/>
            <a:chExt cx="3809999" cy="693731"/>
          </a:xfrm>
        </p:grpSpPr>
        <p:cxnSp>
          <p:nvCxnSpPr>
            <p:cNvPr id="6" name="Straight Connector 5"/>
            <p:cNvCxnSpPr>
              <a:endCxn id="8" idx="1"/>
            </p:cNvCxnSpPr>
            <p:nvPr/>
          </p:nvCxnSpPr>
          <p:spPr bwMode="auto">
            <a:xfrm>
              <a:off x="1143000" y="2910417"/>
              <a:ext cx="2444750" cy="427031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8" name="Rounded Rectangle 7"/>
            <p:cNvSpPr/>
            <p:nvPr/>
          </p:nvSpPr>
          <p:spPr bwMode="auto">
            <a:xfrm>
              <a:off x="3587750" y="3070748"/>
              <a:ext cx="1365249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max</a:t>
              </a:r>
              <a:r>
                <a:rPr lang="en-US" sz="1600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:Int?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 bwMode="auto">
          <a:xfrm>
            <a:off x="4234365" y="6305490"/>
            <a:ext cx="463767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T?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kern="0" dirty="0" smtClean="0">
                <a:solidFill>
                  <a:srgbClr val="000000"/>
                </a:solidFill>
                <a:latin typeface="Symbol" charset="2"/>
                <a:ea typeface="+mj-ea"/>
                <a:cs typeface="Symbol" charset="2"/>
                <a:sym typeface="Symbol" pitchFamily="-65" charset="2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T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undefined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688167" y="3966635"/>
            <a:ext cx="5344583" cy="533400"/>
            <a:chOff x="2688167" y="3966635"/>
            <a:chExt cx="5344583" cy="533400"/>
          </a:xfrm>
        </p:grpSpPr>
        <p:cxnSp>
          <p:nvCxnSpPr>
            <p:cNvPr id="17" name="Straight Connector 16"/>
            <p:cNvCxnSpPr>
              <a:endCxn id="25" idx="1"/>
            </p:cNvCxnSpPr>
            <p:nvPr/>
          </p:nvCxnSpPr>
          <p:spPr bwMode="auto">
            <a:xfrm flipV="1">
              <a:off x="2688167" y="4233335"/>
              <a:ext cx="3168651" cy="2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5" name="Rounded Rectangle 24"/>
            <p:cNvSpPr/>
            <p:nvPr/>
          </p:nvSpPr>
          <p:spPr bwMode="auto">
            <a:xfrm>
              <a:off x="5856818" y="3966635"/>
              <a:ext cx="2175932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max</a:t>
              </a:r>
              <a:r>
                <a:rPr lang="en-US" sz="1600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:{v|v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10}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688167" y="4751389"/>
            <a:ext cx="5344583" cy="533400"/>
            <a:chOff x="2688167" y="4751389"/>
            <a:chExt cx="5344583" cy="533400"/>
          </a:xfrm>
        </p:grpSpPr>
        <p:cxnSp>
          <p:nvCxnSpPr>
            <p:cNvPr id="26" name="Straight Connector 25"/>
            <p:cNvCxnSpPr/>
            <p:nvPr/>
          </p:nvCxnSpPr>
          <p:spPr bwMode="auto">
            <a:xfrm>
              <a:off x="2688167" y="5016501"/>
              <a:ext cx="3168650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9" name="Rounded Rectangle 28"/>
            <p:cNvSpPr/>
            <p:nvPr/>
          </p:nvSpPr>
          <p:spPr bwMode="auto">
            <a:xfrm>
              <a:off x="5856817" y="4751389"/>
              <a:ext cx="2175933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max</a:t>
              </a:r>
              <a:r>
                <a:rPr lang="en-US" sz="1600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:{v|v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max</a:t>
              </a:r>
              <a:r>
                <a:rPr lang="en-US" sz="1600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43000" y="5300138"/>
            <a:ext cx="3091365" cy="533400"/>
            <a:chOff x="1143000" y="5300138"/>
            <a:chExt cx="3091365" cy="533400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2931604" y="5300138"/>
              <a:ext cx="1302761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max</a:t>
              </a:r>
              <a:r>
                <a:rPr lang="en-US" sz="1600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12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:Int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cxnSp>
          <p:nvCxnSpPr>
            <p:cNvPr id="39" name="Straight Connector 38"/>
            <p:cNvCxnSpPr>
              <a:endCxn id="38" idx="1"/>
            </p:cNvCxnSpPr>
            <p:nvPr/>
          </p:nvCxnSpPr>
          <p:spPr bwMode="auto">
            <a:xfrm flipV="1">
              <a:off x="1143000" y="5566838"/>
              <a:ext cx="1788604" cy="177272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2688167" y="4358216"/>
            <a:ext cx="2921001" cy="533400"/>
            <a:chOff x="2688167" y="4358216"/>
            <a:chExt cx="2921001" cy="533400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2688167" y="4623328"/>
              <a:ext cx="571500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8000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43" name="Rounded Rectangle 42"/>
            <p:cNvSpPr/>
            <p:nvPr/>
          </p:nvSpPr>
          <p:spPr bwMode="auto">
            <a:xfrm>
              <a:off x="3259668" y="4358216"/>
              <a:ext cx="2349500" cy="533400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max0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undefined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1513416" y="2981378"/>
            <a:ext cx="1195917" cy="580438"/>
          </a:xfrm>
          <a:prstGeom prst="rect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solidFill>
            <a:srgbClr val="51515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45584" y="1730731"/>
            <a:ext cx="7965016" cy="36933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readLinks :: (Ref(~doc), Int?)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 */</a:t>
            </a: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5725581" y="3849169"/>
            <a:ext cx="2455336" cy="775747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3153831" y="4233335"/>
            <a:ext cx="5027085" cy="119591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169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0" grpId="0" animBg="1"/>
      <p:bldP spid="52" grpId="0" animBg="1"/>
      <p:bldP spid="52" grpId="1" animBg="1"/>
      <p:bldP spid="32" grpId="0"/>
      <p:bldP spid="40" grpId="0" animBg="1"/>
      <p:bldP spid="40" grpId="1" animBg="1"/>
      <p:bldP spid="42" grpId="0" animBg="1"/>
      <p:bldP spid="4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5584" y="1720148"/>
            <a:ext cx="7965016" cy="443198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endParaRPr lang="en-US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2400"/>
              </a:spcAft>
            </a:pP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2400"/>
              </a:spcAft>
            </a:pP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!max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2400"/>
              </a:spcAft>
            </a:pP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</a:p>
          <a:p>
            <a:pPr defTabSz="457200" eaLnBrk="1" hangingPunct="1">
              <a:spcAft>
                <a:spcPts val="2400"/>
              </a:spcAft>
            </a:pP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endParaRPr lang="en-US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2400"/>
              </a:spcAft>
            </a:pP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>
              <a:spcAft>
                <a:spcPts val="2400"/>
              </a:spcAft>
            </a:pP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0911"/>
            <a:ext cx="9144000" cy="812376"/>
          </a:xfrm>
        </p:spPr>
        <p:txBody>
          <a:bodyPr/>
          <a:lstStyle/>
          <a:p>
            <a:r>
              <a:rPr lang="en-US" sz="4000" b="0">
                <a:solidFill>
                  <a:srgbClr val="008000"/>
                </a:solidFill>
              </a:rPr>
              <a:t>Path </a:t>
            </a:r>
            <a:r>
              <a:rPr lang="en-US" sz="4000" b="0"/>
              <a:t>and </a:t>
            </a:r>
            <a:r>
              <a:rPr lang="en-US" sz="4000" b="0">
                <a:solidFill>
                  <a:srgbClr val="0000FF"/>
                </a:solidFill>
              </a:rPr>
              <a:t>Flow</a:t>
            </a:r>
            <a:r>
              <a:rPr lang="en-US" sz="4000" b="0"/>
              <a:t> Sensitivity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3" name="Group 46"/>
          <p:cNvGrpSpPr/>
          <p:nvPr/>
        </p:nvGrpSpPr>
        <p:grpSpPr>
          <a:xfrm>
            <a:off x="1143000" y="2910417"/>
            <a:ext cx="3809999" cy="693731"/>
            <a:chOff x="1143000" y="2910417"/>
            <a:chExt cx="3809999" cy="693731"/>
          </a:xfrm>
        </p:grpSpPr>
        <p:cxnSp>
          <p:nvCxnSpPr>
            <p:cNvPr id="6" name="Straight Connector 5"/>
            <p:cNvCxnSpPr>
              <a:endCxn id="8" idx="1"/>
            </p:cNvCxnSpPr>
            <p:nvPr/>
          </p:nvCxnSpPr>
          <p:spPr bwMode="auto">
            <a:xfrm>
              <a:off x="1143000" y="2910417"/>
              <a:ext cx="2444750" cy="427031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8" name="Rounded Rectangle 7"/>
            <p:cNvSpPr/>
            <p:nvPr/>
          </p:nvSpPr>
          <p:spPr bwMode="auto">
            <a:xfrm>
              <a:off x="3587750" y="3070748"/>
              <a:ext cx="1365249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max</a:t>
              </a:r>
              <a:r>
                <a:rPr lang="en-US" sz="1600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:Int?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 bwMode="auto">
          <a:xfrm>
            <a:off x="4234365" y="6305490"/>
            <a:ext cx="463767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T?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kern="0" dirty="0" smtClean="0">
                <a:solidFill>
                  <a:srgbClr val="000000"/>
                </a:solidFill>
                <a:latin typeface="Symbol" charset="2"/>
                <a:ea typeface="+mj-ea"/>
                <a:cs typeface="Symbol" charset="2"/>
                <a:sym typeface="Symbol" pitchFamily="-65" charset="2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T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undefined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grpSp>
        <p:nvGrpSpPr>
          <p:cNvPr id="11" name="Group 50"/>
          <p:cNvGrpSpPr/>
          <p:nvPr/>
        </p:nvGrpSpPr>
        <p:grpSpPr>
          <a:xfrm>
            <a:off x="1143000" y="5300138"/>
            <a:ext cx="3091365" cy="533400"/>
            <a:chOff x="1143000" y="5300138"/>
            <a:chExt cx="3091365" cy="533400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2931604" y="5300138"/>
              <a:ext cx="1302761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max</a:t>
              </a:r>
              <a:r>
                <a:rPr lang="en-US" sz="1600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12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:Int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cxnSp>
          <p:nvCxnSpPr>
            <p:cNvPr id="39" name="Straight Connector 38"/>
            <p:cNvCxnSpPr>
              <a:endCxn id="38" idx="1"/>
            </p:cNvCxnSpPr>
            <p:nvPr/>
          </p:nvCxnSpPr>
          <p:spPr bwMode="auto">
            <a:xfrm flipV="1">
              <a:off x="1143000" y="5566838"/>
              <a:ext cx="1788604" cy="177272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sp>
        <p:nvSpPr>
          <p:cNvPr id="23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solidFill>
            <a:srgbClr val="51515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45584" y="1730731"/>
            <a:ext cx="7965016" cy="36933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readLinks :: (Ref(~doc), Int?)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 */</a:t>
            </a:r>
          </a:p>
        </p:txBody>
      </p:sp>
    </p:spTree>
  </p:cSld>
  <p:clrMapOvr>
    <a:masterClrMapping/>
  </p:clrMapOvr>
  <p:transition advTm="765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0911"/>
            <a:ext cx="9144000" cy="812376"/>
          </a:xfrm>
        </p:spPr>
        <p:txBody>
          <a:bodyPr/>
          <a:lstStyle/>
          <a:p>
            <a:r>
              <a:rPr lang="en-US" sz="4000" b="0">
                <a:solidFill>
                  <a:schemeClr val="bg1"/>
                </a:solidFill>
              </a:rPr>
              <a:t>Path and </a:t>
            </a:r>
            <a:r>
              <a:rPr lang="en-US" sz="4000" b="0">
                <a:solidFill>
                  <a:srgbClr val="0000FF"/>
                </a:solidFill>
              </a:rPr>
              <a:t>Flow</a:t>
            </a:r>
            <a:r>
              <a:rPr lang="en-US" sz="4000" b="0"/>
              <a:t> Sensitivity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solidFill>
            <a:srgbClr val="51515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365250" y="1911365"/>
            <a:ext cx="2349499" cy="1277273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4200"/>
              </a:spcAft>
            </a:pP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{ }</a:t>
            </a:r>
            <a:endParaRPr lang="en-US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2400"/>
              </a:spcAft>
            </a:pP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7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19" name="Group 46"/>
          <p:cNvGrpSpPr/>
          <p:nvPr/>
        </p:nvGrpSpPr>
        <p:grpSpPr>
          <a:xfrm>
            <a:off x="2921000" y="2286012"/>
            <a:ext cx="3556000" cy="533400"/>
            <a:chOff x="1217083" y="1776658"/>
            <a:chExt cx="3556000" cy="533400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1217083" y="2043358"/>
              <a:ext cx="2370667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1" name="Rounded Rectangle 20"/>
            <p:cNvSpPr/>
            <p:nvPr/>
          </p:nvSpPr>
          <p:spPr bwMode="auto">
            <a:xfrm>
              <a:off x="3587750" y="1776658"/>
              <a:ext cx="1185333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1600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:Empty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22" name="Group 46"/>
          <p:cNvGrpSpPr/>
          <p:nvPr/>
        </p:nvGrpSpPr>
        <p:grpSpPr>
          <a:xfrm>
            <a:off x="2921000" y="3169465"/>
            <a:ext cx="5079999" cy="533400"/>
            <a:chOff x="1217083" y="1776658"/>
            <a:chExt cx="5079999" cy="533400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1217083" y="2043358"/>
              <a:ext cx="2370667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6" name="Rounded Rectangle 25"/>
            <p:cNvSpPr/>
            <p:nvPr/>
          </p:nvSpPr>
          <p:spPr bwMode="auto">
            <a:xfrm>
              <a:off x="3587749" y="1776658"/>
              <a:ext cx="2709333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1600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:{v|v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upd(x</a:t>
              </a:r>
              <a:r>
                <a:rPr lang="en-US" sz="1600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,k,7)}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9" name="Title 1"/>
          <p:cNvSpPr txBox="1">
            <a:spLocks/>
          </p:cNvSpPr>
          <p:nvPr/>
        </p:nvSpPr>
        <p:spPr bwMode="auto">
          <a:xfrm>
            <a:off x="0" y="4119484"/>
            <a:ext cx="9144000" cy="122509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Strong updates to singleton objects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0" y="5021661"/>
            <a:ext cx="9144000" cy="122509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Weak updates to collections of objects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48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596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3037426"/>
            <a:ext cx="9144000" cy="2084917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Goal: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Precise</a:t>
            </a: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Flexible Reasoning</a:t>
            </a:r>
            <a:b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Fine-Grained Security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5323404"/>
            <a:ext cx="9144000" cy="1195917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But hard even for simple type invariants!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>
            <a:spLocks/>
          </p:cNvSpPr>
          <p:nvPr/>
        </p:nvSpPr>
        <p:spPr bwMode="auto">
          <a:xfrm>
            <a:off x="342900" y="190494"/>
            <a:ext cx="8458200" cy="281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7000" b="1" dirty="0" smtClean="0">
                <a:solidFill>
                  <a:schemeClr val="bg1"/>
                </a:solidFill>
                <a:latin typeface="Calibri"/>
                <a:cs typeface="Calibri"/>
              </a:rPr>
              <a:t>Dependent</a:t>
            </a: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Types for JavaScript</a:t>
            </a:r>
          </a:p>
        </p:txBody>
      </p:sp>
      <p:sp>
        <p:nvSpPr>
          <p:cNvPr id="6" name="Title 1"/>
          <p:cNvSpPr>
            <a:spLocks/>
          </p:cNvSpPr>
          <p:nvPr/>
        </p:nvSpPr>
        <p:spPr bwMode="auto">
          <a:xfrm>
            <a:off x="4286399" y="1185806"/>
            <a:ext cx="4176644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tIns="0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A Large Subset of</a:t>
            </a:r>
          </a:p>
        </p:txBody>
      </p:sp>
    </p:spTree>
    <p:custDataLst>
      <p:tags r:id="rId1"/>
    </p:custDataLst>
  </p:cSld>
  <p:clrMapOvr>
    <a:masterClrMapping/>
  </p:clrMapOvr>
  <p:transition advTm="310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0" y="606831"/>
            <a:ext cx="9144000" cy="132343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Track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“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packedness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,” and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length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 arrays where possible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72229" y="2423590"/>
            <a:ext cx="4414631" cy="2185214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24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grpSp>
        <p:nvGrpSpPr>
          <p:cNvPr id="2" name="Group 44"/>
          <p:cNvGrpSpPr/>
          <p:nvPr/>
        </p:nvGrpSpPr>
        <p:grpSpPr>
          <a:xfrm>
            <a:off x="4543749" y="3227935"/>
            <a:ext cx="4114800" cy="484774"/>
            <a:chOff x="4849281" y="5754130"/>
            <a:chExt cx="4114800" cy="484774"/>
          </a:xfrm>
        </p:grpSpPr>
        <p:sp>
          <p:nvSpPr>
            <p:cNvPr id="14" name="Title 1"/>
            <p:cNvSpPr txBox="1">
              <a:spLocks/>
            </p:cNvSpPr>
            <p:nvPr/>
          </p:nvSpPr>
          <p:spPr bwMode="auto">
            <a:xfrm>
              <a:off x="5306481" y="5838794"/>
              <a:ext cx="457200" cy="400110"/>
            </a:xfrm>
            <a:prstGeom prst="rect">
              <a:avLst/>
            </a:prstGeom>
            <a:solidFill>
              <a:srgbClr val="FF916C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X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57636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2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62208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A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7" name="Title 1"/>
            <p:cNvSpPr txBox="1">
              <a:spLocks/>
            </p:cNvSpPr>
            <p:nvPr/>
          </p:nvSpPr>
          <p:spPr bwMode="auto">
            <a:xfrm>
              <a:off x="66780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A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 bwMode="auto">
            <a:xfrm>
              <a:off x="75924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A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9" name="Title 1"/>
            <p:cNvSpPr txBox="1">
              <a:spLocks/>
            </p:cNvSpPr>
            <p:nvPr/>
          </p:nvSpPr>
          <p:spPr bwMode="auto">
            <a:xfrm>
              <a:off x="7135281" y="5754130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 bwMode="auto">
            <a:xfrm>
              <a:off x="8049681" y="5838794"/>
              <a:ext cx="457200" cy="400110"/>
            </a:xfrm>
            <a:prstGeom prst="rect">
              <a:avLst/>
            </a:prstGeom>
            <a:solidFill>
              <a:srgbClr val="FF916C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2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X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 bwMode="auto">
            <a:xfrm>
              <a:off x="8506881" y="5754130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2" name="Title 1"/>
            <p:cNvSpPr txBox="1">
              <a:spLocks/>
            </p:cNvSpPr>
            <p:nvPr/>
          </p:nvSpPr>
          <p:spPr bwMode="auto">
            <a:xfrm>
              <a:off x="4849281" y="5754130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grpSp>
        <p:nvGrpSpPr>
          <p:cNvPr id="3" name="Group 43"/>
          <p:cNvGrpSpPr/>
          <p:nvPr/>
        </p:nvGrpSpPr>
        <p:grpSpPr>
          <a:xfrm>
            <a:off x="4543749" y="2455339"/>
            <a:ext cx="4114800" cy="484774"/>
            <a:chOff x="4691911" y="2878659"/>
            <a:chExt cx="4114800" cy="484774"/>
          </a:xfrm>
        </p:grpSpPr>
        <p:sp>
          <p:nvSpPr>
            <p:cNvPr id="34" name="Title 1"/>
            <p:cNvSpPr txBox="1">
              <a:spLocks/>
            </p:cNvSpPr>
            <p:nvPr/>
          </p:nvSpPr>
          <p:spPr bwMode="auto">
            <a:xfrm>
              <a:off x="51491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A?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5" name="Title 1"/>
            <p:cNvSpPr txBox="1">
              <a:spLocks/>
            </p:cNvSpPr>
            <p:nvPr/>
          </p:nvSpPr>
          <p:spPr bwMode="auto">
            <a:xfrm>
              <a:off x="56063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A?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 bwMode="auto">
            <a:xfrm>
              <a:off x="60635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A?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7" name="Title 1"/>
            <p:cNvSpPr txBox="1">
              <a:spLocks/>
            </p:cNvSpPr>
            <p:nvPr/>
          </p:nvSpPr>
          <p:spPr bwMode="auto">
            <a:xfrm>
              <a:off x="65207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2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</a:t>
              </a:r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8" name="Title 1"/>
            <p:cNvSpPr txBox="1">
              <a:spLocks/>
            </p:cNvSpPr>
            <p:nvPr/>
          </p:nvSpPr>
          <p:spPr bwMode="auto">
            <a:xfrm>
              <a:off x="74351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2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</a:t>
              </a:r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9" name="Title 1"/>
            <p:cNvSpPr txBox="1">
              <a:spLocks/>
            </p:cNvSpPr>
            <p:nvPr/>
          </p:nvSpPr>
          <p:spPr bwMode="auto">
            <a:xfrm>
              <a:off x="6977911" y="2878659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0" name="Title 1"/>
            <p:cNvSpPr txBox="1">
              <a:spLocks/>
            </p:cNvSpPr>
            <p:nvPr/>
          </p:nvSpPr>
          <p:spPr bwMode="auto">
            <a:xfrm>
              <a:off x="78923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2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</a:t>
              </a:r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1" name="Title 1"/>
            <p:cNvSpPr txBox="1">
              <a:spLocks/>
            </p:cNvSpPr>
            <p:nvPr/>
          </p:nvSpPr>
          <p:spPr bwMode="auto">
            <a:xfrm>
              <a:off x="8349511" y="2878659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2" name="Title 1"/>
            <p:cNvSpPr txBox="1">
              <a:spLocks/>
            </p:cNvSpPr>
            <p:nvPr/>
          </p:nvSpPr>
          <p:spPr bwMode="auto">
            <a:xfrm>
              <a:off x="4691911" y="2878659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 bwMode="auto">
          <a:xfrm>
            <a:off x="2254753" y="5122345"/>
            <a:ext cx="463767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A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?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kern="0" dirty="0" smtClean="0">
                <a:solidFill>
                  <a:srgbClr val="000000"/>
                </a:solidFill>
                <a:latin typeface="Symbol" charset="2"/>
                <a:ea typeface="+mj-ea"/>
                <a:cs typeface="Symbol" charset="2"/>
                <a:sym typeface="Symbol" pitchFamily="-65" charset="2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  <a:sym typeface="Symbol" pitchFamily="-65" charset="2"/>
              </a:rPr>
              <a:t>A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undefined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grpSp>
        <p:nvGrpSpPr>
          <p:cNvPr id="4" name="Group 45"/>
          <p:cNvGrpSpPr/>
          <p:nvPr/>
        </p:nvGrpSpPr>
        <p:grpSpPr>
          <a:xfrm>
            <a:off x="4543749" y="2099598"/>
            <a:ext cx="4114800" cy="400110"/>
            <a:chOff x="4691911" y="2963323"/>
            <a:chExt cx="4114800" cy="400110"/>
          </a:xfrm>
        </p:grpSpPr>
        <p:sp>
          <p:nvSpPr>
            <p:cNvPr id="47" name="Title 1"/>
            <p:cNvSpPr txBox="1">
              <a:spLocks/>
            </p:cNvSpPr>
            <p:nvPr/>
          </p:nvSpPr>
          <p:spPr bwMode="auto">
            <a:xfrm>
              <a:off x="51491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-1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8" name="Title 1"/>
            <p:cNvSpPr txBox="1">
              <a:spLocks/>
            </p:cNvSpPr>
            <p:nvPr/>
          </p:nvSpPr>
          <p:spPr bwMode="auto">
            <a:xfrm>
              <a:off x="56063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0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9" name="Title 1"/>
            <p:cNvSpPr txBox="1">
              <a:spLocks/>
            </p:cNvSpPr>
            <p:nvPr/>
          </p:nvSpPr>
          <p:spPr bwMode="auto">
            <a:xfrm>
              <a:off x="60635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1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50" name="Title 1"/>
            <p:cNvSpPr txBox="1">
              <a:spLocks/>
            </p:cNvSpPr>
            <p:nvPr/>
          </p:nvSpPr>
          <p:spPr bwMode="auto">
            <a:xfrm>
              <a:off x="65207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2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51" name="Title 1"/>
            <p:cNvSpPr txBox="1">
              <a:spLocks/>
            </p:cNvSpPr>
            <p:nvPr/>
          </p:nvSpPr>
          <p:spPr bwMode="auto">
            <a:xfrm>
              <a:off x="7667937" y="2963323"/>
              <a:ext cx="9144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err="1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len(a</a:t>
              </a:r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)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52" name="Title 1"/>
            <p:cNvSpPr txBox="1">
              <a:spLocks/>
            </p:cNvSpPr>
            <p:nvPr/>
          </p:nvSpPr>
          <p:spPr bwMode="auto">
            <a:xfrm>
              <a:off x="69779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 bwMode="auto">
            <a:xfrm>
              <a:off x="78923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 bwMode="auto">
            <a:xfrm>
              <a:off x="83495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55" name="Title 1"/>
            <p:cNvSpPr txBox="1">
              <a:spLocks/>
            </p:cNvSpPr>
            <p:nvPr/>
          </p:nvSpPr>
          <p:spPr bwMode="auto">
            <a:xfrm>
              <a:off x="46919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sp>
        <p:nvSpPr>
          <p:cNvPr id="56" name="Title 1"/>
          <p:cNvSpPr txBox="1">
            <a:spLocks/>
          </p:cNvSpPr>
          <p:nvPr/>
        </p:nvSpPr>
        <p:spPr bwMode="auto">
          <a:xfrm>
            <a:off x="2254753" y="5645150"/>
            <a:ext cx="463767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 X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charset="2"/>
                <a:ea typeface="+mj-ea"/>
                <a:cs typeface="Symbol" charset="2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undefined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solidFill>
            <a:srgbClr val="646464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7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8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659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43" grpId="0" animBg="1"/>
      <p:bldP spid="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3980325"/>
            <a:ext cx="9143999" cy="1988652"/>
            <a:chOff x="1588" y="391596"/>
            <a:chExt cx="9143999" cy="1988652"/>
          </a:xfrm>
        </p:grpSpPr>
        <p:sp>
          <p:nvSpPr>
            <p:cNvPr id="8" name="Title 1"/>
            <p:cNvSpPr txBox="1">
              <a:spLocks/>
            </p:cNvSpPr>
            <p:nvPr/>
          </p:nvSpPr>
          <p:spPr bwMode="auto">
            <a:xfrm>
              <a:off x="1588" y="391596"/>
              <a:ext cx="9143999" cy="861774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5000" kern="0" dirty="0" smtClean="0">
                  <a:latin typeface="Monaco"/>
                  <a:ea typeface="+mj-ea"/>
                  <a:cs typeface="Monaco"/>
                </a:rPr>
                <a:t>x:T</a:t>
              </a:r>
              <a:r>
                <a:rPr lang="en-US" sz="5000" kern="0" baseline="-25000" dirty="0" smtClean="0">
                  <a:latin typeface="Monaco"/>
                  <a:ea typeface="+mj-ea"/>
                  <a:cs typeface="Monaco"/>
                </a:rPr>
                <a:t>1</a:t>
              </a:r>
              <a:r>
                <a:rPr lang="en-US" sz="5000" kern="0" dirty="0" smtClean="0">
                  <a:latin typeface="Monaco"/>
                  <a:ea typeface="+mj-ea"/>
                  <a:cs typeface="Monaco"/>
                </a:rPr>
                <a:t>/H</a:t>
              </a:r>
              <a:r>
                <a:rPr lang="en-US" sz="5000" kern="0" baseline="-25000" dirty="0" smtClean="0">
                  <a:latin typeface="Monaco"/>
                  <a:ea typeface="+mj-ea"/>
                  <a:cs typeface="Monaco"/>
                </a:rPr>
                <a:t>1</a:t>
              </a:r>
              <a:r>
                <a:rPr lang="en-US" sz="5000" kern="0" dirty="0" smtClean="0">
                  <a:latin typeface="Symbol" charset="2"/>
                  <a:ea typeface="+mj-ea"/>
                  <a:cs typeface="Symbol" charset="2"/>
                </a:rPr>
                <a:t> </a:t>
              </a:r>
              <a:r>
                <a:rPr lang="en-US" sz="5000" dirty="0" err="1" smtClean="0"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</a:t>
              </a:r>
              <a:r>
                <a:rPr lang="en-US" sz="5000" kern="0" dirty="0" smtClean="0">
                  <a:latin typeface="Symbol" charset="2"/>
                  <a:cs typeface="Symbol" charset="2"/>
                </a:rPr>
                <a:t> </a:t>
              </a:r>
              <a:r>
                <a:rPr lang="en-US" sz="5000" kern="0" dirty="0" smtClean="0">
                  <a:latin typeface="Monaco"/>
                  <a:ea typeface="+mj-ea"/>
                  <a:cs typeface="Monaco"/>
                </a:rPr>
                <a:t>T</a:t>
              </a:r>
              <a:r>
                <a:rPr lang="en-US" sz="5000" kern="0" baseline="-25000" dirty="0" smtClean="0">
                  <a:latin typeface="Monaco"/>
                  <a:ea typeface="+mj-ea"/>
                  <a:cs typeface="Monaco"/>
                </a:rPr>
                <a:t>2</a:t>
              </a:r>
              <a:r>
                <a:rPr lang="en-US" sz="5000" kern="0" dirty="0" smtClean="0">
                  <a:latin typeface="Monaco"/>
                  <a:ea typeface="+mj-ea"/>
                  <a:cs typeface="Monaco"/>
                </a:rPr>
                <a:t>/H</a:t>
              </a:r>
              <a:r>
                <a:rPr lang="en-US" sz="5000" kern="0" baseline="-25000" dirty="0" smtClean="0">
                  <a:latin typeface="Monaco"/>
                  <a:ea typeface="+mj-ea"/>
                  <a:cs typeface="Monaco"/>
                </a:rPr>
                <a:t>2</a:t>
              </a:r>
              <a:endParaRPr kumimoji="0" lang="en-US" sz="5000" i="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Monaco"/>
                <a:ea typeface="+mj-ea"/>
                <a:cs typeface="Monaco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5400000" flipH="1" flipV="1">
              <a:off x="2880173" y="1410613"/>
              <a:ext cx="33724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51515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0" name="Title 1"/>
            <p:cNvSpPr txBox="1">
              <a:spLocks/>
            </p:cNvSpPr>
            <p:nvPr/>
          </p:nvSpPr>
          <p:spPr bwMode="auto">
            <a:xfrm>
              <a:off x="4975760" y="1980138"/>
              <a:ext cx="1708343" cy="40011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output</a:t>
              </a:r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type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 bwMode="auto">
            <a:xfrm>
              <a:off x="3157539" y="1980138"/>
              <a:ext cx="1708343" cy="40011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input heap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 bwMode="auto">
            <a:xfrm>
              <a:off x="2177517" y="1580028"/>
              <a:ext cx="1708343" cy="40011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input type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 bwMode="auto">
            <a:xfrm>
              <a:off x="5826024" y="1580028"/>
              <a:ext cx="1708343" cy="40011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output heap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rot="5400000" flipH="1" flipV="1">
              <a:off x="6482940" y="1394393"/>
              <a:ext cx="33724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51515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rot="5400000" flipH="1" flipV="1">
              <a:off x="5292614" y="1610669"/>
              <a:ext cx="73735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51515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rot="5400000" flipH="1" flipV="1">
              <a:off x="3674953" y="1610669"/>
              <a:ext cx="73735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51515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17" name="Title 1"/>
          <p:cNvSpPr txBox="1">
            <a:spLocks/>
          </p:cNvSpPr>
          <p:nvPr/>
        </p:nvSpPr>
        <p:spPr bwMode="auto">
          <a:xfrm>
            <a:off x="-1" y="4716398"/>
            <a:ext cx="9144000" cy="1785993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solidFill>
            <a:srgbClr val="646464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0" y="807908"/>
            <a:ext cx="9144000" cy="2785378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1800"/>
              </a:spcAft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(Quick Detour)</a:t>
            </a:r>
          </a:p>
          <a:p>
            <a:pPr lvl="0" algn="ctr" eaLnBrk="1" hangingPunct="1"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Calibri"/>
                <a:cs typeface="Calibri"/>
              </a:rPr>
              <a:t>Function types include</a:t>
            </a:r>
            <a:br>
              <a:rPr lang="en-US" sz="4000" kern="0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4000" kern="0" dirty="0" smtClean="0">
                <a:solidFill>
                  <a:srgbClr val="000000"/>
                </a:solidFill>
                <a:latin typeface="Calibri"/>
                <a:cs typeface="Calibri"/>
              </a:rPr>
              <a:t>local heap pre- and post-conditions</a:t>
            </a:r>
            <a:br>
              <a:rPr lang="en-US" sz="4000" kern="0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4000">
                <a:latin typeface="Calibri"/>
                <a:cs typeface="Calibri"/>
              </a:rPr>
              <a:t>à</a:t>
            </a:r>
            <a:r>
              <a:rPr lang="en-US" sz="4000" kern="0" dirty="0" smtClean="0">
                <a:solidFill>
                  <a:srgbClr val="000000"/>
                </a:solidFill>
                <a:latin typeface="Calibri"/>
                <a:cs typeface="Calibri"/>
              </a:rPr>
              <a:t> la separation logic</a:t>
            </a:r>
            <a:endParaRPr kumimoji="0" lang="en-US" sz="40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336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99565" y="1672599"/>
            <a:ext cx="8593667" cy="3000821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extern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getIdx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All A.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Ref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/ 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 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::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∨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undefined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2000" baseline="-25000" dirty="0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ite 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&lt;=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&lt;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</a:t>
            </a:r>
            <a:r>
              <a:rPr lang="en-US" sz="2000" baseline="-25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11                         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::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baseline="-25000" dirty="0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1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baseline="-25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     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undefined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/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same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solidFill>
            <a:srgbClr val="646464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915566" y="3333750"/>
            <a:ext cx="3074460" cy="2235117"/>
            <a:chOff x="1915566" y="3333750"/>
            <a:chExt cx="3074460" cy="2235117"/>
          </a:xfrm>
        </p:grpSpPr>
        <p:sp>
          <p:nvSpPr>
            <p:cNvPr id="12" name="Title 1"/>
            <p:cNvSpPr txBox="1">
              <a:spLocks/>
            </p:cNvSpPr>
            <p:nvPr/>
          </p:nvSpPr>
          <p:spPr bwMode="auto">
            <a:xfrm>
              <a:off x="2820438" y="5168757"/>
              <a:ext cx="2169588" cy="40011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output</a:t>
              </a:r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type / heap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6" name="Straight Arrow Connector 15"/>
            <p:cNvCxnSpPr>
              <a:stCxn id="12" idx="1"/>
            </p:cNvCxnSpPr>
            <p:nvPr/>
          </p:nvCxnSpPr>
          <p:spPr bwMode="auto">
            <a:xfrm rot="10800000">
              <a:off x="2084900" y="4673422"/>
              <a:ext cx="735539" cy="6953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51515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17" name="Straight Arrow Connector 16"/>
            <p:cNvCxnSpPr>
              <a:stCxn id="12" idx="1"/>
            </p:cNvCxnSpPr>
            <p:nvPr/>
          </p:nvCxnSpPr>
          <p:spPr bwMode="auto">
            <a:xfrm rot="10800000">
              <a:off x="1915566" y="3333750"/>
              <a:ext cx="904873" cy="203506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51515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3376066" y="2011862"/>
            <a:ext cx="4369260" cy="581055"/>
            <a:chOff x="3376066" y="2011862"/>
            <a:chExt cx="4369260" cy="581055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 rot="10800000">
              <a:off x="3905232" y="2211917"/>
              <a:ext cx="1640422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51515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4" name="Title 1"/>
            <p:cNvSpPr txBox="1">
              <a:spLocks/>
            </p:cNvSpPr>
            <p:nvPr/>
          </p:nvSpPr>
          <p:spPr bwMode="auto">
            <a:xfrm>
              <a:off x="5399137" y="2011862"/>
              <a:ext cx="2346189" cy="40011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input type / heap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rot="10800000" flipV="1">
              <a:off x="3376066" y="2211917"/>
              <a:ext cx="2169590" cy="381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51515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1428730" y="1980113"/>
            <a:ext cx="2294487" cy="894321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2161097" y="2768605"/>
            <a:ext cx="3987820" cy="438146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2161096" y="3164419"/>
            <a:ext cx="5584229" cy="1227664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 bwMode="auto">
          <a:xfrm>
            <a:off x="3915815" y="4758064"/>
            <a:ext cx="463767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ite p q</a:t>
            </a:r>
            <a:r>
              <a:rPr lang="en-US" sz="2000" kern="0" baseline="-2500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1</a:t>
            </a:r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 q</a:t>
            </a:r>
            <a:r>
              <a:rPr lang="en-US" sz="2000" kern="0" baseline="-2500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2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 (</a:t>
            </a:r>
            <a:r>
              <a:rPr lang="en-US" sz="2000" kern="0" dirty="0" smtClean="0">
                <a:solidFill>
                  <a:srgbClr val="000000"/>
                </a:solidFill>
                <a:latin typeface="Monaco"/>
                <a:cs typeface="Monaco"/>
              </a:rPr>
              <a:t>p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kern="0" dirty="0" smtClean="0">
                <a:solidFill>
                  <a:srgbClr val="000000"/>
                </a:solidFill>
                <a:latin typeface="Monaco"/>
                <a:cs typeface="Monaco"/>
              </a:rPr>
              <a:t>q</a:t>
            </a:r>
            <a:r>
              <a:rPr lang="en-US" sz="2000" kern="0" baseline="-25000" dirty="0" smtClean="0">
                <a:solidFill>
                  <a:srgbClr val="000000"/>
                </a:solidFill>
                <a:latin typeface="Monaco"/>
                <a:cs typeface="Monaco"/>
              </a:rPr>
              <a:t>1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) ∧ (</a:t>
            </a:r>
            <a:r>
              <a:rPr lang="en-US" sz="2000" kern="0" dirty="0" smtClean="0">
                <a:solidFill>
                  <a:srgbClr val="000000"/>
                </a:solidFill>
                <a:latin typeface="Monaco"/>
                <a:cs typeface="Monaco"/>
              </a:rPr>
              <a:t>p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kern="0" dirty="0" smtClean="0">
                <a:solidFill>
                  <a:srgbClr val="000000"/>
                </a:solidFill>
                <a:latin typeface="Monaco"/>
                <a:cs typeface="Monaco"/>
              </a:rPr>
              <a:t>q</a:t>
            </a:r>
            <a:r>
              <a:rPr lang="en-US" sz="2000" kern="0" baseline="-25000" dirty="0" smtClean="0">
                <a:solidFill>
                  <a:srgbClr val="000000"/>
                </a:solidFill>
                <a:latin typeface="Monaco"/>
                <a:cs typeface="Monaco"/>
              </a:rPr>
              <a:t>2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)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1409476" y="4256539"/>
            <a:ext cx="800324" cy="501729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521883" y="4968702"/>
            <a:ext cx="2201334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 err="1" smtClean="0">
                <a:latin typeface="Monaco"/>
                <a:ea typeface="Consolas" pitchFamily="-65" charset="0"/>
                <a:cs typeface="Monaco"/>
                <a:sym typeface="Symbol" pitchFamily="-65" charset="2"/>
              </a:rPr>
              <a:t>(a</a:t>
            </a:r>
            <a:r>
              <a:rPr lang="en-US" sz="2000" baseline="-25000" dirty="0" err="1" smtClean="0">
                <a:latin typeface="Monaco"/>
                <a:ea typeface="Consolas" pitchFamily="-65" charset="0"/>
                <a:cs typeface="Monaco"/>
                <a:sym typeface="Symbol" pitchFamily="-65" charset="2"/>
              </a:rPr>
              <a:t>1</a:t>
            </a:r>
            <a:r>
              <a:rPr lang="en-US" sz="2000" dirty="0" err="1" smtClean="0">
                <a:latin typeface="Monaco"/>
                <a:ea typeface="Consolas" pitchFamily="-65" charset="0"/>
                <a:cs typeface="Monaco"/>
                <a:sym typeface="Symbol" pitchFamily="-65" charset="2"/>
              </a:rPr>
              <a:t>:{v|v=a</a:t>
            </a:r>
            <a:r>
              <a:rPr lang="en-US" sz="2000" baseline="-25000" dirty="0" err="1" smtClean="0">
                <a:latin typeface="Monaco"/>
                <a:ea typeface="Consolas" pitchFamily="-65" charset="0"/>
                <a:cs typeface="Monaco"/>
                <a:sym typeface="Symbol" pitchFamily="-65" charset="2"/>
              </a:rPr>
              <a:t>0</a:t>
            </a:r>
            <a:r>
              <a:rPr lang="en-US" sz="2000" dirty="0" err="1" smtClean="0">
                <a:latin typeface="Monaco"/>
                <a:ea typeface="Consolas" pitchFamily="-65" charset="0"/>
                <a:cs typeface="Monaco"/>
                <a:sym typeface="Symbol" pitchFamily="-65" charset="2"/>
              </a:rPr>
              <a:t>})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816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 animBg="1"/>
      <p:bldP spid="34" grpId="1" animBg="1"/>
      <p:bldP spid="37" grpId="0" animBg="1"/>
      <p:bldP spid="37" grpId="1" animBg="1"/>
      <p:bldP spid="38" grpId="0" animBg="1"/>
      <p:bldP spid="39" grpId="0" animBg="1"/>
      <p:bldP spid="39" grpId="1" animBg="1"/>
      <p:bldP spid="40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solidFill>
            <a:srgbClr val="646464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92665" y="1502845"/>
            <a:ext cx="8593667" cy="338554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extern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setIdx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All A.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Ref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Int, y:A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/ 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 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:{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	   </a:t>
            </a:r>
            <a:r>
              <a:rPr lang="en-US" sz="2000" baseline="-25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&lt;=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&lt;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 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			   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</a:t>
            </a:r>
            <a:r>
              <a:rPr lang="en-US" sz="2000" baseline="-25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 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charset="2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charset="2"/>
              </a:rPr>
              <a:t>			   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baseline="-2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+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)})</a:t>
            </a:r>
            <a:endParaRPr lang="en-US" sz="2000" dirty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1121823" y="1779036"/>
            <a:ext cx="3090344" cy="894321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1111241" y="2578111"/>
            <a:ext cx="666760" cy="4699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1799167" y="2963347"/>
            <a:ext cx="2010833" cy="455079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1799167" y="3343286"/>
            <a:ext cx="5439833" cy="83714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1799167" y="4125328"/>
            <a:ext cx="6117166" cy="83714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752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solidFill>
            <a:srgbClr val="646464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26576" y="2878667"/>
            <a:ext cx="8593667" cy="107721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extern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__ArrayProto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 {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“pop”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endParaRPr lang="en-US" sz="2000" b="1" dirty="0" err="1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b="1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                 </a:t>
            </a:r>
            <a:r>
              <a:rPr lang="en-US" sz="2000" b="1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 </a:t>
            </a:r>
            <a:r>
              <a:rPr lang="en-US" sz="2000" b="1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“push”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                                                              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  <a:r>
              <a:rPr lang="en-US" sz="2000" b="1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74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4" grpId="1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8083" y="654457"/>
            <a:ext cx="8593667" cy="338554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doc.domain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newyorker.com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doc.getEltsByTagName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	 for (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elts.length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&amp;&amp;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i++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.getAttr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href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solidFill>
            <a:srgbClr val="777777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811315" y="2084906"/>
            <a:ext cx="8078686" cy="12700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428999" y="2952752"/>
            <a:ext cx="4497915" cy="1996544"/>
          </a:xfrm>
          <a:prstGeom prst="roundRect">
            <a:avLst>
              <a:gd name="adj" fmla="val 19917"/>
            </a:avLst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</a:t>
            </a:r>
            <a:r>
              <a:rPr lang="en-US" sz="2000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inv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          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</a:p>
          <a:p>
            <a:pPr>
              <a:spcAft>
                <a:spcPts val="12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inv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{v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&gt;=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0}</a:t>
            </a:r>
            <a:endParaRPr lang="en-US" sz="2000" dirty="0">
              <a:latin typeface="Monaco"/>
              <a:cs typeface="Monaco"/>
            </a:endParaRPr>
          </a:p>
          <a:p>
            <a:pPr>
              <a:spcAft>
                <a:spcPts val="12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</a:t>
            </a:r>
            <a:r>
              <a:rPr lang="en-US" sz="2000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inv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          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{a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</a:t>
            </a:r>
            <a:r>
              <a:rPr lang="en-US" sz="2000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latin typeface="Monaco"/>
              <a:cs typeface="Monaco"/>
            </a:endParaRPr>
          </a:p>
          <a:p>
            <a:pPr>
              <a:spcAft>
                <a:spcPts val="12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Elt.proto</a:t>
            </a:r>
            <a:r>
              <a:rPr lang="en-US" sz="2000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inv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{d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…}</a:t>
            </a:r>
            <a:endParaRPr lang="en-US" sz="2000" dirty="0">
              <a:latin typeface="Monaco"/>
              <a:cs typeface="Monaco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0" y="5037687"/>
            <a:ext cx="9143999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 invariants before and after each iteration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5797352"/>
            <a:ext cx="9143999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baseline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Type</a:t>
            </a: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checker infers heap for common cases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1432985" y="1672155"/>
            <a:ext cx="5120216" cy="55033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157826" y="2472267"/>
            <a:ext cx="3699923" cy="51223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997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4" grpId="0"/>
      <p:bldP spid="15" grpId="0"/>
      <p:bldP spid="16" grpId="0" animBg="1"/>
      <p:bldP spid="16" grpId="1" animBg="1"/>
      <p:bldP spid="17" grpId="0" animBg="1"/>
      <p:bldP spid="17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944771"/>
            <a:ext cx="9144000" cy="122509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DJS</a:t>
            </a: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handles prototypes…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" y="10583"/>
            <a:ext cx="9143999" cy="338554"/>
            <a:chOff x="1" y="10583"/>
            <a:chExt cx="9143999" cy="338554"/>
          </a:xfrm>
        </p:grpSpPr>
        <p:sp>
          <p:nvSpPr>
            <p:cNvPr id="5" name="Title 1"/>
            <p:cNvSpPr txBox="1">
              <a:spLocks/>
            </p:cNvSpPr>
            <p:nvPr/>
          </p:nvSpPr>
          <p:spPr bwMode="auto">
            <a:xfrm>
              <a:off x="1" y="10583"/>
              <a:ext cx="1788582" cy="338554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latin typeface="Calibri"/>
                  <a:ea typeface="+mj-ea"/>
                  <a:cs typeface="Calibri"/>
                </a:rPr>
                <a:t>Refinements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 bwMode="auto">
            <a:xfrm>
              <a:off x="1788583" y="10583"/>
              <a:ext cx="2645834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latin typeface="Calibri"/>
                  <a:ea typeface="+mj-ea"/>
                  <a:cs typeface="Calibri"/>
                </a:rPr>
                <a:t>Path and Flow Sensitivity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 bwMode="auto">
            <a:xfrm>
              <a:off x="4434418" y="10583"/>
              <a:ext cx="1566332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Arrays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 bwMode="auto">
            <a:xfrm>
              <a:off x="7418917" y="10583"/>
              <a:ext cx="1725083" cy="338554"/>
            </a:xfrm>
            <a:prstGeom prst="rect">
              <a:avLst/>
            </a:prstGeom>
            <a:solidFill>
              <a:srgbClr val="646464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FFFFFF"/>
                  </a:solidFill>
                  <a:latin typeface="Calibri"/>
                  <a:ea typeface="+mj-ea"/>
                  <a:cs typeface="Calibri"/>
                </a:rPr>
                <a:t>Prototypes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0" name="Title 1"/>
            <p:cNvSpPr txBox="1">
              <a:spLocks/>
            </p:cNvSpPr>
            <p:nvPr/>
          </p:nvSpPr>
          <p:spPr bwMode="auto">
            <a:xfrm>
              <a:off x="6011332" y="10583"/>
              <a:ext cx="1407585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Loops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74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 bwMode="auto">
          <a:xfrm rot="10800000" flipH="1" flipV="1">
            <a:off x="2820764" y="5502420"/>
            <a:ext cx="929864" cy="825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639230" y="4805191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err="1" smtClean="0">
                <a:latin typeface="Calibri"/>
                <a:cs typeface="Calibri"/>
              </a:rPr>
              <a:t>Desugared</a:t>
            </a:r>
            <a:endParaRPr lang="en-US" sz="3000" dirty="0" smtClean="0">
              <a:latin typeface="Calibri"/>
              <a:cs typeface="Calibri"/>
            </a:endParaRPr>
          </a:p>
          <a:p>
            <a:pPr algn="ctr"/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3750628" y="4629931"/>
            <a:ext cx="4449342" cy="1703705"/>
            <a:chOff x="3750628" y="4725178"/>
            <a:chExt cx="4449342" cy="1703705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6554050" y="4725178"/>
              <a:ext cx="1645920" cy="1645920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  <a:t>Z3 SMT</a:t>
              </a:r>
              <a:b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</a:br>
              <a: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  <a:t>Solver</a:t>
              </a:r>
              <a:endParaRPr lang="en-US" sz="3000" dirty="0">
                <a:solidFill>
                  <a:schemeClr val="bg1"/>
                </a:solidFill>
                <a:latin typeface="Calibri" pitchFamily="-65" charset="0"/>
              </a:endParaRPr>
            </a:p>
          </p:txBody>
        </p:sp>
        <p:sp>
          <p:nvSpPr>
            <p:cNvPr id="16" name="AutoShape 18"/>
            <p:cNvSpPr>
              <a:spLocks noChangeArrowheads="1"/>
            </p:cNvSpPr>
            <p:nvPr/>
          </p:nvSpPr>
          <p:spPr bwMode="auto">
            <a:xfrm>
              <a:off x="3750628" y="4782963"/>
              <a:ext cx="1645920" cy="164592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dirty="0" smtClean="0">
                  <a:latin typeface="Calibri" pitchFamily="-65" charset="0"/>
                </a:rPr>
                <a:t>Type</a:t>
              </a:r>
            </a:p>
            <a:p>
              <a:pPr algn="ctr"/>
              <a:r>
                <a:rPr lang="en-US" sz="3000" dirty="0" smtClean="0">
                  <a:latin typeface="Calibri" pitchFamily="-65" charset="0"/>
                </a:rPr>
                <a:t>Checker</a:t>
              </a:r>
              <a:endParaRPr lang="en-US" sz="3000" dirty="0">
                <a:latin typeface="Calibri" pitchFamily="-65" charset="0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V="1">
            <a:off x="5396548" y="5283662"/>
            <a:ext cx="1156652" cy="15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 flipV="1">
            <a:off x="5396548" y="5666250"/>
            <a:ext cx="1156652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645587" y="714612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smtClean="0">
                <a:latin typeface="Calibri"/>
                <a:cs typeface="Calibri"/>
              </a:rPr>
              <a:t>DJS</a:t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45587" y="2857516"/>
            <a:ext cx="2362200" cy="1121833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err="1" smtClean="0">
                <a:latin typeface="Calibri" pitchFamily="-65" charset="0"/>
              </a:rPr>
              <a:t>Desugarer</a:t>
            </a:r>
            <a:r>
              <a:rPr lang="en-US" sz="1600" dirty="0" smtClean="0">
                <a:latin typeface="Calibri" pitchFamily="-65" charset="0"/>
              </a:rPr>
              <a:t/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Based on </a:t>
            </a:r>
            <a:r>
              <a:rPr lang="en-US" sz="1600" dirty="0" err="1" smtClean="0">
                <a:latin typeface="Calibri" pitchFamily="-65" charset="0"/>
              </a:rPr>
              <a:t>Guha</a:t>
            </a:r>
            <a:r>
              <a:rPr lang="en-US" sz="1600" dirty="0" smtClean="0">
                <a:latin typeface="Calibri" pitchFamily="-65" charset="0"/>
              </a:rPr>
              <a:t> et al.</a:t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[ECOOP ’10]</a:t>
            </a:r>
            <a:endParaRPr lang="en-US" sz="1600" dirty="0">
              <a:latin typeface="Calibri" pitchFamily="-65" charset="0"/>
            </a:endParaRPr>
          </a:p>
        </p:txBody>
      </p:sp>
      <p:cxnSp>
        <p:nvCxnSpPr>
          <p:cNvPr id="22" name="Straight Arrow Connector 21"/>
          <p:cNvCxnSpPr>
            <a:stCxn id="19" idx="2"/>
            <a:endCxn id="20" idx="0"/>
          </p:cNvCxnSpPr>
          <p:nvPr/>
        </p:nvCxnSpPr>
        <p:spPr bwMode="auto">
          <a:xfrm rot="5400000">
            <a:off x="1452465" y="2483294"/>
            <a:ext cx="748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5" name="Straight Arrow Connector 24"/>
          <p:cNvCxnSpPr>
            <a:stCxn id="20" idx="2"/>
            <a:endCxn id="15" idx="0"/>
          </p:cNvCxnSpPr>
          <p:nvPr/>
        </p:nvCxnSpPr>
        <p:spPr bwMode="auto">
          <a:xfrm rot="5400000">
            <a:off x="1410588" y="4389092"/>
            <a:ext cx="825842" cy="63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1" name="Title 1"/>
          <p:cNvSpPr txBox="1">
            <a:spLocks/>
          </p:cNvSpPr>
          <p:nvPr/>
        </p:nvSpPr>
        <p:spPr bwMode="auto">
          <a:xfrm>
            <a:off x="3627870" y="486868"/>
            <a:ext cx="4718053" cy="3785652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 benchmarks</a:t>
            </a:r>
            <a:r>
              <a:rPr kumimoji="0" lang="en-US" sz="3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mainly from </a:t>
            </a:r>
            <a:r>
              <a:rPr kumimoji="0" lang="en-US" sz="3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SunSpider</a:t>
            </a: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</a:t>
            </a:r>
            <a:r>
              <a:rPr kumimoji="0" lang="en-US" sz="3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JSGP</a:t>
            </a:r>
          </a:p>
          <a:p>
            <a:pPr lvl="0" algn="ctr" eaLnBrk="1" hangingPunct="1">
              <a:spcAft>
                <a:spcPts val="0"/>
              </a:spcAft>
            </a:pPr>
            <a:r>
              <a:rPr lang="en-US" sz="3000" kern="0" dirty="0" smtClean="0">
                <a:solidFill>
                  <a:srgbClr val="000000"/>
                </a:solidFill>
                <a:latin typeface="Calibri"/>
                <a:cs typeface="Calibri"/>
              </a:rPr>
              <a:t>300 </a:t>
            </a:r>
            <a:r>
              <a:rPr lang="en-US" sz="3000" kern="0" dirty="0" err="1" smtClean="0">
                <a:solidFill>
                  <a:srgbClr val="000000"/>
                </a:solidFill>
                <a:latin typeface="Calibri"/>
                <a:cs typeface="Calibri"/>
              </a:rPr>
              <a:t>unannotated</a:t>
            </a:r>
            <a:r>
              <a:rPr lang="en-US" sz="3000" kern="0" dirty="0" smtClean="0">
                <a:solidFill>
                  <a:srgbClr val="000000"/>
                </a:solidFill>
                <a:latin typeface="Calibri"/>
                <a:cs typeface="Calibri"/>
              </a:rPr>
              <a:t> LOC</a:t>
            </a:r>
          </a:p>
          <a:p>
            <a:pPr lvl="0" algn="ctr" eaLnBrk="1" hangingPunct="1">
              <a:spcAft>
                <a:spcPts val="3600"/>
              </a:spcAft>
            </a:pPr>
            <a:r>
              <a:rPr lang="en-US" sz="3000" kern="0" dirty="0" smtClean="0">
                <a:solidFill>
                  <a:srgbClr val="000000"/>
                </a:solidFill>
                <a:latin typeface="Calibri"/>
                <a:cs typeface="Calibri"/>
              </a:rPr>
              <a:t>35% annotation overhead</a:t>
            </a:r>
          </a:p>
          <a:p>
            <a:pPr lvl="0" algn="ctr" eaLnBrk="1" hangingPunct="1">
              <a:spcAft>
                <a:spcPts val="0"/>
              </a:spcAft>
            </a:pPr>
            <a:r>
              <a:rPr lang="en-US" sz="3000" kern="0" dirty="0" smtClean="0">
                <a:solidFill>
                  <a:srgbClr val="000000"/>
                </a:solidFill>
                <a:latin typeface="Calibri"/>
                <a:cs typeface="Calibri"/>
              </a:rPr>
              <a:t>11 benchmarks run in &lt;1s</a:t>
            </a:r>
          </a:p>
          <a:p>
            <a:pPr lvl="0" algn="ctr" eaLnBrk="1" hangingPunct="1">
              <a:spcAft>
                <a:spcPts val="1200"/>
              </a:spcAft>
            </a:pPr>
            <a:r>
              <a:rPr lang="en-US" sz="3000" kern="0" dirty="0" smtClean="0">
                <a:solidFill>
                  <a:srgbClr val="000000"/>
                </a:solidFill>
                <a:latin typeface="Calibri"/>
                <a:cs typeface="Calibri"/>
              </a:rPr>
              <a:t>2 benchmarks run in 2-6s</a:t>
            </a:r>
            <a:endParaRPr kumimoji="0" lang="en-US" sz="30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877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1770822" y="4508865"/>
            <a:ext cx="5602356" cy="861774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367156" y="2020574"/>
            <a:ext cx="5395844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74078" y="2152349"/>
            <a:ext cx="5395844" cy="317009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3000"/>
              </a:spcAft>
            </a:pPr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Challenges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Tour of DJS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Security Predicates</a:t>
            </a:r>
          </a:p>
        </p:txBody>
      </p:sp>
    </p:spTree>
  </p:cSld>
  <p:clrMapOvr>
    <a:masterClrMapping/>
  </p:clrMapOvr>
  <p:transition advTm="7126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Browser Extension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29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861555" y="2052720"/>
            <a:ext cx="6406143" cy="4181216"/>
            <a:chOff x="1861555" y="2052720"/>
            <a:chExt cx="6406143" cy="4181216"/>
          </a:xfrm>
        </p:grpSpPr>
        <p:cxnSp>
          <p:nvCxnSpPr>
            <p:cNvPr id="6" name="Straight Arrow Connector 5"/>
            <p:cNvCxnSpPr/>
            <p:nvPr/>
          </p:nvCxnSpPr>
          <p:spPr bwMode="auto">
            <a:xfrm>
              <a:off x="2595374" y="5902447"/>
              <a:ext cx="4010741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 rot="5400000" flipH="1" flipV="1">
              <a:off x="999252" y="4306325"/>
              <a:ext cx="3190656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1861555" y="2052720"/>
              <a:ext cx="14478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“Degree of JavaScript”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06115" y="5570957"/>
              <a:ext cx="1661583" cy="662979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Granularity</a:t>
              </a:r>
              <a:br>
                <a:rPr lang="en-US" sz="2000" dirty="0" smtClean="0">
                  <a:latin typeface="Calibri"/>
                  <a:cs typeface="Calibri"/>
                </a:rPr>
              </a:br>
              <a:r>
                <a:rPr lang="en-US" sz="2000" dirty="0" smtClean="0">
                  <a:latin typeface="Calibri"/>
                  <a:cs typeface="Calibri"/>
                </a:rPr>
                <a:t>of Invariants</a:t>
              </a:r>
              <a:endParaRPr lang="en-US" sz="2000" dirty="0">
                <a:latin typeface="Calibri"/>
                <a:cs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82982" y="2954406"/>
            <a:ext cx="2521835" cy="3406829"/>
            <a:chOff x="1882982" y="2954406"/>
            <a:chExt cx="2521835" cy="3406829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161221" y="2954406"/>
              <a:ext cx="1243596" cy="1130751"/>
            </a:xfrm>
            <a:prstGeom prst="roundRect">
              <a:avLst/>
            </a:prstGeom>
            <a:solidFill>
              <a:srgbClr val="FCF1D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0" lang="en-US" sz="2000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ADsafety</a:t>
              </a:r>
              <a:r>
                <a:rPr lang="en-US" sz="1600" dirty="0" err="1" smtClean="0">
                  <a:latin typeface="Calibri" pitchFamily="-65" charset="0"/>
                </a:rPr>
                <a:t>Politz</a:t>
              </a:r>
              <a:r>
                <a:rPr lang="en-US" sz="1600" dirty="0" smtClean="0">
                  <a:latin typeface="Calibri" pitchFamily="-65" charset="0"/>
                </a:rPr>
                <a:t> et al.</a:t>
              </a:r>
              <a:br>
                <a:rPr lang="en-US" sz="1600" dirty="0" smtClean="0">
                  <a:latin typeface="Calibri" pitchFamily="-65" charset="0"/>
                </a:rPr>
              </a:br>
              <a:r>
                <a:rPr lang="en-US" sz="1600" dirty="0" smtClean="0">
                  <a:latin typeface="Calibri" pitchFamily="-65" charset="0"/>
                </a:rPr>
                <a:t>[SEC ’11]</a:t>
              </a:r>
              <a:endPara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2982" y="3217328"/>
              <a:ext cx="712393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JS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61221" y="5904035"/>
              <a:ext cx="1243595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coarse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82982" y="4377271"/>
            <a:ext cx="4102988" cy="1982376"/>
            <a:chOff x="1882982" y="4377271"/>
            <a:chExt cx="4102988" cy="1982376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4742374" y="4377271"/>
              <a:ext cx="1243596" cy="1130751"/>
            </a:xfrm>
            <a:prstGeom prst="roundRect">
              <a:avLst/>
            </a:prstGeom>
            <a:solidFill>
              <a:srgbClr val="B0FA8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IBEX</a:t>
              </a:r>
            </a:p>
            <a:p>
              <a:pPr algn="ctr"/>
              <a:r>
                <a:rPr lang="en-US" sz="1600" dirty="0" err="1" smtClean="0">
                  <a:latin typeface="Calibri" pitchFamily="-65" charset="0"/>
                </a:rPr>
                <a:t>Guha</a:t>
              </a:r>
              <a:r>
                <a:rPr lang="en-US" sz="1600" dirty="0" smtClean="0">
                  <a:latin typeface="Calibri" pitchFamily="-65" charset="0"/>
                </a:rPr>
                <a:t> et al.</a:t>
              </a:r>
              <a:br>
                <a:rPr lang="en-US" sz="1600" dirty="0" smtClean="0">
                  <a:latin typeface="Calibri" pitchFamily="-65" charset="0"/>
                </a:rPr>
              </a:br>
              <a:r>
                <a:rPr lang="en-US" sz="1600" dirty="0" smtClean="0">
                  <a:latin typeface="Calibri" pitchFamily="-65" charset="0"/>
                </a:rPr>
                <a:t>[SP ’11]</a:t>
              </a:r>
              <a:endPara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2982" y="4696877"/>
              <a:ext cx="712393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ML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42375" y="5902447"/>
              <a:ext cx="1243595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fine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742374" y="1447800"/>
            <a:ext cx="3525324" cy="2637357"/>
            <a:chOff x="4742374" y="1447800"/>
            <a:chExt cx="3525324" cy="2637357"/>
          </a:xfrm>
        </p:grpSpPr>
        <p:grpSp>
          <p:nvGrpSpPr>
            <p:cNvPr id="31" name="Group 30"/>
            <p:cNvGrpSpPr/>
            <p:nvPr/>
          </p:nvGrpSpPr>
          <p:grpSpPr>
            <a:xfrm>
              <a:off x="4742374" y="1447800"/>
              <a:ext cx="3525324" cy="2637357"/>
              <a:chOff x="4742374" y="1447800"/>
              <a:chExt cx="3525324" cy="2637357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4742374" y="1447800"/>
                <a:ext cx="3525324" cy="2637357"/>
                <a:chOff x="4742374" y="1447800"/>
                <a:chExt cx="3525324" cy="2637357"/>
              </a:xfrm>
            </p:grpSpPr>
            <p:sp>
              <p:nvSpPr>
                <p:cNvPr id="13" name="Rounded Rectangle 12"/>
                <p:cNvSpPr/>
                <p:nvPr/>
              </p:nvSpPr>
              <p:spPr bwMode="auto">
                <a:xfrm>
                  <a:off x="4742374" y="2954406"/>
                  <a:ext cx="1243596" cy="1130751"/>
                </a:xfrm>
                <a:prstGeom prst="roundRect">
                  <a:avLst/>
                </a:prstGeom>
                <a:solidFill>
                  <a:srgbClr val="B0FA8E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000" b="1" i="0" u="none" strike="noStrike" cap="none" normalizeH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-65" charset="-128"/>
                      <a:cs typeface="Calibri"/>
                    </a:rPr>
                    <a:t>DJS</a:t>
                  </a:r>
                </a:p>
              </p:txBody>
            </p:sp>
            <p:sp>
              <p:nvSpPr>
                <p:cNvPr id="18" name="Title 1"/>
                <p:cNvSpPr txBox="1">
                  <a:spLocks/>
                </p:cNvSpPr>
                <p:nvPr/>
              </p:nvSpPr>
              <p:spPr bwMode="auto">
                <a:xfrm>
                  <a:off x="5638800" y="1447800"/>
                  <a:ext cx="2628898" cy="1260912"/>
                </a:xfrm>
                <a:prstGeom prst="rect">
                  <a:avLst/>
                </a:prstGeom>
                <a:solidFill>
                  <a:srgbClr val="D9D9D9"/>
                </a:solidFill>
                <a:ln w="508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 algn="ctr" eaLnBrk="1" hangingPunct="1"/>
                  <a:r>
                    <a:rPr kumimoji="0" lang="en-US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/>
                      <a:ea typeface="+mj-ea"/>
                      <a:cs typeface="Calibri"/>
                    </a:rPr>
                    <a:t>Can we track</a:t>
                  </a:r>
                  <a:r>
                    <a:rPr kumimoji="0" lang="en-US" i="0" u="none" strike="noStrike" kern="0" cap="none" spc="0" normalizeH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/>
                      <a:ea typeface="+mj-ea"/>
                      <a:cs typeface="Calibri"/>
                    </a:rPr>
                    <a:t> fine-grained policies directly in JS?</a:t>
                  </a:r>
                  <a:endParaRPr kumimoji="0" lang="en-US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+mj-ea"/>
                    <a:cs typeface="Calibri"/>
                  </a:endParaRPr>
                </a:p>
              </p:txBody>
            </p:sp>
          </p:grpSp>
          <p:cxnSp>
            <p:nvCxnSpPr>
              <p:cNvPr id="28" name="Shape 27"/>
              <p:cNvCxnSpPr>
                <a:stCxn id="18" idx="2"/>
                <a:endCxn id="13" idx="3"/>
              </p:cNvCxnSpPr>
              <p:nvPr/>
            </p:nvCxnSpPr>
            <p:spPr bwMode="auto">
              <a:xfrm rot="5400000">
                <a:off x="6064075" y="2630608"/>
                <a:ext cx="811070" cy="967279"/>
              </a:xfrm>
              <a:prstGeom prst="bentConnector2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39" name="TextBox 38"/>
            <p:cNvSpPr txBox="1"/>
            <p:nvPr/>
          </p:nvSpPr>
          <p:spPr>
            <a:xfrm>
              <a:off x="5339869" y="2478965"/>
              <a:ext cx="763051" cy="662979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8000" dirty="0" smtClean="0">
                  <a:latin typeface="Calibri"/>
                  <a:cs typeface="Calibri"/>
                </a:rPr>
                <a:t>?</a:t>
              </a:r>
              <a:endParaRPr lang="en-US" sz="8000" dirty="0">
                <a:latin typeface="Calibri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84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770822" y="2212354"/>
            <a:ext cx="5602356" cy="861774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367156" y="2020574"/>
            <a:ext cx="5395844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874078" y="2152349"/>
            <a:ext cx="5395844" cy="317009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3000"/>
              </a:spcAft>
            </a:pPr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Challenges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Tour of DJS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Security Predicates</a:t>
            </a:r>
          </a:p>
        </p:txBody>
      </p:sp>
    </p:spTree>
    <p:custDataLst>
      <p:tags r:id="rId1"/>
    </p:custDataLst>
  </p:cSld>
  <p:clrMapOvr>
    <a:masterClrMapping/>
  </p:clrMapOvr>
  <p:transition advTm="299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8083" y="2825697"/>
            <a:ext cx="8593667" cy="3770263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readLinks :: (Ref(~doc), Int?)</a:t>
            </a:r>
            <a:r>
              <a:rPr lang="en-US" sz="2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 */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doc.domain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newyorker.com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doc.getEltsByTagName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	 for (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elts.length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&amp;&amp;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i++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.getAttr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href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1115485" y="4984749"/>
            <a:ext cx="3752848" cy="55033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2370673" y="5676844"/>
            <a:ext cx="6191250" cy="553998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Allow extension to read this attribute?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204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8083" y="2825697"/>
            <a:ext cx="8593667" cy="3770263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readLinks :: (Ref(~doc), Int?)</a:t>
            </a:r>
            <a:r>
              <a:rPr lang="en-US" sz="2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 */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doc.domain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newyorker.com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doc.getEltsByTagName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	 for (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elts.length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&amp;&amp;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i++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.getAttr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href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28083" y="656167"/>
            <a:ext cx="8593667" cy="1846659"/>
            <a:chOff x="328083" y="656167"/>
            <a:chExt cx="8593667" cy="1846659"/>
          </a:xfrm>
        </p:grpSpPr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328083" y="656167"/>
              <a:ext cx="8593667" cy="1846659"/>
            </a:xfrm>
            <a:prstGeom prst="rect">
              <a:avLst/>
            </a:prstGeom>
            <a:noFill/>
            <a:ln w="63500">
              <a:noFill/>
              <a:round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defTabSz="457200" eaLnBrk="1" hangingPunct="1">
                <a:spcAft>
                  <a:spcPts val="600"/>
                </a:spcAft>
              </a:pP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/*: assume forall (e d)</a:t>
              </a:r>
            </a:p>
            <a:p>
              <a:pPr defTabSz="457200" eaLnBrk="1" hangingPunct="1">
                <a:spcAft>
                  <a:spcPts val="600"/>
                </a:spcAft>
              </a:pP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(eltTagName e “a” ∧</a:t>
              </a:r>
            </a:p>
            <a:p>
              <a:pPr defTabSz="457200" eaLnBrk="1" hangingPunct="1">
                <a:spcAft>
                  <a:spcPts val="600"/>
                </a:spcAft>
              </a:pP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eltInDoc e d ∧</a:t>
              </a:r>
            </a:p>
            <a:p>
              <a:pPr defTabSz="457200" eaLnBrk="1" hangingPunct="1">
                <a:spcAft>
                  <a:spcPts val="600"/>
                </a:spcAft>
              </a:pP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docDomain d “newyorker.com”)</a:t>
              </a:r>
            </a:p>
            <a:p>
              <a:pPr defTabSz="457200" eaLnBrk="1" hangingPunct="1">
                <a:spcAft>
                  <a:spcPts val="600"/>
                </a:spcAft>
              </a:pP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  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 </a:t>
              </a: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canReadAttr e “href”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 </a:t>
              </a: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charset="2"/>
                </a:rPr>
                <a:t>         </a:t>
              </a: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*/</a:t>
              </a:r>
              <a:endPara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23" name="Title 1"/>
            <p:cNvSpPr txBox="1">
              <a:spLocks/>
            </p:cNvSpPr>
            <p:nvPr/>
          </p:nvSpPr>
          <p:spPr bwMode="auto">
            <a:xfrm>
              <a:off x="4656678" y="783163"/>
              <a:ext cx="3693590" cy="520077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kumimoji="0" lang="en-US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IBEX-style</a:t>
              </a:r>
              <a:r>
                <a:rPr kumimoji="0" lang="en-US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security policy</a:t>
              </a:r>
              <a:endPara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115485" y="3953936"/>
            <a:ext cx="7255949" cy="2440947"/>
            <a:chOff x="1115485" y="3953936"/>
            <a:chExt cx="7255949" cy="2440947"/>
          </a:xfrm>
        </p:grpSpPr>
        <p:sp>
          <p:nvSpPr>
            <p:cNvPr id="8" name="Title 1"/>
            <p:cNvSpPr txBox="1">
              <a:spLocks/>
            </p:cNvSpPr>
            <p:nvPr/>
          </p:nvSpPr>
          <p:spPr bwMode="auto">
            <a:xfrm>
              <a:off x="3005666" y="5874806"/>
              <a:ext cx="5365768" cy="520077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kumimoji="0" lang="en-US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Type check against IBEX-style</a:t>
              </a:r>
              <a:r>
                <a:rPr kumimoji="0" lang="en-US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DOM API</a:t>
              </a:r>
              <a:endPara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115485" y="3953936"/>
              <a:ext cx="4969932" cy="37465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1115485" y="5079999"/>
              <a:ext cx="3761315" cy="37465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471085" y="4328588"/>
              <a:ext cx="4995332" cy="37465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493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32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8482" y="944199"/>
            <a:ext cx="8064518" cy="107721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extern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Elt.prototype.getAttr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this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Ref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~elt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),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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4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8482" y="944199"/>
            <a:ext cx="8064518" cy="107721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extern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Elt.prototype.getAttr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this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Ref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~elt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),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canReadAttr this 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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attrOfElt this k s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2819400" y="1676400"/>
            <a:ext cx="3168650" cy="374652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5302250" y="1303862"/>
            <a:ext cx="3308350" cy="374652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</p:cSld>
  <p:clrMapOvr>
    <a:masterClrMapping/>
  </p:clrMapOvr>
  <p:transition advTm="1913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8482" y="944199"/>
            <a:ext cx="8064518" cy="107721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extern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Elt.prototype.getAttr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this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Ref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~elt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),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canReadAttr this 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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attrOfElt this k s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98482" y="3100917"/>
            <a:ext cx="8064518" cy="107721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extern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Doc.prototype.domain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this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Ref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~doc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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</p:cSld>
  <p:clrMapOvr>
    <a:masterClrMapping/>
  </p:clrMapOvr>
  <p:transition advTm="5459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8482" y="3100917"/>
            <a:ext cx="8064518" cy="107721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extern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Doc.prototype.domain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this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Ref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~doc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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docDomain this s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8482" y="944199"/>
            <a:ext cx="8064518" cy="107721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extern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Elt.prototype.getAttr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this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Ref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~elt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),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canReadAttr this 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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attrOfElt this k s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2709332" y="3842647"/>
            <a:ext cx="2971800" cy="374652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</p:cSld>
  <p:clrMapOvr>
    <a:masterClrMapping/>
  </p:clrMapOvr>
  <p:transition advTm="6692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36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8482" y="5261744"/>
            <a:ext cx="8064518" cy="307777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extern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Doc.prototype.getEltsByTagName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…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98482" y="3100917"/>
            <a:ext cx="8064518" cy="107721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extern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Doc.prototype.domain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this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Ref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~doc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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docDomain this s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98482" y="944199"/>
            <a:ext cx="8064518" cy="107721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extern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Elt.prototype.getAttr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this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Ref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~elt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),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canReadAttr this 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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∧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attrOfElt this k s</a:t>
            </a:r>
            <a:r>
              <a:rPr lang="en-US" sz="2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</p:spTree>
  </p:cSld>
  <p:clrMapOvr>
    <a:masterClrMapping/>
  </p:clrMapOvr>
  <p:transition advTm="526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8083" y="2825697"/>
            <a:ext cx="8593667" cy="3770263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readLinks :: (Ref(~doc), Int?)</a:t>
            </a:r>
            <a:r>
              <a:rPr lang="en-US" sz="2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 */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doc.domain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newyorker.com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doc.getEltsByTagName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	 for (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elts.length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&amp;&amp;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i++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.getAttr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href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8083" y="656167"/>
            <a:ext cx="8593667" cy="1846659"/>
            <a:chOff x="328083" y="656167"/>
            <a:chExt cx="8593667" cy="1846659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328083" y="656167"/>
              <a:ext cx="8593667" cy="1846659"/>
            </a:xfrm>
            <a:prstGeom prst="rect">
              <a:avLst/>
            </a:prstGeom>
            <a:noFill/>
            <a:ln w="63500">
              <a:noFill/>
              <a:round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defTabSz="457200" eaLnBrk="1" hangingPunct="1">
                <a:spcAft>
                  <a:spcPts val="600"/>
                </a:spcAft>
              </a:pP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/*: assume forall (e d)</a:t>
              </a:r>
            </a:p>
            <a:p>
              <a:pPr defTabSz="457200" eaLnBrk="1" hangingPunct="1">
                <a:spcAft>
                  <a:spcPts val="600"/>
                </a:spcAft>
              </a:pP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(eltTagName e “a” ∧</a:t>
              </a:r>
            </a:p>
            <a:p>
              <a:pPr defTabSz="457200" eaLnBrk="1" hangingPunct="1">
                <a:spcAft>
                  <a:spcPts val="600"/>
                </a:spcAft>
              </a:pP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eltInDoc e d ∧</a:t>
              </a:r>
            </a:p>
            <a:p>
              <a:pPr defTabSz="457200" eaLnBrk="1" hangingPunct="1">
                <a:spcAft>
                  <a:spcPts val="600"/>
                </a:spcAft>
              </a:pP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docDomain d “newyorker.com”)</a:t>
              </a:r>
            </a:p>
            <a:p>
              <a:pPr defTabSz="457200" eaLnBrk="1" hangingPunct="1">
                <a:spcAft>
                  <a:spcPts val="600"/>
                </a:spcAft>
              </a:pP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  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 </a:t>
              </a: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canReadAttr e “href”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 </a:t>
              </a: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charset="2"/>
                </a:rPr>
                <a:t>         </a:t>
              </a:r>
              <a:r>
                <a:rPr lang="en-US" sz="2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*/</a:t>
              </a:r>
              <a:endPara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 bwMode="auto">
            <a:xfrm>
              <a:off x="4656678" y="783163"/>
              <a:ext cx="3693590" cy="520077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kumimoji="0" lang="en-US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IBEX-style</a:t>
              </a:r>
              <a:r>
                <a:rPr kumimoji="0" lang="en-US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security policy</a:t>
              </a:r>
              <a:endPara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15485" y="3953936"/>
            <a:ext cx="7255949" cy="2440947"/>
            <a:chOff x="1115485" y="3953936"/>
            <a:chExt cx="7255949" cy="2440947"/>
          </a:xfrm>
        </p:grpSpPr>
        <p:sp>
          <p:nvSpPr>
            <p:cNvPr id="10" name="Title 1"/>
            <p:cNvSpPr txBox="1">
              <a:spLocks/>
            </p:cNvSpPr>
            <p:nvPr/>
          </p:nvSpPr>
          <p:spPr bwMode="auto">
            <a:xfrm>
              <a:off x="3005666" y="5874806"/>
              <a:ext cx="5365768" cy="520077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kumimoji="0" lang="en-US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Type check against IBEX-style</a:t>
              </a:r>
              <a:r>
                <a:rPr kumimoji="0" lang="en-US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DOM API</a:t>
              </a:r>
              <a:endPara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115485" y="3953936"/>
              <a:ext cx="4969932" cy="37465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115485" y="5079999"/>
              <a:ext cx="3761315" cy="37465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1471085" y="4328588"/>
              <a:ext cx="4995332" cy="37465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307439" y="4847173"/>
            <a:ext cx="86231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7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7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</p:spTree>
    <p:custDataLst>
      <p:tags r:id="rId1"/>
    </p:custDataLst>
  </p:cSld>
  <p:clrMapOvr>
    <a:masterClrMapping/>
  </p:clrMapOvr>
  <p:transition advTm="83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042583"/>
            <a:ext cx="9143999" cy="367244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baseline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9</a:t>
            </a: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of 17 IBEX examples ported to DJS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Total running time ~3s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Invariants translate directly (so far)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187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2278944"/>
            <a:ext cx="9143999" cy="2554545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DJS able to track</a:t>
            </a:r>
            <a:b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simple type invariants,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security predicates</a:t>
            </a:r>
            <a:b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seem within reach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222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8083" y="1735648"/>
            <a:ext cx="8593667" cy="415498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(!max) max = 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endParaRPr lang="en-US" sz="20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(doc.domain() == “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newyorker.com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”)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var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 = doc.getEltsByTagName(“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	 for (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= 0; i &lt; elts.length &amp;&amp; </a:t>
            </a:r>
            <a:r>
              <a:rPr lang="en-US" sz="2000" dirty="0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</a:t>
            </a:r>
            <a:r>
              <a:rPr lang="en-US" sz="20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&lt;=</a:t>
            </a:r>
            <a:r>
              <a:rPr lang="en-US" sz="2000" dirty="0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max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 i++)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elts[i].getAttr(“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href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”)</a:t>
            </a:r>
            <a:endParaRPr lang="en-US" sz="2000" dirty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document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5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read at most 5 links …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document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// … or 10 by default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388613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Challenges: Unions and Mutation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968887" y="1607177"/>
            <a:ext cx="2735530" cy="4446473"/>
            <a:chOff x="2968887" y="1607177"/>
            <a:chExt cx="2735530" cy="4446473"/>
          </a:xfrm>
        </p:grpSpPr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4922613" y="1607177"/>
              <a:ext cx="781804" cy="580438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2968887" y="4998079"/>
              <a:ext cx="555320" cy="1055571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rot="5400000" flipH="1" flipV="1">
              <a:off x="2782044" y="2750924"/>
              <a:ext cx="2788279" cy="170603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lg" len="med"/>
            </a:ln>
            <a:effectLst/>
          </p:spPr>
        </p:cxnSp>
      </p:grpSp>
      <p:sp>
        <p:nvSpPr>
          <p:cNvPr id="12" name="Title 1"/>
          <p:cNvSpPr txBox="1">
            <a:spLocks/>
          </p:cNvSpPr>
          <p:nvPr/>
        </p:nvSpPr>
        <p:spPr bwMode="auto">
          <a:xfrm>
            <a:off x="4995324" y="2002800"/>
            <a:ext cx="4053417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integer or undefined…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243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968043"/>
            <a:ext cx="838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kern="0" dirty="0" err="1" smtClean="0">
                <a:latin typeface="Monaco" pitchFamily="-65" charset="0"/>
                <a:ea typeface="+mn-ea"/>
                <a:cs typeface="+mn-cs"/>
              </a:rPr>
              <a:t>r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 pitchFamily="-65" charset="0"/>
                <a:ea typeface="+mn-ea"/>
                <a:cs typeface="+mn-cs"/>
              </a:rPr>
              <a:t>avichugh.com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 pitchFamily="-65" charset="0"/>
                <a:ea typeface="+mn-ea"/>
                <a:cs typeface="+mn-cs"/>
              </a:rPr>
              <a:t>/djs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aco" pitchFamily="-65" charset="0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381000" y="3840301"/>
            <a:ext cx="3352800" cy="3170099"/>
            <a:chOff x="2895600" y="1249501"/>
            <a:chExt cx="3352800" cy="3170099"/>
          </a:xfrm>
        </p:grpSpPr>
        <p:sp>
          <p:nvSpPr>
            <p:cNvPr id="9" name="Rectangle 3"/>
            <p:cNvSpPr txBox="1">
              <a:spLocks noChangeArrowheads="1"/>
            </p:cNvSpPr>
            <p:nvPr/>
          </p:nvSpPr>
          <p:spPr bwMode="auto">
            <a:xfrm>
              <a:off x="2895600" y="1249501"/>
              <a:ext cx="3352800" cy="3170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alatino"/>
                  <a:ea typeface="+mn-ea"/>
                  <a:cs typeface="Palatino"/>
                </a:rPr>
                <a:t>D</a:t>
              </a: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3653713" y="2141017"/>
              <a:ext cx="1828800" cy="1246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alatino"/>
                  <a:ea typeface="+mn-ea"/>
                  <a:cs typeface="Palatino"/>
                </a:rPr>
                <a:t>::</a:t>
              </a:r>
            </a:p>
          </p:txBody>
        </p:sp>
      </p:grp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2951202"/>
            <a:ext cx="838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ctr" eaLnBrk="1" hangingPunct="1">
              <a:spcBef>
                <a:spcPct val="20000"/>
              </a:spcBef>
              <a:defRPr/>
            </a:pPr>
            <a:r>
              <a:rPr lang="en-US" sz="3000" kern="0" dirty="0" err="1" smtClean="0">
                <a:latin typeface="Monaco" pitchFamily="-65" charset="0"/>
                <a:ea typeface="+mn-ea"/>
                <a:cs typeface="+mn-cs"/>
              </a:rPr>
              <a:t>github.com/ravichugh/djs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aco" pitchFamily="-65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Tm="12122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9921"/>
            <a:ext cx="9144000" cy="812376"/>
          </a:xfrm>
        </p:spPr>
        <p:txBody>
          <a:bodyPr/>
          <a:lstStyle/>
          <a:p>
            <a:r>
              <a:rPr lang="en-US"/>
              <a:t>Extra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8" name="Rounded Rectangle 27"/>
          <p:cNvSpPr/>
          <p:nvPr/>
        </p:nvSpPr>
        <p:spPr bwMode="auto">
          <a:xfrm>
            <a:off x="4125383" y="730404"/>
            <a:ext cx="4855634" cy="130805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16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16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grandpa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6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…,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parent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Object.create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grandpa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  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Object.create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parent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child,</a:t>
            </a:r>
            <a:endParaRPr lang="en-US" sz="16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1121812" y="2718412"/>
            <a:ext cx="5069417" cy="3170099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30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true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iff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30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	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20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endParaRPr lang="en-US" sz="2000" b="1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3000"/>
              </a:spcAft>
            </a:pPr>
            <a:r>
              <a:rPr lang="en-US" sz="2000" b="1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	</a:t>
            </a:r>
            <a:r>
              <a:rPr lang="en-US" sz="2000" b="1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20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endParaRPr lang="en-US" sz="2000" b="1" dirty="0" smtClean="0">
              <a:solidFill>
                <a:srgbClr val="E39B30"/>
              </a:solidFill>
              <a:latin typeface="Monaco"/>
              <a:ea typeface="Consolas" pitchFamily="-65" charset="0"/>
              <a:cs typeface="Monaco"/>
              <a:sym typeface="Symbol" pitchFamily="-65" charset="2"/>
            </a:endParaRPr>
          </a:p>
          <a:p>
            <a:pPr>
              <a:spcAft>
                <a:spcPts val="3000"/>
              </a:spcAft>
            </a:pPr>
            <a:r>
              <a:rPr lang="en-US" sz="2000" b="1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	</a:t>
            </a:r>
            <a:r>
              <a:rPr lang="en-US" sz="2000" b="1" dirty="0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grandpa,</a:t>
            </a:r>
            <a:r>
              <a:rPr lang="en-US" sz="20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endParaRPr lang="en-US" sz="2000" b="1" dirty="0" smtClean="0">
              <a:latin typeface="Monaco"/>
              <a:cs typeface="Monaco"/>
            </a:endParaRPr>
          </a:p>
          <a:p>
            <a:pPr>
              <a:spcAft>
                <a:spcPts val="30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	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HeapHas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H,great,</a:t>
            </a:r>
            <a:r>
              <a:rPr lang="en-US" sz="20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2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 smtClean="0">
              <a:latin typeface="Monaco"/>
              <a:cs typeface="Monaco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186453" y="5412605"/>
            <a:ext cx="2872381" cy="5334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6116744" y="3461914"/>
            <a:ext cx="1627419" cy="1733767"/>
            <a:chOff x="1219200" y="4404767"/>
            <a:chExt cx="1627419" cy="1733767"/>
          </a:xfrm>
        </p:grpSpPr>
        <p:sp>
          <p:nvSpPr>
            <p:cNvPr id="41" name="AutoShape 18"/>
            <p:cNvSpPr>
              <a:spLocks noChangeArrowheads="1"/>
            </p:cNvSpPr>
            <p:nvPr/>
          </p:nvSpPr>
          <p:spPr bwMode="auto">
            <a:xfrm>
              <a:off x="1219200" y="5773609"/>
              <a:ext cx="1627419" cy="364925"/>
            </a:xfrm>
            <a:prstGeom prst="roundRect">
              <a:avLst>
                <a:gd name="adj" fmla="val 166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grandpa</a:t>
              </a:r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2" name="AutoShape 18"/>
            <p:cNvSpPr>
              <a:spLocks noChangeArrowheads="1"/>
            </p:cNvSpPr>
            <p:nvPr/>
          </p:nvSpPr>
          <p:spPr bwMode="auto">
            <a:xfrm>
              <a:off x="1219200" y="4404767"/>
              <a:ext cx="1627419" cy="364925"/>
            </a:xfrm>
            <a:prstGeom prst="roundRect">
              <a:avLst>
                <a:gd name="adj" fmla="val 166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child</a:t>
              </a:r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3" name="AutoShape 18"/>
            <p:cNvSpPr>
              <a:spLocks noChangeArrowheads="1"/>
            </p:cNvSpPr>
            <p:nvPr/>
          </p:nvSpPr>
          <p:spPr bwMode="auto">
            <a:xfrm>
              <a:off x="1219200" y="5099043"/>
              <a:ext cx="1627419" cy="364925"/>
            </a:xfrm>
            <a:prstGeom prst="roundRect">
              <a:avLst>
                <a:gd name="adj" fmla="val 166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latin typeface="Monaco"/>
                  <a:cs typeface="Monaco"/>
                </a:rPr>
                <a:t>parent</a:t>
              </a:r>
            </a:p>
          </p:txBody>
        </p:sp>
        <p:cxnSp>
          <p:nvCxnSpPr>
            <p:cNvPr id="44" name="Straight Arrow Connector 43"/>
            <p:cNvCxnSpPr>
              <a:stCxn id="42" idx="2"/>
              <a:endCxn id="43" idx="0"/>
            </p:cNvCxnSpPr>
            <p:nvPr/>
          </p:nvCxnSpPr>
          <p:spPr bwMode="auto">
            <a:xfrm rot="5400000">
              <a:off x="1868235" y="4934367"/>
              <a:ext cx="329351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5" name="Straight Arrow Connector 44"/>
            <p:cNvCxnSpPr>
              <a:stCxn id="43" idx="2"/>
              <a:endCxn id="41" idx="0"/>
            </p:cNvCxnSpPr>
            <p:nvPr/>
          </p:nvCxnSpPr>
          <p:spPr bwMode="auto">
            <a:xfrm rot="5400000">
              <a:off x="1878090" y="5618788"/>
              <a:ext cx="309641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54" name="Title 1"/>
          <p:cNvSpPr txBox="1">
            <a:spLocks/>
          </p:cNvSpPr>
          <p:nvPr/>
        </p:nvSpPr>
        <p:spPr bwMode="auto">
          <a:xfrm>
            <a:off x="461261" y="1371878"/>
            <a:ext cx="3378381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Key Membership via Prototype Chain Unrolling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4540249" y="1684014"/>
            <a:ext cx="2794003" cy="40090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418026" y="2718412"/>
            <a:ext cx="1061513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3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b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::</a:t>
            </a:r>
            <a:endParaRPr lang="en-US" sz="2000" dirty="0" smtClean="0">
              <a:latin typeface="Monaco"/>
              <a:cs typeface="Monaco"/>
            </a:endParaRPr>
          </a:p>
        </p:txBody>
      </p:sp>
      <p:grpSp>
        <p:nvGrpSpPr>
          <p:cNvPr id="3" name="Group 31"/>
          <p:cNvGrpSpPr/>
          <p:nvPr/>
        </p:nvGrpSpPr>
        <p:grpSpPr>
          <a:xfrm>
            <a:off x="5787454" y="5195680"/>
            <a:ext cx="2284411" cy="1186072"/>
            <a:chOff x="5787454" y="5195680"/>
            <a:chExt cx="2284411" cy="1186072"/>
          </a:xfrm>
          <a:solidFill>
            <a:srgbClr val="515151"/>
          </a:solidFill>
        </p:grpSpPr>
        <p:grpSp>
          <p:nvGrpSpPr>
            <p:cNvPr id="9" name="Group 66"/>
            <p:cNvGrpSpPr/>
            <p:nvPr/>
          </p:nvGrpSpPr>
          <p:grpSpPr>
            <a:xfrm>
              <a:off x="5787454" y="5195680"/>
              <a:ext cx="2284411" cy="1186072"/>
              <a:chOff x="747002" y="5422231"/>
              <a:chExt cx="2284411" cy="1186072"/>
            </a:xfrm>
            <a:grpFill/>
          </p:grpSpPr>
          <p:sp>
            <p:nvSpPr>
              <p:cNvPr id="22" name="Rounded Rectangle 21"/>
              <p:cNvSpPr/>
              <p:nvPr/>
            </p:nvSpPr>
            <p:spPr bwMode="auto">
              <a:xfrm>
                <a:off x="747002" y="5643168"/>
                <a:ext cx="2284411" cy="965135"/>
              </a:xfrm>
              <a:prstGeom prst="roundRect">
                <a:avLst>
                  <a:gd name="adj" fmla="val 19917"/>
                </a:avLst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libri"/>
                    <a:ea typeface="Consolas" pitchFamily="-65" charset="0"/>
                    <a:cs typeface="Calibri"/>
                  </a:rPr>
                  <a:t>H (Rest of Heap)</a:t>
                </a:r>
                <a:endParaRPr kumimoji="0" lang="en-US" sz="2000" b="0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/>
                  <a:ea typeface="ＭＳ Ｐゴシック" pitchFamily="-65" charset="-128"/>
                  <a:cs typeface="Calibri"/>
                </a:endParaRPr>
              </a:p>
            </p:txBody>
          </p:sp>
          <p:cxnSp>
            <p:nvCxnSpPr>
              <p:cNvPr id="52" name="Straight Arrow Connector 51"/>
              <p:cNvCxnSpPr>
                <a:stCxn id="41" idx="2"/>
                <a:endCxn id="25" idx="0"/>
              </p:cNvCxnSpPr>
              <p:nvPr/>
            </p:nvCxnSpPr>
            <p:spPr bwMode="auto">
              <a:xfrm rot="16200000" flipH="1">
                <a:off x="1729449" y="5582784"/>
                <a:ext cx="321901" cy="795"/>
              </a:xfrm>
              <a:prstGeom prst="straightConnector1">
                <a:avLst/>
              </a:prstGeom>
              <a:grpFill/>
              <a:ln w="38100" cap="flat" cmpd="sng" algn="ctr">
                <a:solidFill>
                  <a:srgbClr val="333333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  <p:sp>
          <p:nvSpPr>
            <p:cNvPr id="25" name="AutoShape 18"/>
            <p:cNvSpPr>
              <a:spLocks noChangeArrowheads="1"/>
            </p:cNvSpPr>
            <p:nvPr/>
          </p:nvSpPr>
          <p:spPr bwMode="auto">
            <a:xfrm>
              <a:off x="6117539" y="5517582"/>
              <a:ext cx="1627419" cy="3649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great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" y="10583"/>
            <a:ext cx="9143999" cy="338554"/>
            <a:chOff x="1" y="10583"/>
            <a:chExt cx="9143999" cy="338554"/>
          </a:xfrm>
        </p:grpSpPr>
        <p:sp>
          <p:nvSpPr>
            <p:cNvPr id="26" name="Title 1"/>
            <p:cNvSpPr txBox="1">
              <a:spLocks/>
            </p:cNvSpPr>
            <p:nvPr/>
          </p:nvSpPr>
          <p:spPr bwMode="auto">
            <a:xfrm>
              <a:off x="1" y="10583"/>
              <a:ext cx="1788582" cy="338554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latin typeface="Calibri"/>
                  <a:ea typeface="+mj-ea"/>
                  <a:cs typeface="Calibri"/>
                </a:rPr>
                <a:t>Refinements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7" name="Title 1"/>
            <p:cNvSpPr txBox="1">
              <a:spLocks/>
            </p:cNvSpPr>
            <p:nvPr/>
          </p:nvSpPr>
          <p:spPr bwMode="auto">
            <a:xfrm>
              <a:off x="1788583" y="10583"/>
              <a:ext cx="2645834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latin typeface="Calibri"/>
                  <a:ea typeface="+mj-ea"/>
                  <a:cs typeface="Calibri"/>
                </a:rPr>
                <a:t>Path and Flow Sensitivity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9" name="Title 1"/>
            <p:cNvSpPr txBox="1">
              <a:spLocks/>
            </p:cNvSpPr>
            <p:nvPr/>
          </p:nvSpPr>
          <p:spPr bwMode="auto">
            <a:xfrm>
              <a:off x="4434418" y="10583"/>
              <a:ext cx="1566332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Arrays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0" name="Title 1"/>
            <p:cNvSpPr txBox="1">
              <a:spLocks/>
            </p:cNvSpPr>
            <p:nvPr/>
          </p:nvSpPr>
          <p:spPr bwMode="auto">
            <a:xfrm>
              <a:off x="7418917" y="10583"/>
              <a:ext cx="1725083" cy="338554"/>
            </a:xfrm>
            <a:prstGeom prst="rect">
              <a:avLst/>
            </a:prstGeom>
            <a:solidFill>
              <a:srgbClr val="646464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FFFFFF"/>
                  </a:solidFill>
                  <a:latin typeface="Calibri"/>
                  <a:ea typeface="+mj-ea"/>
                  <a:cs typeface="Calibri"/>
                </a:rPr>
                <a:t>Prototypes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1" name="Title 1"/>
            <p:cNvSpPr txBox="1">
              <a:spLocks/>
            </p:cNvSpPr>
            <p:nvPr/>
          </p:nvSpPr>
          <p:spPr bwMode="auto">
            <a:xfrm>
              <a:off x="6011332" y="10583"/>
              <a:ext cx="1407585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Loops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774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6" grpId="0"/>
      <p:bldP spid="37" grpId="0" animBg="1"/>
      <p:bldP spid="54" grpId="0" animBg="1"/>
      <p:bldP spid="65" grpId="0" animBg="1"/>
      <p:bldP spid="6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 bwMode="auto">
          <a:xfrm>
            <a:off x="4125383" y="730404"/>
            <a:ext cx="4855634" cy="1631216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16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16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grandpa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6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…,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parent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Object.create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grandpa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  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Object.create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parent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child,</a:t>
            </a:r>
            <a:endParaRPr lang="en-US" sz="16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1058313" y="3226396"/>
            <a:ext cx="8085688" cy="2400657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kern="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grandpa,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grandpa,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HeapHas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H,great,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 then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HeapSel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H,great,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</a:p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undefined</a:t>
            </a:r>
            <a:r>
              <a:rPr lang="en-US" sz="1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 smtClean="0">
              <a:latin typeface="Monaco"/>
              <a:cs typeface="Monaco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 bwMode="auto">
          <a:xfrm>
            <a:off x="461261" y="1371878"/>
            <a:ext cx="3378381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Key Lookup via</a:t>
            </a:r>
            <a:b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</a:br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 Chain Unrolling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4540249" y="2001504"/>
            <a:ext cx="2794003" cy="40090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354528" y="3226396"/>
            <a:ext cx="1061513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3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::</a:t>
            </a:r>
            <a:endParaRPr lang="en-US" sz="2000" dirty="0" smtClean="0">
              <a:latin typeface="Monaco"/>
              <a:cs typeface="Monaco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746750" y="4688419"/>
            <a:ext cx="3191935" cy="482598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" y="10583"/>
            <a:ext cx="9143999" cy="338554"/>
            <a:chOff x="1" y="10583"/>
            <a:chExt cx="9143999" cy="338554"/>
          </a:xfrm>
        </p:grpSpPr>
        <p:sp>
          <p:nvSpPr>
            <p:cNvPr id="13" name="Title 1"/>
            <p:cNvSpPr txBox="1">
              <a:spLocks/>
            </p:cNvSpPr>
            <p:nvPr/>
          </p:nvSpPr>
          <p:spPr bwMode="auto">
            <a:xfrm>
              <a:off x="1" y="10583"/>
              <a:ext cx="1788582" cy="338554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latin typeface="Calibri"/>
                  <a:ea typeface="+mj-ea"/>
                  <a:cs typeface="Calibri"/>
                </a:rPr>
                <a:t>Refinements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 bwMode="auto">
            <a:xfrm>
              <a:off x="1788583" y="10583"/>
              <a:ext cx="2645834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latin typeface="Calibri"/>
                  <a:ea typeface="+mj-ea"/>
                  <a:cs typeface="Calibri"/>
                </a:rPr>
                <a:t>Path and Flow Sensitivity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4434418" y="10583"/>
              <a:ext cx="1566332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Arrays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7418917" y="10583"/>
              <a:ext cx="1725083" cy="338554"/>
            </a:xfrm>
            <a:prstGeom prst="rect">
              <a:avLst/>
            </a:prstGeom>
            <a:solidFill>
              <a:srgbClr val="646464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FFFFFF"/>
                  </a:solidFill>
                  <a:latin typeface="Calibri"/>
                  <a:ea typeface="+mj-ea"/>
                  <a:cs typeface="Calibri"/>
                </a:rPr>
                <a:t>Prototypes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7" name="Title 1"/>
            <p:cNvSpPr txBox="1">
              <a:spLocks/>
            </p:cNvSpPr>
            <p:nvPr/>
          </p:nvSpPr>
          <p:spPr bwMode="auto">
            <a:xfrm>
              <a:off x="6011332" y="10583"/>
              <a:ext cx="1407585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Loops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289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6" grpId="0"/>
      <p:bldP spid="54" grpId="0" animBg="1"/>
      <p:bldP spid="65" grpId="0" animBg="1"/>
      <p:bldP spid="68" grpId="0"/>
      <p:bldP spid="2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1442888"/>
            <a:ext cx="9144000" cy="3477875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Key Idea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0" kern="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Reduce </a:t>
            </a:r>
            <a:r>
              <a:rPr lang="en-US" sz="4000" kern="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rototype</a:t>
            </a: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semantics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 </a:t>
            </a:r>
            <a:r>
              <a:rPr lang="en-US" sz="4000" kern="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ecidable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theory of arrays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via flow-sensitivity and 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unrolling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" y="10583"/>
            <a:ext cx="9143999" cy="338554"/>
            <a:chOff x="1" y="10583"/>
            <a:chExt cx="9143999" cy="338554"/>
          </a:xfrm>
        </p:grpSpPr>
        <p:sp>
          <p:nvSpPr>
            <p:cNvPr id="11" name="Title 1"/>
            <p:cNvSpPr txBox="1">
              <a:spLocks/>
            </p:cNvSpPr>
            <p:nvPr/>
          </p:nvSpPr>
          <p:spPr bwMode="auto">
            <a:xfrm>
              <a:off x="1" y="10583"/>
              <a:ext cx="1788582" cy="338554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latin typeface="Calibri"/>
                  <a:ea typeface="+mj-ea"/>
                  <a:cs typeface="Calibri"/>
                </a:rPr>
                <a:t>Refinements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 bwMode="auto">
            <a:xfrm>
              <a:off x="1788583" y="10583"/>
              <a:ext cx="2645834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latin typeface="Calibri"/>
                  <a:ea typeface="+mj-ea"/>
                  <a:cs typeface="Calibri"/>
                </a:rPr>
                <a:t>Path and Flow Sensitivity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 bwMode="auto">
            <a:xfrm>
              <a:off x="4434418" y="10583"/>
              <a:ext cx="1566332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Arrays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 bwMode="auto">
            <a:xfrm>
              <a:off x="7418917" y="10583"/>
              <a:ext cx="1725083" cy="338554"/>
            </a:xfrm>
            <a:prstGeom prst="rect">
              <a:avLst/>
            </a:prstGeom>
            <a:solidFill>
              <a:srgbClr val="646464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FFFFFF"/>
                  </a:solidFill>
                  <a:latin typeface="Calibri"/>
                  <a:ea typeface="+mj-ea"/>
                  <a:cs typeface="Calibri"/>
                </a:rPr>
                <a:t>Prototypes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6011332" y="10583"/>
              <a:ext cx="1407585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Loops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78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712661"/>
            <a:ext cx="9144000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Encode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tuples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 arrays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447003" y="3002505"/>
            <a:ext cx="6292322" cy="2985433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24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endParaRPr lang="en-US" sz="32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Int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Str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145771" y="1869126"/>
            <a:ext cx="4855634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tup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5,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guten abend!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1" y="10583"/>
            <a:ext cx="1788582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Refinements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788583" y="10583"/>
            <a:ext cx="2645834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Path and Flow Sensitivity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434418" y="10583"/>
            <a:ext cx="1566332" cy="338554"/>
          </a:xfrm>
          <a:prstGeom prst="rect">
            <a:avLst/>
          </a:prstGeom>
          <a:solidFill>
            <a:srgbClr val="777777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7418917" y="10583"/>
            <a:ext cx="172508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6011332" y="10583"/>
            <a:ext cx="1407585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Loops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201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46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8083" y="328558"/>
            <a:ext cx="8593667" cy="646330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(doc, max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(!max) max = 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endParaRPr lang="en-US" sz="20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(doc.domain() == “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newyorker.com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”)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doc.getEltsByTagName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loop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function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loop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 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elts.length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&amp;&amp;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.getAttr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href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i++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loop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 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	   } else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undefined</a:t>
            </a:r>
            <a:endParaRPr lang="en-US" sz="20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loop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cxnSp>
        <p:nvCxnSpPr>
          <p:cNvPr id="7" name="Straight Connector 6"/>
          <p:cNvCxnSpPr>
            <a:endCxn id="14" idx="1"/>
          </p:cNvCxnSpPr>
          <p:nvPr/>
        </p:nvCxnSpPr>
        <p:spPr bwMode="auto">
          <a:xfrm>
            <a:off x="1312333" y="2592905"/>
            <a:ext cx="2730503" cy="2213752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00FF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676400" y="3723205"/>
            <a:ext cx="2366436" cy="1083452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14" idx="1"/>
          </p:cNvCxnSpPr>
          <p:nvPr/>
        </p:nvCxnSpPr>
        <p:spPr bwMode="auto">
          <a:xfrm>
            <a:off x="1661585" y="4117445"/>
            <a:ext cx="2381251" cy="689212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endCxn id="14" idx="1"/>
          </p:cNvCxnSpPr>
          <p:nvPr/>
        </p:nvCxnSpPr>
        <p:spPr bwMode="auto">
          <a:xfrm flipV="1">
            <a:off x="990600" y="4806657"/>
            <a:ext cx="3052236" cy="82154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4" idx="1"/>
          </p:cNvCxnSpPr>
          <p:nvPr/>
        </p:nvCxnSpPr>
        <p:spPr bwMode="auto">
          <a:xfrm flipV="1">
            <a:off x="1312333" y="4806657"/>
            <a:ext cx="2730503" cy="463832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00FF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990600" y="4806657"/>
            <a:ext cx="3052236" cy="127874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811315" y="2190750"/>
            <a:ext cx="6417102" cy="352425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042836" y="3633765"/>
            <a:ext cx="4339164" cy="2345783"/>
          </a:xfrm>
          <a:prstGeom prst="roundRect">
            <a:avLst>
              <a:gd name="adj" fmla="val 19917"/>
            </a:avLst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            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:-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</a:p>
          <a:p>
            <a:pPr>
              <a:spcAft>
                <a:spcPts val="12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      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:-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{v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&gt;=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0}</a:t>
            </a:r>
            <a:endParaRPr lang="en-US" sz="2000" dirty="0">
              <a:latin typeface="Monaco"/>
              <a:cs typeface="Monaco"/>
            </a:endParaRPr>
          </a:p>
          <a:p>
            <a:pPr>
              <a:spcAft>
                <a:spcPts val="12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          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:-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{a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</a:t>
            </a:r>
            <a:r>
              <a:rPr lang="en-US" sz="2000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latin typeface="Monaco"/>
              <a:cs typeface="Monaco"/>
            </a:endParaRPr>
          </a:p>
          <a:p>
            <a:pPr>
              <a:spcAft>
                <a:spcPts val="12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Elt.proto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:-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{d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…}</a:t>
            </a:r>
            <a:endParaRPr lang="en-US" sz="2000" dirty="0">
              <a:latin typeface="Monaco"/>
              <a:cs typeface="Monaco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Desugared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5515" y="1598070"/>
            <a:ext cx="7656146" cy="1615827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x:NumOrBool</a:t>
            </a:r>
            <a:r>
              <a:rPr lang="en-US" sz="20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{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ite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Num(x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Num(v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Bool(v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)}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*/</a:t>
            </a:r>
            <a:endParaRPr lang="en-US" sz="2000" dirty="0" smtClean="0">
              <a:solidFill>
                <a:srgbClr val="53AD1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0"/>
              </a:spcAft>
            </a:pP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?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0 –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</a:p>
          <a:p>
            <a:pPr defTabSz="457200" eaLnBrk="1" hangingPunct="1">
              <a:spcAft>
                <a:spcPts val="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0"/>
              </a:spcAft>
            </a:pP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45515" y="4144355"/>
            <a:ext cx="7656146" cy="1615827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x:Any</a:t>
            </a:r>
            <a:r>
              <a:rPr lang="en-US" sz="20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{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iff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falsy(x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)}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*/</a:t>
            </a:r>
            <a:endParaRPr lang="en-US" sz="2000" dirty="0" smtClean="0">
              <a:solidFill>
                <a:srgbClr val="53AD1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?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0 –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</a:p>
          <a:p>
            <a:pPr defTabSz="457200" eaLnBrk="1" hangingPunct="1"/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248124" y="254334"/>
            <a:ext cx="2514876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{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p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}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{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v|p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}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80546" y="4052349"/>
            <a:ext cx="7186083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ObjHas(d,k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,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H,d</a:t>
            </a:r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’)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has(d,k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</a:t>
            </a:r>
            <a:r>
              <a:rPr lang="en-US" sz="2000" kern="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 </a:t>
            </a:r>
            <a:r>
              <a:rPr lang="en-US" sz="2000" b="1" dirty="0" err="1" smtClean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charset="2"/>
                <a:ea typeface="+mj-ea"/>
                <a:cs typeface="Symbol" charset="2"/>
              </a:rPr>
              <a:t>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HeapHas(H,d’,k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5515" y="4912020"/>
            <a:ext cx="7656146" cy="146193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x:Ref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/ [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|-&gt;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d:Dict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|&gt; ^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8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{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iff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ObjHas(d,”f”,curHeap,^x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)}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sameHeap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*/</a:t>
            </a:r>
            <a:endParaRPr lang="en-US" sz="1800" dirty="0" smtClean="0">
              <a:solidFill>
                <a:srgbClr val="53AD1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hasF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18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endParaRPr lang="en-US" sz="1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18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1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1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18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88" y="1513394"/>
            <a:ext cx="9143999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defRPr/>
            </a:pPr>
            <a:r>
              <a:rPr lang="en-US" sz="5000" kern="0" dirty="0" smtClean="0">
                <a:latin typeface="Monaco"/>
                <a:ea typeface="+mj-ea"/>
                <a:cs typeface="Monaco"/>
              </a:rPr>
              <a:t>x:T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1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/H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1</a:t>
            </a:r>
            <a:r>
              <a:rPr lang="en-US" sz="5000" kern="0" dirty="0" smtClean="0">
                <a:latin typeface="Symbol" charset="2"/>
                <a:ea typeface="+mj-ea"/>
                <a:cs typeface="Symbol" charset="2"/>
              </a:rPr>
              <a:t> </a:t>
            </a:r>
            <a:r>
              <a:rPr lang="en-US" sz="5000" dirty="0" err="1" smtClean="0"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</a:t>
            </a:r>
            <a:r>
              <a:rPr lang="en-US" sz="5000" kern="0" dirty="0" smtClean="0">
                <a:latin typeface="Symbol" charset="2"/>
                <a:cs typeface="Symbol" charset="2"/>
              </a:rPr>
              <a:t> 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T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2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/H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2</a:t>
            </a:r>
            <a:endParaRPr kumimoji="0" lang="en-US" sz="5000" i="0" u="none" strike="noStrike" kern="0" cap="none" spc="0" normalizeH="0" baseline="-25000" noProof="0" dirty="0">
              <a:ln>
                <a:noFill/>
              </a:ln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2880173" y="2542994"/>
            <a:ext cx="33724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Function Types and Objects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975760" y="311251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output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type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157539" y="311251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input heap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177517" y="271240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input type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5826024" y="271240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output heap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6482940" y="2526774"/>
            <a:ext cx="33724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5292614" y="2743050"/>
            <a:ext cx="73735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3674953" y="2743050"/>
            <a:ext cx="73735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80546" y="3935936"/>
            <a:ext cx="7186083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ObjSel(d,k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,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H,d</a:t>
            </a:r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’)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endParaRPr lang="en-US" sz="2000" dirty="0" smtClean="0">
              <a:solidFill>
                <a:srgbClr val="333333"/>
              </a:solidFill>
              <a:latin typeface="Monaco"/>
              <a:ea typeface="Consolas" pitchFamily="-65" charset="0"/>
              <a:cs typeface="Monaco"/>
              <a:sym typeface="Symbol" pitchFamily="-65" charset="2"/>
            </a:endParaRPr>
          </a:p>
          <a:p>
            <a:pPr eaLnBrk="1" hangingPunct="1"/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     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ite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has(d,k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sel(d,k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HeapSel(H,d’,k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88" y="1513394"/>
            <a:ext cx="9143999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defRPr/>
            </a:pPr>
            <a:r>
              <a:rPr lang="en-US" sz="5000" kern="0" dirty="0" smtClean="0">
                <a:latin typeface="Monaco"/>
                <a:ea typeface="+mj-ea"/>
                <a:cs typeface="Monaco"/>
              </a:rPr>
              <a:t>x:T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1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/H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1</a:t>
            </a:r>
            <a:r>
              <a:rPr lang="en-US" sz="5000" kern="0" dirty="0" smtClean="0">
                <a:latin typeface="Symbol" charset="2"/>
                <a:ea typeface="+mj-ea"/>
                <a:cs typeface="Symbol" charset="2"/>
              </a:rPr>
              <a:t> </a:t>
            </a:r>
            <a:r>
              <a:rPr lang="en-US" sz="5000" dirty="0" err="1" smtClean="0"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</a:t>
            </a:r>
            <a:r>
              <a:rPr lang="en-US" sz="5000" kern="0" dirty="0" smtClean="0">
                <a:latin typeface="Symbol" charset="2"/>
                <a:cs typeface="Symbol" charset="2"/>
              </a:rPr>
              <a:t> 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T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2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/H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2</a:t>
            </a:r>
            <a:endParaRPr kumimoji="0" lang="en-US" sz="5000" i="0" u="none" strike="noStrike" kern="0" cap="none" spc="0" normalizeH="0" baseline="-25000" noProof="0" dirty="0">
              <a:ln>
                <a:noFill/>
              </a:ln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2880173" y="2542994"/>
            <a:ext cx="33724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Function Types and Objects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975760" y="311251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output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type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157539" y="311251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input heap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177517" y="271240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input type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5826024" y="271240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output heap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6482940" y="2526774"/>
            <a:ext cx="33724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5292614" y="2743050"/>
            <a:ext cx="73735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3674953" y="2743050"/>
            <a:ext cx="73735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45515" y="4912020"/>
            <a:ext cx="7656146" cy="146193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x:Ref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/ [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|-&gt;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d:Dict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|&gt; ^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8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{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=</a:t>
            </a:r>
            <a:r>
              <a:rPr lang="en-US" sz="18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ObjSel(d,”f”,curHeap,^x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)}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sameHeap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*/</a:t>
            </a:r>
            <a:endParaRPr lang="en-US" sz="1800" dirty="0" smtClean="0">
              <a:solidFill>
                <a:srgbClr val="53AD1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readF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18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endParaRPr lang="en-US" sz="1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18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8083" y="1735648"/>
            <a:ext cx="8593667" cy="415498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(!max) max = 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endParaRPr lang="en-US" sz="20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(doc.domain() == “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newyorker.com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”)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var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 = doc.getEltsByTagName(“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	 for (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= 0; i &lt; elts.length &amp;&amp; </a:t>
            </a:r>
            <a:r>
              <a:rPr lang="en-US" sz="2000" dirty="0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</a:t>
            </a:r>
            <a:r>
              <a:rPr lang="en-US" sz="20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&lt;=</a:t>
            </a:r>
            <a:r>
              <a:rPr lang="en-US" sz="2000" dirty="0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max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 i++)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elts[i].getAttr(“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href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”)</a:t>
            </a:r>
            <a:endParaRPr lang="en-US" sz="2000" dirty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document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5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document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388613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Challenges: Unions and Mutation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995324" y="2002800"/>
            <a:ext cx="4053417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integer or undefined…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345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8083" y="1735648"/>
            <a:ext cx="8593667" cy="415498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(doc.domain() == “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newyorker.com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”)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var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 = doc.getEltsByTagName(“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	 for (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= 0; i &lt; elts.length &amp;&amp; </a:t>
            </a:r>
            <a:r>
              <a:rPr lang="en-US" sz="2000" dirty="0" smtClean="0">
                <a:latin typeface="Monaco" pitchFamily="-65" charset="0"/>
                <a:ea typeface="Consolas" pitchFamily="-65" charset="0"/>
                <a:cs typeface="Consolas" pitchFamily="-65" charset="0"/>
              </a:rPr>
              <a:t>i 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&lt;=</a:t>
            </a:r>
            <a:r>
              <a:rPr lang="en-US" sz="2000" dirty="0" smtClean="0">
                <a:latin typeface="Monaco" pitchFamily="-65" charset="0"/>
                <a:ea typeface="Consolas" pitchFamily="-65" charset="0"/>
                <a:cs typeface="Consolas" pitchFamily="-65" charset="0"/>
              </a:rPr>
              <a:t> max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 i++)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elts[i].getAttr(“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href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”)</a:t>
            </a:r>
            <a:endParaRPr lang="en-US" sz="2000" dirty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document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5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document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388613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Challenges: Unions and Mutation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4995324" y="2002800"/>
            <a:ext cx="4053417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integer or undefined…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8584" y="2021417"/>
            <a:ext cx="4358217" cy="2128519"/>
            <a:chOff x="518584" y="2021417"/>
            <a:chExt cx="4358217" cy="2128519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518584" y="2021417"/>
              <a:ext cx="3005668" cy="472017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 bwMode="auto">
            <a:xfrm>
              <a:off x="1013884" y="3337560"/>
              <a:ext cx="3862917" cy="8123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… but now definitely a</a:t>
              </a:r>
              <a:r>
                <a:rPr lang="en-US" sz="3200" kern="0" baseline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n</a:t>
              </a: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 integer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rot="5400000" flipH="1" flipV="1">
              <a:off x="2424863" y="2915498"/>
              <a:ext cx="844123" cy="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110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8083" y="1735648"/>
            <a:ext cx="8593667" cy="415498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doc.domain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newyorker.com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doc.getEltsByTagName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	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for (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= 0; i &lt; elts.length &amp;&amp; </a:t>
            </a:r>
            <a:r>
              <a:rPr lang="en-US" sz="2000" dirty="0" smtClean="0">
                <a:latin typeface="Monaco" pitchFamily="-65" charset="0"/>
                <a:ea typeface="Consolas" pitchFamily="-65" charset="0"/>
                <a:cs typeface="Consolas" pitchFamily="-65" charset="0"/>
              </a:rPr>
              <a:t>i 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&lt;=</a:t>
            </a:r>
            <a:r>
              <a:rPr lang="en-US" sz="2000" dirty="0" smtClean="0">
                <a:latin typeface="Monaco" pitchFamily="-65" charset="0"/>
                <a:ea typeface="Consolas" pitchFamily="-65" charset="0"/>
                <a:cs typeface="Consolas" pitchFamily="-65" charset="0"/>
              </a:rPr>
              <a:t> max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 i++) </a:t>
            </a: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elts[i].getAttr(“</a:t>
            </a:r>
            <a:r>
              <a:rPr lang="en-US" sz="2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href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”)</a:t>
            </a:r>
            <a:endParaRPr lang="en-US" sz="2000" dirty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document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5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document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388613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Challenge: Objects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24467" y="2429936"/>
            <a:ext cx="5528733" cy="849842"/>
            <a:chOff x="1024467" y="2429936"/>
            <a:chExt cx="5528733" cy="849842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024467" y="2429936"/>
              <a:ext cx="2150533" cy="472017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2520951" y="2807761"/>
              <a:ext cx="4032249" cy="472017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 bwMode="auto">
          <a:xfrm>
            <a:off x="2393955" y="3913279"/>
            <a:ext cx="6623048" cy="100796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rototype inheritance,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mutability, d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ynamic keys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219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1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8083" y="1735648"/>
            <a:ext cx="8593667" cy="415498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max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doc.domain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newyorker.com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doc.getEltsByTagName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	 for (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elts.length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&amp;&amp;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max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i++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elts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.getAttr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href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document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5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readLinks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document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388613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Challenge: Arrays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28185" y="3195114"/>
            <a:ext cx="4650315" cy="839259"/>
            <a:chOff x="1128185" y="3195114"/>
            <a:chExt cx="4650315" cy="839259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3240617" y="3195114"/>
              <a:ext cx="2537883" cy="472017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1128185" y="3562356"/>
              <a:ext cx="1234016" cy="472017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 bwMode="auto">
          <a:xfrm>
            <a:off x="2762221" y="4224219"/>
            <a:ext cx="7302499" cy="961607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“length”, </a:t>
            </a:r>
            <a:r>
              <a:rPr lang="en-US" sz="3200" kern="0" dirty="0" smtClean="0">
                <a:solidFill>
                  <a:srgbClr val="000000"/>
                </a:solidFill>
                <a:latin typeface="Calibri"/>
                <a:cs typeface="Calibri"/>
              </a:rPr>
              <a:t>“holes”,</a:t>
            </a:r>
          </a:p>
          <a:p>
            <a:pPr lvl="0" algn="ctr" eaLnBrk="1" hangingPunct="1"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non-integer keys, prototypes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417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7751069" y="4715052"/>
            <a:ext cx="741799" cy="442674"/>
          </a:xfrm>
          <a:prstGeom prst="roundRect">
            <a:avLst/>
          </a:prstGeom>
          <a:solidFill>
            <a:srgbClr val="B0FA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Coq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074406" y="2881085"/>
            <a:ext cx="1423513" cy="783193"/>
          </a:xfrm>
          <a:prstGeom prst="roundRect">
            <a:avLst/>
          </a:prstGeom>
          <a:solidFill>
            <a:srgbClr val="B0FA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refinement types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91896" y="4749938"/>
            <a:ext cx="3857679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Calibri"/>
                <a:cs typeface="Calibri"/>
              </a:rPr>
              <a:t>dependent</a:t>
            </a:r>
            <a:r>
              <a:rPr lang="en-US" sz="1600" dirty="0" smtClean="0">
                <a:latin typeface="Calibri"/>
                <a:cs typeface="Calibri"/>
              </a:rPr>
              <a:t> types</a:t>
            </a:r>
            <a:endParaRPr lang="en-US" sz="1600" dirty="0">
              <a:latin typeface="Calibri"/>
              <a:cs typeface="Calibri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7360" y="1660355"/>
            <a:ext cx="8903801" cy="4270910"/>
            <a:chOff x="57153" y="2701617"/>
            <a:chExt cx="8903801" cy="4270910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 rot="5400000" flipH="1" flipV="1">
              <a:off x="-805150" y="4807060"/>
              <a:ext cx="3190656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790972" y="6403182"/>
              <a:ext cx="8000654" cy="1004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7382422" y="6515327"/>
              <a:ext cx="1578532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Expressivity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153" y="2701617"/>
              <a:ext cx="14478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“Usability”</a:t>
              </a:r>
            </a:p>
          </p:txBody>
        </p:sp>
      </p:grpSp>
      <p:grpSp>
        <p:nvGrpSpPr>
          <p:cNvPr id="3" name="Group 22"/>
          <p:cNvGrpSpPr/>
          <p:nvPr/>
        </p:nvGrpSpPr>
        <p:grpSpPr>
          <a:xfrm>
            <a:off x="5668925" y="2190765"/>
            <a:ext cx="1790700" cy="3666419"/>
            <a:chOff x="5563095" y="2605167"/>
            <a:chExt cx="1790700" cy="3727027"/>
          </a:xfrm>
        </p:grpSpPr>
        <p:sp>
          <p:nvSpPr>
            <p:cNvPr id="21" name="TextBox 20"/>
            <p:cNvSpPr txBox="1"/>
            <p:nvPr/>
          </p:nvSpPr>
          <p:spPr>
            <a:xfrm>
              <a:off x="5563095" y="5874994"/>
              <a:ext cx="17907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Calibri"/>
                  <a:cs typeface="Calibri"/>
                </a:rPr>
                <a:t>JS</a:t>
              </a:r>
              <a:endParaRPr lang="en-US" sz="2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rot="5400000" flipH="1" flipV="1">
              <a:off x="4837349" y="4221264"/>
              <a:ext cx="3233782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42"/>
          <p:cNvGrpSpPr/>
          <p:nvPr/>
        </p:nvGrpSpPr>
        <p:grpSpPr>
          <a:xfrm>
            <a:off x="4188881" y="1317738"/>
            <a:ext cx="1938861" cy="2346540"/>
            <a:chOff x="3966638" y="1793973"/>
            <a:chExt cx="1938861" cy="2346540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4275676" y="3357320"/>
              <a:ext cx="1629823" cy="783193"/>
            </a:xfrm>
            <a:prstGeom prst="roundRect">
              <a:avLst/>
            </a:prstGeom>
            <a:solidFill>
              <a:srgbClr val="B0FA8E"/>
            </a:solidFill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+ nested refinements</a:t>
              </a:r>
              <a:endPara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23" name="Title 1"/>
            <p:cNvSpPr txBox="1">
              <a:spLocks/>
            </p:cNvSpPr>
            <p:nvPr/>
          </p:nvSpPr>
          <p:spPr bwMode="auto">
            <a:xfrm>
              <a:off x="3966638" y="1793973"/>
              <a:ext cx="1608664" cy="830997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System D</a:t>
              </a:r>
              <a:b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[POPL ’12]</a:t>
              </a:r>
              <a:endPara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24" name="Straight Arrow Connector 23"/>
            <p:cNvCxnSpPr>
              <a:stCxn id="23" idx="2"/>
              <a:endCxn id="20" idx="0"/>
            </p:cNvCxnSpPr>
            <p:nvPr/>
          </p:nvCxnSpPr>
          <p:spPr bwMode="auto">
            <a:xfrm rot="16200000" flipH="1">
              <a:off x="4564604" y="2831336"/>
              <a:ext cx="732350" cy="31961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25" name="Group 43"/>
          <p:cNvGrpSpPr/>
          <p:nvPr/>
        </p:nvGrpSpPr>
        <p:grpSpPr>
          <a:xfrm>
            <a:off x="6127742" y="833067"/>
            <a:ext cx="2216964" cy="3075331"/>
            <a:chOff x="5905499" y="1309302"/>
            <a:chExt cx="2216964" cy="3075331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5905499" y="3602701"/>
              <a:ext cx="1121834" cy="781932"/>
            </a:xfrm>
            <a:prstGeom prst="roundRect">
              <a:avLst/>
            </a:prstGeom>
            <a:solidFill>
              <a:srgbClr val="B0FA8E"/>
            </a:solidFill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3000" b="1" dirty="0" smtClean="0">
                  <a:latin typeface="Calibri"/>
                  <a:cs typeface="Calibri"/>
                </a:rPr>
                <a:t>DJS</a:t>
              </a:r>
              <a:endParaRPr kumimoji="0" lang="en-US" sz="3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27" name="Title 1"/>
            <p:cNvSpPr txBox="1">
              <a:spLocks/>
            </p:cNvSpPr>
            <p:nvPr/>
          </p:nvSpPr>
          <p:spPr bwMode="auto">
            <a:xfrm>
              <a:off x="5922664" y="1309302"/>
              <a:ext cx="2199799" cy="1200328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Dependent</a:t>
              </a:r>
              <a:b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JavaScript</a:t>
              </a:r>
              <a:b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[</a:t>
              </a:r>
              <a:r>
                <a:rPr lang="en-US" kern="0" dirty="0" smtClean="0">
                  <a:solidFill>
                    <a:srgbClr val="000000"/>
                  </a:solidFill>
                  <a:latin typeface="Calibri"/>
                  <a:cs typeface="Calibri"/>
                </a:rPr>
                <a:t>OOPSLA ’12</a:t>
              </a:r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]</a:t>
              </a:r>
              <a:endPara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33" name="Straight Arrow Connector 32"/>
            <p:cNvCxnSpPr>
              <a:stCxn id="27" idx="2"/>
              <a:endCxn id="26" idx="0"/>
            </p:cNvCxnSpPr>
            <p:nvPr/>
          </p:nvCxnSpPr>
          <p:spPr bwMode="auto">
            <a:xfrm rot="5400000">
              <a:off x="6197955" y="2778091"/>
              <a:ext cx="1093071" cy="55614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742767" y="2459712"/>
            <a:ext cx="2331639" cy="2747426"/>
            <a:chOff x="838014" y="2935947"/>
            <a:chExt cx="2331639" cy="2747426"/>
          </a:xfrm>
        </p:grpSpPr>
        <p:sp>
          <p:nvSpPr>
            <p:cNvPr id="13" name="TextBox 12"/>
            <p:cNvSpPr txBox="1"/>
            <p:nvPr/>
          </p:nvSpPr>
          <p:spPr>
            <a:xfrm>
              <a:off x="838014" y="5226173"/>
              <a:ext cx="221723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syntactic</a:t>
              </a:r>
              <a:r>
                <a:rPr lang="en-US" sz="1600" dirty="0" smtClean="0">
                  <a:latin typeface="Calibri"/>
                  <a:cs typeface="Calibri"/>
                </a:rPr>
                <a:t> types</a:t>
              </a:r>
              <a:endParaRPr lang="en-US" sz="1600" dirty="0">
                <a:latin typeface="Calibri"/>
                <a:cs typeface="Calibri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2587701" y="4384633"/>
              <a:ext cx="581952" cy="442674"/>
            </a:xfrm>
            <a:prstGeom prst="roundRect">
              <a:avLst/>
            </a:prstGeom>
            <a:solidFill>
              <a:srgbClr val="FCF1D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…</a:t>
              </a: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1645654" y="3654355"/>
              <a:ext cx="1409590" cy="783193"/>
            </a:xfrm>
            <a:prstGeom prst="roundRect">
              <a:avLst/>
            </a:prstGeom>
            <a:solidFill>
              <a:srgbClr val="FCF1D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occurrence types</a:t>
              </a: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1446026" y="3344542"/>
              <a:ext cx="762000" cy="374571"/>
            </a:xfrm>
            <a:prstGeom prst="roundRect">
              <a:avLst/>
            </a:prstGeom>
            <a:solidFill>
              <a:srgbClr val="FCF1D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Calibri"/>
                  <a:ea typeface="ＭＳ ゴシック"/>
                  <a:cs typeface="Calibri"/>
                </a:rPr>
                <a:t>∨, ∧</a:t>
              </a:r>
              <a:endPara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1117057" y="2935947"/>
              <a:ext cx="528597" cy="442674"/>
            </a:xfrm>
            <a:prstGeom prst="roundRect">
              <a:avLst/>
            </a:prstGeom>
            <a:solidFill>
              <a:srgbClr val="FCF1D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F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≤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709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2|0.2|0.2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6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4|2.4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6|6.8|14.6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13.7|31.7|17.4|7.3|7.6|13.7|6.8|1.8|3.5|4.9|0.6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.1|8|17.7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7|10.9|8.3|11.1|8.4|16.9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9.7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4|4.2|7.2|9.3|1|10.5|4.4|10|0.9|16.3|0.7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|1.8|7.5|0.3|11.4|2.5|5.1|0.7|15.8|0.9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10.4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2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5|7.4|11.4|13.3|1.4|4.2|48.5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6|8.3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4|16.6|9.4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4|4.2|39.2|18.7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|7.5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|35.5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8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8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3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:|11.6|6.7|11.:|16.7|10.1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2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5|5.4|13.8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6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8|6.1|6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2|0.2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|0.1|0.2|0.1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|0.2|0.1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|0.2|0.1|0.1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6.5|17.4|9.4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9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11895</TotalTime>
  <Words>3521</Words>
  <Application>Microsoft PowerPoint</Application>
  <PresentationFormat>On-screen Show (4:3)</PresentationFormat>
  <Paragraphs>602</Paragraphs>
  <Slides>49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Blank Presentation</vt:lpstr>
      <vt:lpstr>Slide 1</vt:lpstr>
      <vt:lpstr>Slide 2</vt:lpstr>
      <vt:lpstr>Outline</vt:lpstr>
      <vt:lpstr>Slide 4</vt:lpstr>
      <vt:lpstr>Slide 5</vt:lpstr>
      <vt:lpstr>Slide 6</vt:lpstr>
      <vt:lpstr>Slide 7</vt:lpstr>
      <vt:lpstr>Slide 8</vt:lpstr>
      <vt:lpstr>Slide 9</vt:lpstr>
      <vt:lpstr>Outline</vt:lpstr>
      <vt:lpstr>Slide 11</vt:lpstr>
      <vt:lpstr>Slide 12</vt:lpstr>
      <vt:lpstr>Slide 13</vt:lpstr>
      <vt:lpstr>Slide 14</vt:lpstr>
      <vt:lpstr>Slide 15</vt:lpstr>
      <vt:lpstr>Slide 16</vt:lpstr>
      <vt:lpstr>Path and Flow Sensitivity</vt:lpstr>
      <vt:lpstr>Path and Flow Sensitivity</vt:lpstr>
      <vt:lpstr>Path and Flow Sensitivity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Outline</vt:lpstr>
      <vt:lpstr>Browser Extension Security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Current Status</vt:lpstr>
      <vt:lpstr>Conclusion</vt:lpstr>
      <vt:lpstr>Thanks!</vt:lpstr>
      <vt:lpstr>Extra Slides</vt:lpstr>
      <vt:lpstr>Slide 42</vt:lpstr>
      <vt:lpstr>Slide 43</vt:lpstr>
      <vt:lpstr>Slide 44</vt:lpstr>
      <vt:lpstr>Slide 45</vt:lpstr>
      <vt:lpstr>Desugared Loop</vt:lpstr>
      <vt:lpstr>Slide 47</vt:lpstr>
      <vt:lpstr>Function Types and Objects</vt:lpstr>
      <vt:lpstr>Function Types and Objects</vt:lpstr>
    </vt:vector>
  </TitlesOfParts>
  <Company>Canadian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Canadian Academy</dc:creator>
  <cp:lastModifiedBy>Ravi Chugh</cp:lastModifiedBy>
  <cp:revision>2071</cp:revision>
  <cp:lastPrinted>2012-09-30T22:03:55Z</cp:lastPrinted>
  <dcterms:created xsi:type="dcterms:W3CDTF">2012-10-02T22:48:27Z</dcterms:created>
  <dcterms:modified xsi:type="dcterms:W3CDTF">2012-10-02T22:52:25Z</dcterms:modified>
</cp:coreProperties>
</file>