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sldIdLst>
    <p:sldId id="256" r:id="rId2"/>
    <p:sldId id="264" r:id="rId3"/>
    <p:sldId id="271" r:id="rId4"/>
    <p:sldId id="272" r:id="rId5"/>
    <p:sldId id="273" r:id="rId6"/>
    <p:sldId id="275" r:id="rId7"/>
    <p:sldId id="277" r:id="rId8"/>
    <p:sldId id="283" r:id="rId9"/>
    <p:sldId id="259" r:id="rId10"/>
    <p:sldId id="258" r:id="rId11"/>
    <p:sldId id="282" r:id="rId12"/>
    <p:sldId id="285" r:id="rId13"/>
    <p:sldId id="289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BB41E-5374-DD44-9EF2-0B5C8F464241}" type="datetimeFigureOut">
              <a:rPr/>
              <a:pPr/>
              <a:t>6/28/14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B535B-79D5-9947-A39D-C5A6EDBD1D8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535B-79D5-9947-A39D-C5A6EDBD1D89}" type="slidenum">
              <a:rPr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1DA7-EFF9-0043-AF1A-0812013C3372}" type="datetimeFigureOut">
              <a:rPr/>
              <a:pPr/>
              <a:t>6/28/14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F74C-E2AE-5D47-B1DB-BE47350063CB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FFFF"/>
          </a:solidFill>
          <a:latin typeface="Optima"/>
          <a:ea typeface="+mj-ea"/>
          <a:cs typeface="Opti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1"/>
            <a:ext cx="9144000" cy="2914650"/>
          </a:xfrm>
        </p:spPr>
        <p:txBody>
          <a:bodyPr>
            <a:normAutofit/>
          </a:bodyPr>
          <a:lstStyle/>
          <a:p>
            <a:pPr>
              <a:spcAft>
                <a:spcPts val="4800"/>
              </a:spcAft>
            </a:pPr>
            <a:r>
              <a:rPr lang="en-US" sz="8000" b="1" u="sng">
                <a:solidFill>
                  <a:srgbClr val="FFFFFF"/>
                </a:solidFill>
                <a:latin typeface="Optima"/>
                <a:cs typeface="Optima"/>
              </a:rPr>
              <a:t>Late Typing</a:t>
            </a:r>
            <a:r>
              <a:rPr lang="en-US" sz="4000" b="1">
                <a:solidFill>
                  <a:srgbClr val="FFFFFF"/>
                </a:solidFill>
                <a:latin typeface="Optima"/>
                <a:cs typeface="Optima"/>
              </a:rPr>
              <a:t/>
            </a:r>
            <a:br>
              <a:rPr lang="en-US" sz="4000" b="1">
                <a:solidFill>
                  <a:srgbClr val="FFFFFF"/>
                </a:solidFill>
                <a:latin typeface="Optima"/>
                <a:cs typeface="Optima"/>
              </a:rPr>
            </a:br>
            <a:r>
              <a:rPr lang="en-US" sz="4000">
                <a:solidFill>
                  <a:srgbClr val="FFFFFF"/>
                </a:solidFill>
                <a:latin typeface="Optima"/>
                <a:cs typeface="Optima"/>
              </a:rPr>
              <a:t>for Loosely Coupled</a:t>
            </a:r>
            <a:br>
              <a:rPr lang="en-US" sz="4000">
                <a:solidFill>
                  <a:srgbClr val="FFFFFF"/>
                </a:solidFill>
                <a:latin typeface="Optima"/>
                <a:cs typeface="Optima"/>
              </a:rPr>
            </a:br>
            <a:r>
              <a:rPr lang="en-US" sz="4000">
                <a:solidFill>
                  <a:srgbClr val="FFFFFF"/>
                </a:solidFill>
                <a:latin typeface="Optima"/>
                <a:cs typeface="Optima"/>
              </a:rPr>
              <a:t>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609600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rgbClr val="FFFFFF"/>
                </a:solidFill>
                <a:latin typeface="Optima"/>
                <a:cs typeface="Optima"/>
              </a:rPr>
              <a:t>Ravi Chugh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9154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= ref undefined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= ref undefined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f_tick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*tock: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f_tick n =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f_tock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f_tock n =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f_tick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:= f_tock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Rely: { 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, 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*tock: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}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Guar: { </a:t>
            </a:r>
            <a:r>
              <a:rPr lang="en-US" sz="2400" b="1">
                <a:solidFill>
                  <a:srgbClr val="77933C"/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, </a:t>
            </a:r>
            <a:r>
              <a:rPr lang="en-US" sz="2400" b="1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*tock: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}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// well-typed; "tick tock tick tock "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850" y="1807219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/>
                </a:solidFill>
                <a:latin typeface="Consolas"/>
                <a:cs typeface="Consolas"/>
              </a:rPr>
              <a:t>(Γ) =&gt; T -&gt; U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 sz="5000" b="1"/>
              <a:t>“Open” Function Types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227638"/>
            <a:ext cx="9144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“Late” Checking at Calls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29149" y="1835884"/>
            <a:ext cx="1749059" cy="2495254"/>
            <a:chOff x="1029149" y="1835884"/>
            <a:chExt cx="1749059" cy="2495254"/>
          </a:xfrm>
        </p:grpSpPr>
        <p:sp>
          <p:nvSpPr>
            <p:cNvPr id="8" name="TextBox 7"/>
            <p:cNvSpPr txBox="1"/>
            <p:nvPr/>
          </p:nvSpPr>
          <p:spPr>
            <a:xfrm>
              <a:off x="1029149" y="3253920"/>
              <a:ext cx="174905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6400" b="1">
                  <a:solidFill>
                    <a:srgbClr val="FF6600"/>
                  </a:solidFill>
                  <a:latin typeface="Optima"/>
                  <a:cs typeface="Optima"/>
                </a:rPr>
                <a:t>Rely</a:t>
              </a:r>
              <a:endParaRPr lang="en-US" sz="6400" b="1">
                <a:solidFill>
                  <a:schemeClr val="accent3">
                    <a:lumMod val="75000"/>
                  </a:schemeClr>
                </a:solidFill>
                <a:latin typeface="Optima"/>
                <a:cs typeface="Optima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29149" y="1835884"/>
              <a:ext cx="1749059" cy="1295400"/>
            </a:xfrm>
            <a:prstGeom prst="rect">
              <a:avLst/>
            </a:prstGeom>
            <a:noFill/>
            <a:ln w="1016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79182" y="1807219"/>
            <a:ext cx="3953387" cy="2495254"/>
            <a:chOff x="4279182" y="1807219"/>
            <a:chExt cx="3953387" cy="2495254"/>
          </a:xfrm>
        </p:grpSpPr>
        <p:sp>
          <p:nvSpPr>
            <p:cNvPr id="11" name="TextBox 10"/>
            <p:cNvSpPr txBox="1"/>
            <p:nvPr/>
          </p:nvSpPr>
          <p:spPr>
            <a:xfrm>
              <a:off x="4279182" y="3225255"/>
              <a:ext cx="39533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6400" b="1">
                  <a:solidFill>
                    <a:schemeClr val="accent3">
                      <a:lumMod val="75000"/>
                    </a:schemeClr>
                  </a:solidFill>
                  <a:latin typeface="Optima"/>
                  <a:cs typeface="Optima"/>
                </a:rPr>
                <a:t>Guarantee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94643" y="1807219"/>
              <a:ext cx="3495467" cy="1295400"/>
            </a:xfrm>
            <a:prstGeom prst="rect">
              <a:avLst/>
            </a:prstGeom>
            <a:noFill/>
            <a:ln w="1016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50" y="1447800"/>
            <a:ext cx="8572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this n =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n &gt; 0 ? "tick " + this.tock this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this n -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"tock " + this.tick this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obj = { tick = tick ; tock = tock }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obj.tick obj 2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Recds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50" y="1447800"/>
            <a:ext cx="8572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ς: {tock: ς-&gt;int-&gt;str}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ς -&gt;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this n =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n &gt; 0 ? "tick " + this.tock this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ς: {tick: ς-&gt;int-&gt;str}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ς -&gt;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this n -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"tock " + this.tick this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obj = { tick = tick ; tock = tock }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Rely: 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{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 tick: ς-&gt;int-&gt;str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,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 tock: ς-&gt;int-&gt;str 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}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Guar: 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{</a:t>
            </a:r>
            <a:r>
              <a:rPr lang="en-US" sz="2400" b="1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 tick: ς-&gt;int-&gt;str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,</a:t>
            </a:r>
            <a:r>
              <a:rPr lang="en-US" sz="2400" b="1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 tock: ς-&gt;int-&gt;str 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}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obj.tick obj 2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Recds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850" y="4133671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rgbClr val="FF6600"/>
                </a:solidFill>
                <a:latin typeface="Consolas"/>
                <a:cs typeface="Consolas"/>
              </a:rPr>
              <a:t>(Γ)</a:t>
            </a:r>
            <a:r>
              <a:rPr lang="en-US" sz="7200">
                <a:solidFill>
                  <a:schemeClr val="bg1"/>
                </a:solidFill>
                <a:latin typeface="Consolas"/>
                <a:cs typeface="Consolas"/>
              </a:rPr>
              <a:t> =&gt; </a:t>
            </a:r>
            <a:r>
              <a:rPr lang="en-US" sz="7200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T -&gt; U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5801"/>
            <a:ext cx="9144000" cy="291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sng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Late Typing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/>
            </a:r>
            <a:b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</a:b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for Loosely Coupled</a:t>
            </a:r>
            <a:b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</a:b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Recursion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676400"/>
            <a:ext cx="7010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var tick = function (n) {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return n &gt; 0 ? "tick " + tock(n) : "";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};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var tock = function (n) {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return "tock " + tick(n-1);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};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tick(2);   // "tick tock tick tock "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JavaScript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676400"/>
            <a:ext cx="7010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(tick,tock) = (ref undef, ref undef)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\n.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:= \n.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  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Refs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676400"/>
            <a:ext cx="7010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(tick,tock) = (ref </a:t>
            </a:r>
            <a:r>
              <a:rPr lang="en-US" sz="2400" b="1">
                <a:solidFill>
                  <a:srgbClr val="FFFF00"/>
                </a:solidFill>
                <a:latin typeface="Consolas"/>
                <a:cs typeface="Consolas"/>
              </a:rPr>
              <a:t>undef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, ref </a:t>
            </a:r>
            <a:r>
              <a:rPr lang="en-US" sz="2400" b="1">
                <a:solidFill>
                  <a:srgbClr val="FFFF00"/>
                </a:solidFill>
                <a:latin typeface="Consolas"/>
                <a:cs typeface="Consolas"/>
              </a:rPr>
              <a:t>undef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\n.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:= \n.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  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Refs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676400"/>
            <a:ext cx="7620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tick : ref (int -&gt; str)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= ref (\_. "")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tock : ref (int -&gt; str)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= ref 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(\_. 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""</a:t>
            </a:r>
            <a:r>
              <a:rPr lang="en-US" sz="2400" b="1">
                <a:solidFill>
                  <a:srgbClr val="FFFFFF"/>
                </a:solidFill>
                <a:latin typeface="Consolas"/>
                <a:cs typeface="Consolas"/>
              </a:rPr>
              <a:t>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\n.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:= \n.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  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Refs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Simply-Typed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676400"/>
            <a:ext cx="7620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tick : ref (int -&gt; str)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= ref </a:t>
            </a:r>
            <a:r>
              <a:rPr lang="en-US" sz="2400" b="1">
                <a:solidFill>
                  <a:srgbClr val="FF0000"/>
                </a:solidFill>
                <a:latin typeface="Consolas"/>
                <a:cs typeface="Consolas"/>
              </a:rPr>
              <a:t>(\_. "")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tock : ref (int -&gt; str)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= ref </a:t>
            </a:r>
            <a:r>
              <a:rPr lang="en-US" sz="2400" b="1">
                <a:solidFill>
                  <a:srgbClr val="FF0000"/>
                </a:solidFill>
                <a:latin typeface="Consolas"/>
                <a:cs typeface="Consolas"/>
              </a:rPr>
              <a:t>(\_. "")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\n.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tock := \n.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   // "tick tock tick tock "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/>
              <a:t>λ-Calc + Refs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tima"/>
                <a:ea typeface="+mj-ea"/>
                <a:cs typeface="Optima"/>
              </a:rPr>
              <a:t>Simply-Typed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850" y="1807219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rgbClr val="000000"/>
                </a:solidFill>
                <a:latin typeface="Consolas"/>
                <a:cs typeface="Consolas"/>
              </a:rPr>
              <a:t>(Γ) =&gt; </a:t>
            </a:r>
            <a:r>
              <a:rPr lang="en-US" sz="7200">
                <a:solidFill>
                  <a:schemeClr val="bg1"/>
                </a:solidFill>
                <a:latin typeface="Consolas"/>
                <a:cs typeface="Consolas"/>
              </a:rPr>
              <a:t>T -&gt; U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 sz="5000" b="1">
                <a:solidFill>
                  <a:srgbClr val="000000"/>
                </a:solidFill>
              </a:rPr>
              <a:t>“Open” </a:t>
            </a:r>
            <a:r>
              <a:rPr lang="en-US" sz="5000" b="1"/>
              <a:t>Function Types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5850" y="1807219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/>
                </a:solidFill>
                <a:latin typeface="Consolas"/>
                <a:cs typeface="Consolas"/>
              </a:rPr>
              <a:t>(Γ) =&gt; T -&gt; U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715962"/>
          </a:xfrm>
        </p:spPr>
        <p:txBody>
          <a:bodyPr/>
          <a:lstStyle/>
          <a:p>
            <a:r>
              <a:rPr lang="en-US" sz="5000" b="1"/>
              <a:t>“Open” Function Types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29149" y="1835884"/>
            <a:ext cx="1749059" cy="2495254"/>
            <a:chOff x="1029149" y="1835884"/>
            <a:chExt cx="1749059" cy="2495254"/>
          </a:xfrm>
        </p:grpSpPr>
        <p:sp>
          <p:nvSpPr>
            <p:cNvPr id="6" name="TextBox 5"/>
            <p:cNvSpPr txBox="1"/>
            <p:nvPr/>
          </p:nvSpPr>
          <p:spPr>
            <a:xfrm>
              <a:off x="1029149" y="3253920"/>
              <a:ext cx="174905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6400" b="1">
                  <a:solidFill>
                    <a:srgbClr val="FF6600"/>
                  </a:solidFill>
                  <a:latin typeface="Optima"/>
                  <a:cs typeface="Optima"/>
                </a:rPr>
                <a:t>Rely</a:t>
              </a:r>
              <a:endParaRPr lang="en-US" sz="6400" b="1">
                <a:solidFill>
                  <a:schemeClr val="accent3">
                    <a:lumMod val="75000"/>
                  </a:schemeClr>
                </a:solidFill>
                <a:latin typeface="Optima"/>
                <a:cs typeface="Optim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29149" y="1835884"/>
              <a:ext cx="1749059" cy="1295400"/>
            </a:xfrm>
            <a:prstGeom prst="rect">
              <a:avLst/>
            </a:prstGeom>
            <a:noFill/>
            <a:ln w="1016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79182" y="1807219"/>
            <a:ext cx="3953387" cy="2495254"/>
            <a:chOff x="4279182" y="1807219"/>
            <a:chExt cx="3953387" cy="2495254"/>
          </a:xfrm>
        </p:grpSpPr>
        <p:sp>
          <p:nvSpPr>
            <p:cNvPr id="8" name="TextBox 7"/>
            <p:cNvSpPr txBox="1"/>
            <p:nvPr/>
          </p:nvSpPr>
          <p:spPr>
            <a:xfrm>
              <a:off x="4279182" y="3225255"/>
              <a:ext cx="39533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6400" b="1">
                  <a:solidFill>
                    <a:schemeClr val="accent3">
                      <a:lumMod val="75000"/>
                    </a:schemeClr>
                  </a:solidFill>
                  <a:latin typeface="Optima"/>
                  <a:cs typeface="Optima"/>
                </a:rPr>
                <a:t>Guarantee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4643" y="1807219"/>
              <a:ext cx="3495467" cy="1295400"/>
            </a:xfrm>
            <a:prstGeom prst="rect">
              <a:avLst/>
            </a:prstGeom>
            <a:noFill/>
            <a:ln w="1016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9154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tick = ref undefined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tock = ref undefined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f_tick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*tock: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f_tick n = n &gt; 0 ? "tick " + !tock n : ""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val f_tock : (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) =&gt; int -&gt; str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let f_tock n = "tock " + !tick (n-1)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tick := f_tick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Rely: { 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, </a:t>
            </a:r>
            <a:r>
              <a:rPr lang="en-US" sz="2400" b="1">
                <a:solidFill>
                  <a:srgbClr val="FF6600"/>
                </a:solidFill>
                <a:latin typeface="Consolas"/>
                <a:cs typeface="Consolas"/>
              </a:rPr>
              <a:t>*tock: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}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// Guar: { </a:t>
            </a:r>
            <a:r>
              <a:rPr lang="en-US" sz="2400" b="1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*tick: int -&gt; str</a:t>
            </a:r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, *tock: undefined  }</a:t>
            </a:r>
          </a:p>
          <a:p>
            <a:endParaRPr lang="en-US" sz="2400" b="1">
              <a:solidFill>
                <a:schemeClr val="bg1"/>
              </a:solidFill>
              <a:latin typeface="Consolas"/>
              <a:cs typeface="Consolas"/>
            </a:endParaRP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!tick 2</a:t>
            </a:r>
          </a:p>
          <a:p>
            <a:r>
              <a:rPr lang="en-US" sz="2400" b="1">
                <a:solidFill>
                  <a:schemeClr val="bg1"/>
                </a:solidFill>
                <a:latin typeface="Consolas"/>
                <a:cs typeface="Consolas"/>
              </a:rPr>
              <a:t>  // ill-typed; run-time crash!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1.4|17.4|8.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8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11|3|2.9|3.2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6.7|6.5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8.4|20.7|9.2|5.1|10.7|11.7|24.2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3.2|1.2|1.3|9.4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4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7|8.5|4.6|4.7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5.6|8.4|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1012</Words>
  <Application>Microsoft Macintosh PowerPoint</Application>
  <PresentationFormat>On-screen Show (4:3)</PresentationFormat>
  <Paragraphs>153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Late Typing for Loosely Coupled Recursion</vt:lpstr>
      <vt:lpstr>JavaScript</vt:lpstr>
      <vt:lpstr>λ-Calc + Refs</vt:lpstr>
      <vt:lpstr>λ-Calc + Refs</vt:lpstr>
      <vt:lpstr>λ-Calc + Refs</vt:lpstr>
      <vt:lpstr>λ-Calc + Refs</vt:lpstr>
      <vt:lpstr>“Open” Function Types</vt:lpstr>
      <vt:lpstr>“Open” Function Types</vt:lpstr>
      <vt:lpstr>Slide 9</vt:lpstr>
      <vt:lpstr>Slide 10</vt:lpstr>
      <vt:lpstr>“Open” Function Types</vt:lpstr>
      <vt:lpstr>λ-Calc + Recds</vt:lpstr>
      <vt:lpstr>λ-Calc + Recds</vt:lpstr>
      <vt:lpstr>Slide 14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Ravi Chugh</dc:creator>
  <cp:lastModifiedBy>Ravi Chugh</cp:lastModifiedBy>
  <cp:revision>55</cp:revision>
  <cp:lastPrinted>2014-06-29T14:05:34Z</cp:lastPrinted>
  <dcterms:created xsi:type="dcterms:W3CDTF">2014-06-30T08:33:47Z</dcterms:created>
  <dcterms:modified xsi:type="dcterms:W3CDTF">2014-06-30T08:35:07Z</dcterms:modified>
</cp:coreProperties>
</file>