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13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tags/tag15.xml" ContentType="application/vnd.openxmlformats-officedocument.presentationml.tag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tags/tag17.xml" ContentType="application/vnd.openxmlformats-officedocument.presentationml.tags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tags/tag14.xml" ContentType="application/vnd.openxmlformats-officedocument.presentationml.tags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tags/tag19.xml" ContentType="application/vnd.openxmlformats-officedocument.presentationml.tag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tags/tag6.xml" ContentType="application/vnd.openxmlformats-officedocument.presentationml.tags+xml"/>
  <Override PartName="/ppt/tags/tag11.xml" ContentType="application/vnd.openxmlformats-officedocument.presentationml.tags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tags/tag2.xml" ContentType="application/vnd.openxmlformats-officedocument.presentationml.tags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14.xml" ContentType="application/vnd.openxmlformats-officedocument.presentationml.notesSlide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22.xml" ContentType="application/vnd.openxmlformats-officedocument.presentationml.tags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tags/tag21.xml" ContentType="application/vnd.openxmlformats-officedocument.presentationml.tags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23.xml" ContentType="application/vnd.openxmlformats-officedocument.presentationml.tag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51"/>
  </p:notesMasterIdLst>
  <p:sldIdLst>
    <p:sldId id="263" r:id="rId2"/>
    <p:sldId id="453" r:id="rId3"/>
    <p:sldId id="462" r:id="rId4"/>
    <p:sldId id="477" r:id="rId5"/>
    <p:sldId id="327" r:id="rId6"/>
    <p:sldId id="464" r:id="rId7"/>
    <p:sldId id="480" r:id="rId8"/>
    <p:sldId id="482" r:id="rId9"/>
    <p:sldId id="483" r:id="rId10"/>
    <p:sldId id="484" r:id="rId11"/>
    <p:sldId id="485" r:id="rId12"/>
    <p:sldId id="478" r:id="rId13"/>
    <p:sldId id="471" r:id="rId14"/>
    <p:sldId id="379" r:id="rId15"/>
    <p:sldId id="377" r:id="rId16"/>
    <p:sldId id="378" r:id="rId17"/>
    <p:sldId id="472" r:id="rId18"/>
    <p:sldId id="486" r:id="rId19"/>
    <p:sldId id="487" r:id="rId20"/>
    <p:sldId id="488" r:id="rId21"/>
    <p:sldId id="291" r:id="rId22"/>
    <p:sldId id="383" r:id="rId23"/>
    <p:sldId id="443" r:id="rId24"/>
    <p:sldId id="436" r:id="rId25"/>
    <p:sldId id="438" r:id="rId26"/>
    <p:sldId id="452" r:id="rId27"/>
    <p:sldId id="435" r:id="rId28"/>
    <p:sldId id="473" r:id="rId29"/>
    <p:sldId id="288" r:id="rId30"/>
    <p:sldId id="354" r:id="rId31"/>
    <p:sldId id="326" r:id="rId32"/>
    <p:sldId id="332" r:id="rId33"/>
    <p:sldId id="475" r:id="rId34"/>
    <p:sldId id="356" r:id="rId35"/>
    <p:sldId id="369" r:id="rId36"/>
    <p:sldId id="370" r:id="rId37"/>
    <p:sldId id="371" r:id="rId38"/>
    <p:sldId id="372" r:id="rId39"/>
    <p:sldId id="373" r:id="rId40"/>
    <p:sldId id="374" r:id="rId41"/>
    <p:sldId id="439" r:id="rId42"/>
    <p:sldId id="474" r:id="rId43"/>
    <p:sldId id="429" r:id="rId44"/>
    <p:sldId id="430" r:id="rId45"/>
    <p:sldId id="433" r:id="rId46"/>
    <p:sldId id="432" r:id="rId47"/>
    <p:sldId id="434" r:id="rId48"/>
    <p:sldId id="431" r:id="rId49"/>
    <p:sldId id="365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A3A3A3"/>
    <a:srgbClr val="333333"/>
    <a:srgbClr val="CFF3FF"/>
    <a:srgbClr val="F7991A"/>
    <a:srgbClr val="53AD1F"/>
    <a:srgbClr val="336797"/>
    <a:srgbClr val="003F84"/>
    <a:srgbClr val="ADE1E4"/>
    <a:srgbClr val="99E3E5"/>
    <a:srgbClr val="DFE65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32787"/>
    <p:restoredTop sz="90929"/>
  </p:normalViewPr>
  <p:slideViewPr>
    <p:cSldViewPr snapToObjects="1">
      <p:cViewPr>
        <p:scale>
          <a:sx n="111" d="100"/>
          <a:sy n="111" d="100"/>
        </p:scale>
        <p:origin x="-936" y="-120"/>
      </p:cViewPr>
      <p:guideLst>
        <p:guide orient="horz" pos="3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tableStyles" Target="tableStyle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printerSettings" Target="printerSettings/printerSettings1.bin"/><Relationship Id="rId54" Type="http://schemas.openxmlformats.org/officeDocument/2006/relationships/viewProps" Target="viewProp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467792-7768-F046-AD68-37FC96BE0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3567D-62EC-2846-A619-FE7042E3733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44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45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46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48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98490-6E65-4D48-A429-3EF26B05DD09}" type="slidenum">
              <a:rPr lang="en-US"/>
              <a:pPr/>
              <a:t>49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5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6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FE3A-7727-0B44-AB78-695B60A5FD5B}" type="slidenum">
              <a:rPr lang="en-US"/>
              <a:pPr/>
              <a:t>12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B1BAB-CAE7-D348-9A39-4A991064F468}" type="slidenum">
              <a:rPr lang="en-US"/>
              <a:pPr/>
              <a:t>21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1974D-749E-A447-95BB-68DF293119A1}" type="slidenum">
              <a:rPr lang="en-US"/>
              <a:pPr/>
              <a:t>29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A000F-554A-D240-8CF4-4BCF4A65116F}" type="slidenum">
              <a:rPr lang="en-US"/>
              <a:pPr/>
              <a:t>30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CE742-676D-7546-BA2F-EF7A4AE52A56}" type="slidenum">
              <a:rPr lang="en-US"/>
              <a:pPr/>
              <a:t>31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12F6F4-D54B-7349-820E-0ECCFC5AEC1F}" type="slidenum">
              <a:rPr lang="en-US"/>
              <a:pPr/>
              <a:t>32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ACA02-51F8-B846-8389-F932121FC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26C224-2897-C94D-9A5A-1DD8A5125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AE085-A23D-584C-9D36-11F88C5A7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A6CFC92-A362-BE47-B771-27C122F2A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FE0B9C-44D4-E84D-93DE-17F25937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09A68B-1E05-214C-8A86-3A556E30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C6BCF-F698-D443-B8DB-ED856256B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C7B5E5-535E-444F-BC53-56FADBB24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DB9DCAB-8CFA-CC4B-96EC-10695F715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154225-03D4-B840-B14A-C19028FC5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FD598-C653-B549-9CDD-EB8EBD4DC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A0B1863-A0FD-4143-B396-1DF0F59EB1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1" Type="http://schemas.openxmlformats.org/officeDocument/2006/relationships/tags" Target="../tags/tag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Relationship Id="rId1" Type="http://schemas.openxmlformats.org/officeDocument/2006/relationships/tags" Target="../tags/tag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Relationship Id="rId1" Type="http://schemas.openxmlformats.org/officeDocument/2006/relationships/tags" Target="../tags/tag1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Relationship Id="rId1" Type="http://schemas.openxmlformats.org/officeDocument/2006/relationships/tags" Target="../tags/tag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Relationship Id="rId1" Type="http://schemas.openxmlformats.org/officeDocument/2006/relationships/tags" Target="../tags/tag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1" Type="http://schemas.openxmlformats.org/officeDocument/2006/relationships/tags" Target="../tags/tag2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Relationship Id="rId1" Type="http://schemas.openxmlformats.org/officeDocument/2006/relationships/tags" Target="../tags/tag2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Relationship Id="rId1" Type="http://schemas.openxmlformats.org/officeDocument/2006/relationships/tags" Target="../tags/tag2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Palatino"/>
                <a:cs typeface="Palatino"/>
              </a:rPr>
              <a:t>Nested Refinements:</a:t>
            </a:r>
          </a:p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Palatino"/>
                <a:cs typeface="Palatino"/>
              </a:rPr>
              <a:t>A Logic for Duck Typing</a:t>
            </a:r>
            <a:endParaRPr lang="en-US" sz="5400" dirty="0">
              <a:solidFill>
                <a:schemeClr val="bg1"/>
              </a:solidFill>
              <a:latin typeface="Palatino"/>
              <a:cs typeface="Palatino"/>
            </a:endParaRPr>
          </a:p>
        </p:txBody>
      </p:sp>
      <p:sp>
        <p:nvSpPr>
          <p:cNvPr id="15363" name="Subtitle 2"/>
          <p:cNvSpPr>
            <a:spLocks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>
              <a:spcBef>
                <a:spcPct val="20000"/>
              </a:spcBef>
            </a:pPr>
            <a:r>
              <a:rPr lang="en-US" sz="3200" u="sng" dirty="0">
                <a:solidFill>
                  <a:srgbClr val="004080"/>
                </a:solidFill>
                <a:latin typeface="Palatino"/>
                <a:cs typeface="Palatino"/>
              </a:rPr>
              <a:t>Ravi </a:t>
            </a:r>
            <a:r>
              <a:rPr lang="en-US" sz="3200" u="sng" dirty="0" err="1">
                <a:solidFill>
                  <a:srgbClr val="004080"/>
                </a:solidFill>
                <a:latin typeface="Palatino"/>
                <a:cs typeface="Palatino"/>
              </a:rPr>
              <a:t>Chugh</a:t>
            </a:r>
            <a:r>
              <a:rPr lang="en-US" sz="3200" dirty="0" err="1">
                <a:solidFill>
                  <a:srgbClr val="004080"/>
                </a:solidFill>
                <a:latin typeface="Palatino"/>
                <a:cs typeface="Palatino"/>
              </a:rPr>
              <a:t>, Pat Rondon, Ranjit Jhala (UCSD)</a:t>
            </a:r>
            <a:endParaRPr lang="en-US" sz="3200">
              <a:solidFill>
                <a:srgbClr val="004080"/>
              </a:solidFill>
              <a:latin typeface="Palatino"/>
              <a:cs typeface="Palatino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04272" y="3051894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::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1100" y="1418272"/>
            <a:ext cx="6781800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getCount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x,c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 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toInt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0;   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655368"/>
            <a:ext cx="4114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(x:Dict,c:Str)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38405" y="1783032"/>
            <a:ext cx="1600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687146" y="4502587"/>
            <a:ext cx="3769707" cy="450413"/>
          </a:xfrm>
          <a:prstGeom prst="roundRect">
            <a:avLst>
              <a:gd name="adj" fmla="val 199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 </a:t>
            </a:r>
            <a:r>
              <a:rPr lang="en-US" sz="2000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true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sym typeface="Symbol"/>
              </a:rPr>
              <a:t>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has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24" name="Straight Arrow Connector 23"/>
          <p:cNvCxnSpPr>
            <a:stCxn id="16" idx="2"/>
          </p:cNvCxnSpPr>
          <p:nvPr/>
        </p:nvCxnSpPr>
        <p:spPr bwMode="auto">
          <a:xfrm rot="16200000" flipH="1">
            <a:off x="2214505" y="2830894"/>
            <a:ext cx="2295694" cy="1047695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30907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361041" y="1783032"/>
            <a:ext cx="896953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cxnSp>
        <p:nvCxnSpPr>
          <p:cNvPr id="31" name="Straight Arrow Connector 30"/>
          <p:cNvCxnSpPr>
            <a:endCxn id="30" idx="2"/>
          </p:cNvCxnSpPr>
          <p:nvPr/>
        </p:nvCxnSpPr>
        <p:spPr bwMode="auto">
          <a:xfrm rot="5400000" flipH="1" flipV="1">
            <a:off x="4923913" y="2616982"/>
            <a:ext cx="2295692" cy="147551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30907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6324600" y="2971800"/>
            <a:ext cx="2209800" cy="975658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err="1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safe dictionary key lookup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6" grpId="0" animBg="1"/>
      <p:bldP spid="22" grpId="0" animBg="1"/>
      <p:bldP spid="30" grpId="1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81100" y="1418272"/>
            <a:ext cx="6781800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getCount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x,c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 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toInt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0;   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11691" y="4495800"/>
            <a:ext cx="5120618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incCount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x,c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var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getCount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x,c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 {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with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 + 1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655368"/>
            <a:ext cx="4114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(x:Dict,c:Str)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3710916"/>
            <a:ext cx="71628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(x:Dict,c:Str)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EqMod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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87113" y="3759349"/>
            <a:ext cx="20574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85232" y="5222570"/>
            <a:ext cx="3417559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01718" y="3755455"/>
            <a:ext cx="16002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802641" y="3191623"/>
            <a:ext cx="2750754" cy="401618"/>
          </a:xfrm>
          <a:prstGeom prst="roundRect">
            <a:avLst>
              <a:gd name="adj" fmla="val 966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sel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16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d</a:t>
            </a:r>
            <a:r>
              <a:rPr lang="en-US" sz="16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))</a:t>
            </a:r>
            <a:r>
              <a:rPr lang="en-US" sz="16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16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16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Int”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 animBg="1"/>
      <p:bldP spid="10" grpId="1" animBg="1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7364851" y="4286190"/>
            <a:ext cx="1017149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1205" y="4278642"/>
            <a:ext cx="1371600" cy="609600"/>
            <a:chOff x="4019606" y="2895600"/>
            <a:chExt cx="1371600" cy="6096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4019606" y="2895600"/>
              <a:ext cx="1371600" cy="609600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956887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62205" y="4286190"/>
            <a:ext cx="1695395" cy="609600"/>
            <a:chOff x="4019605" y="2895600"/>
            <a:chExt cx="1695395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019605" y="2895600"/>
              <a:ext cx="1695395" cy="609600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465364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5223477" y="2971800"/>
              <a:ext cx="358118" cy="457200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4290082" y="4290084"/>
            <a:ext cx="457199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-217159" y="1676400"/>
            <a:ext cx="8793436" cy="3276600"/>
          </a:xfrm>
        </p:spPr>
        <p:txBody>
          <a:bodyPr/>
          <a:lstStyle/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 ::= 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/>
          </a:p>
          <a:p>
            <a:pPr>
              <a:spcAft>
                <a:spcPts val="1200"/>
              </a:spcAft>
            </a:pPr>
            <a:endParaRPr lang="en-US"/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 ::=  … | x</a:t>
            </a:r>
            <a:r>
              <a:rPr lang="en-US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</a:rPr>
              <a:t>::</a:t>
            </a:r>
            <a:r>
              <a:rPr lang="en-US" dirty="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U</a:t>
            </a:r>
            <a:endParaRPr lang="en-US" baseline="-2500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>
              <a:spcAft>
                <a:spcPts val="1200"/>
              </a:spcAft>
            </a:pPr>
            <a:endParaRPr lang="en-US"/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 ::= 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y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|  A  | 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 Null</a:t>
            </a:r>
            <a:endParaRPr lang="en-US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12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Type Constructors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004081" y="1676401"/>
            <a:ext cx="1329723" cy="533400"/>
          </a:xfrm>
          <a:prstGeom prst="roundRect">
            <a:avLst>
              <a:gd name="adj" fmla="val 104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2" grpId="1" build="p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04900" y="1600200"/>
            <a:ext cx="6934200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apply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f,x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8650" y="2667000"/>
            <a:ext cx="8272463" cy="1066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8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86050" y="4191000"/>
            <a:ext cx="3771899" cy="5334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((A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B)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B</a:t>
            </a:r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828800" y="2785074"/>
            <a:ext cx="6339709" cy="847726"/>
            <a:chOff x="1828800" y="2785074"/>
            <a:chExt cx="6339709" cy="847726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276600" y="278507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181600" y="278507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193236" y="2785074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828800" y="3208937"/>
              <a:ext cx="975273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3890" y="1078468"/>
            <a:ext cx="7916220" cy="369332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dispatch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d,f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76250" y="2209800"/>
            <a:ext cx="8191500" cy="685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(d: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,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d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)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49741" y="2345594"/>
            <a:ext cx="7570459" cy="3704772"/>
            <a:chOff x="1649741" y="2345594"/>
            <a:chExt cx="7570459" cy="370477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649741" y="4857896"/>
              <a:ext cx="5844518" cy="1192470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d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err="1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but additional constraints on 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A</a:t>
              </a:r>
              <a:endParaRPr lang="en-US" sz="1200" dirty="0" err="1" smtClean="0">
                <a:latin typeface="Monaco"/>
                <a:ea typeface="Consolas" pitchFamily="-65" charset="0"/>
                <a:cs typeface="Monaco"/>
              </a:endParaRPr>
            </a:p>
            <a:p>
              <a:pPr algn="ctr" eaLnBrk="1" hangingPunct="1"/>
              <a:r>
                <a:rPr lang="en-US" sz="1200" dirty="0" err="1" smtClean="0">
                  <a:latin typeface="Monaco"/>
                  <a:ea typeface="Consolas" pitchFamily="-65" charset="0"/>
                  <a:cs typeface="Monaco"/>
                </a:rPr>
                <a:t/>
              </a:r>
              <a:br>
                <a:rPr lang="en-US" sz="1200" dirty="0" err="1" smtClean="0">
                  <a:latin typeface="Monaco"/>
                  <a:ea typeface="Consolas" pitchFamily="-65" charset="0"/>
                  <a:cs typeface="Monaco"/>
                </a:rPr>
              </a:b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≈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∀A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&lt;: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{f: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A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mtClean="0">
                  <a:solidFill>
                    <a:srgbClr val="00000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B}.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d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::</a:t>
              </a:r>
              <a:r>
                <a:rPr lang="en-US"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>
                  <a:latin typeface="Monaco"/>
                  <a:ea typeface="Apple Symbols" charset="2"/>
                  <a:cs typeface="Monaco"/>
                </a:rPr>
                <a:t>A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 </a:t>
              </a:r>
              <a:endParaRPr lang="en-US" dirty="0">
                <a:latin typeface="Monaco"/>
                <a:ea typeface="Consolas" pitchFamily="-65" charset="0"/>
                <a:cs typeface="Monaco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476610" y="2345594"/>
              <a:ext cx="955608" cy="43193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7200" y="2345594"/>
              <a:ext cx="1981200" cy="431932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6" name="Straight Arrow Connector 15"/>
            <p:cNvCxnSpPr>
              <a:endCxn id="12" idx="2"/>
            </p:cNvCxnSpPr>
            <p:nvPr/>
          </p:nvCxnSpPr>
          <p:spPr bwMode="auto">
            <a:xfrm rot="5400000" flipH="1" flipV="1">
              <a:off x="4217218" y="3817314"/>
              <a:ext cx="208037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5143610" y="3276600"/>
              <a:ext cx="4076590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a form of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“bounded quantification”</a:t>
              </a:r>
              <a:endParaRPr lang="en-US" dirty="0">
                <a:latin typeface="Monaco"/>
                <a:ea typeface="Consolas" pitchFamily="-65" charset="0"/>
                <a:cs typeface="Monaco"/>
              </a:endParaRPr>
            </a:p>
          </p:txBody>
        </p:sp>
        <p:cxnSp>
          <p:nvCxnSpPr>
            <p:cNvPr id="9" name="Straight Arrow Connector 8"/>
            <p:cNvCxnSpPr>
              <a:endCxn id="11" idx="2"/>
            </p:cNvCxnSpPr>
            <p:nvPr/>
          </p:nvCxnSpPr>
          <p:spPr bwMode="auto">
            <a:xfrm rot="5400000" flipH="1" flipV="1">
              <a:off x="1913832" y="3817314"/>
              <a:ext cx="2080370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925" y="3563541"/>
            <a:ext cx="670415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map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 return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null;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 {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return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map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f,xs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58650" y="609600"/>
            <a:ext cx="8396472" cy="10668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</a:p>
          <a:p>
            <a:endParaRPr lang="en-US" sz="800">
              <a:solidFill>
                <a:srgbClr val="333333"/>
              </a:solidFill>
              <a:latin typeface="Monaco"/>
              <a:ea typeface="Apple Symbols" charset="2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 (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,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38400" y="4953000"/>
            <a:ext cx="5105400" cy="1066006"/>
            <a:chOff x="2438400" y="4702310"/>
            <a:chExt cx="5105400" cy="1066006"/>
          </a:xfrm>
          <a:noFill/>
        </p:grpSpPr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6287691" y="4968613"/>
              <a:ext cx="532606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438400" y="5226284"/>
              <a:ext cx="5105400" cy="542032"/>
            </a:xfrm>
            <a:prstGeom prst="roundRect">
              <a:avLst>
                <a:gd name="adj" fmla="val 2667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encode recursive data as dictionaries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3242816" y="4963106"/>
              <a:ext cx="523180" cy="1588"/>
            </a:xfrm>
            <a:prstGeom prst="straightConnector1">
              <a:avLst/>
            </a:prstGeom>
            <a:grp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18472" y="1154442"/>
            <a:ext cx="1828801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638300" y="2209800"/>
            <a:ext cx="5867399" cy="533400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(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,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79050" y="1143000"/>
            <a:ext cx="1828801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0" grpId="1" animBg="1"/>
      <p:bldP spid="13" grpId="0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63111" y="381000"/>
            <a:ext cx="6617777" cy="246221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,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null;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return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hd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filter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f,xs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 else {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return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filter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f,xs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tl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}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4422505"/>
            <a:ext cx="8382000" cy="606695"/>
          </a:xfrm>
          <a:prstGeom prst="roundRect">
            <a:avLst>
              <a:gd name="adj" fmla="val 11139"/>
            </a:avLst>
          </a:prstGeom>
          <a:noFill/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∀A,B.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Apple Symbols" charset="2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(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n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=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true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>
                <a:solidFill>
                  <a:srgbClr val="333333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})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,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B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endParaRPr lang="en-US" sz="2000" dirty="0">
              <a:latin typeface="Monaco"/>
              <a:cs typeface="Monaco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434513" y="4512163"/>
            <a:ext cx="303754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19400" y="2729743"/>
            <a:ext cx="3505200" cy="1783214"/>
            <a:chOff x="2617459" y="5226284"/>
            <a:chExt cx="3505200" cy="1783214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617459" y="5226284"/>
              <a:ext cx="3505200" cy="975658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usual definition,</a:t>
              </a:r>
              <a:b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but an interesting type*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rot="5400000">
              <a:off x="3966678" y="6605323"/>
              <a:ext cx="806762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209800" y="5638800"/>
            <a:ext cx="4724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*Tobin Hochstadt and Felleisen (POPL 2008)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09800" y="2671902"/>
            <a:ext cx="4724400" cy="3505200"/>
          </a:xfrm>
          <a:prstGeom prst="roundRect">
            <a:avLst>
              <a:gd name="adj" fmla="val 0"/>
            </a:avLst>
          </a:prstGeom>
          <a:solidFill>
            <a:srgbClr val="F7991A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rIns="182880" bIns="182880" anchor="b">
            <a:prstTxWarp prst="textNoShape">
              <a:avLst/>
            </a:prstTxWarp>
          </a:bodyPr>
          <a:lstStyle/>
          <a:p>
            <a:pPr algn="r"/>
            <a:r>
              <a:rPr lang="en-US" sz="3000" b="1">
                <a:latin typeface="Calibri" pitchFamily="-65" charset="0"/>
              </a:rPr>
              <a:t>System !D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362200" y="2789976"/>
            <a:ext cx="4419600" cy="2015526"/>
          </a:xfrm>
          <a:prstGeom prst="roundRect">
            <a:avLst>
              <a:gd name="adj" fmla="val 0"/>
            </a:avLst>
          </a:prstGeom>
          <a:solidFill>
            <a:srgbClr val="E1E367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rIns="182880" bIns="182880" anchor="b">
            <a:prstTxWarp prst="textNoShape">
              <a:avLst/>
            </a:prstTxWarp>
          </a:bodyPr>
          <a:lstStyle/>
          <a:p>
            <a:pPr algn="r"/>
            <a:r>
              <a:rPr lang="en-US" sz="3000" b="1">
                <a:latin typeface="Calibri" pitchFamily="-65" charset="0"/>
              </a:rPr>
              <a:t>System D</a:t>
            </a: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4600" y="2781449"/>
            <a:ext cx="2286000" cy="325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lambdas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dictionaries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tag tests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mutation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prototypes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747117"/>
            <a:ext cx="6096000" cy="1538883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Object.beget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var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 return this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F.prototype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o;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return 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;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06836" y="1295400"/>
            <a:ext cx="2667000" cy="4080474"/>
            <a:chOff x="1706836" y="1295400"/>
            <a:chExt cx="2667000" cy="4080474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514600" y="4842474"/>
              <a:ext cx="1657405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706836" y="1295400"/>
              <a:ext cx="2667000" cy="4572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06836" y="1295400"/>
            <a:ext cx="2788964" cy="4735842"/>
            <a:chOff x="1706836" y="640032"/>
            <a:chExt cx="2788964" cy="4735842"/>
          </a:xfrm>
        </p:grpSpPr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514600" y="4842474"/>
              <a:ext cx="19812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706836" y="640032"/>
              <a:ext cx="2667000" cy="7620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0" y="0"/>
            <a:ext cx="45720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Crockford (JavaScript: The Good Parts)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/>
      <p:bldP spid="14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3000" y="3581400"/>
            <a:ext cx="5029200" cy="172354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=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{};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1;</a:t>
            </a: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8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var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x.f;</a:t>
            </a:r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sz="2000" dirty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/>
              <a:t>Strong Update à la Alias Types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2438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/>
              <a:t>Types are flow-insensitive (as usual)</a:t>
            </a:r>
          </a:p>
          <a:p>
            <a:pPr>
              <a:spcAft>
                <a:spcPts val="0"/>
              </a:spcAft>
            </a:pPr>
            <a:r>
              <a:rPr lang="en-US"/>
              <a:t>But heap types are flow-sensitive</a:t>
            </a:r>
          </a:p>
          <a:p>
            <a:pPr lvl="1">
              <a:spcAft>
                <a:spcPts val="0"/>
              </a:spcAft>
            </a:pPr>
            <a:r>
              <a:rPr lang="en-US"/>
              <a:t>Mappings from locations to types can change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6553200" y="6248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6CFC92-A362-BE47-B771-27C122F2A75E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-65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10" name="Group 32"/>
          <p:cNvGrpSpPr/>
          <p:nvPr/>
        </p:nvGrpSpPr>
        <p:grpSpPr>
          <a:xfrm>
            <a:off x="3505200" y="2971800"/>
            <a:ext cx="3505200" cy="469761"/>
            <a:chOff x="2350759" y="4114800"/>
            <a:chExt cx="3505200" cy="469761"/>
          </a:xfrm>
          <a:solidFill>
            <a:srgbClr val="FFFFFF"/>
          </a:solidFill>
        </p:grpSpPr>
        <p:sp>
          <p:nvSpPr>
            <p:cNvPr id="11" name="Rounded Rectangle 10"/>
            <p:cNvSpPr/>
            <p:nvPr/>
          </p:nvSpPr>
          <p:spPr bwMode="auto">
            <a:xfrm>
              <a:off x="3352799" y="4114800"/>
              <a:ext cx="2503160" cy="450413"/>
            </a:xfrm>
            <a:prstGeom prst="roundRect">
              <a:avLst>
                <a:gd name="adj" fmla="val 19917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20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Ref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L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350759" y="4114800"/>
              <a:ext cx="925840" cy="469761"/>
            </a:xfrm>
            <a:prstGeom prst="roundRect">
              <a:avLst>
                <a:gd name="adj" fmla="val 26676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x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036559" y="3812548"/>
            <a:ext cx="4354841" cy="533400"/>
            <a:chOff x="3036559" y="3964948"/>
            <a:chExt cx="4354841" cy="5334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3036559" y="4231648"/>
              <a:ext cx="1459241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grpSp>
          <p:nvGrpSpPr>
            <p:cNvPr id="13" name="Group 12"/>
            <p:cNvGrpSpPr/>
            <p:nvPr/>
          </p:nvGrpSpPr>
          <p:grpSpPr>
            <a:xfrm>
              <a:off x="4495800" y="3964948"/>
              <a:ext cx="2895600" cy="533400"/>
              <a:chOff x="990600" y="5562600"/>
              <a:chExt cx="2895600" cy="53340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990600" y="5562600"/>
                <a:ext cx="2895600" cy="533400"/>
              </a:xfrm>
              <a:prstGeom prst="roundRect">
                <a:avLst>
                  <a:gd name="adj" fmla="val 19917"/>
                </a:avLst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L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1893559" y="5638681"/>
                <a:ext cx="1840241" cy="381119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empty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2324100" y="5304949"/>
            <a:ext cx="4495800" cy="1095851"/>
            <a:chOff x="6743700" y="4966365"/>
            <a:chExt cx="4495800" cy="10958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6743700" y="5520184"/>
              <a:ext cx="4495800" cy="542032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safe given the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-65" charset="-128"/>
                  <a:cs typeface="Calibri"/>
                </a:rPr>
                <a:t> updated heap type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-65" charset="-128"/>
                <a:cs typeface="Calibri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5400000" flipH="1" flipV="1">
              <a:off x="6887479" y="5242481"/>
              <a:ext cx="553819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3025118" y="4422148"/>
            <a:ext cx="5356882" cy="533400"/>
            <a:chOff x="3025118" y="4574548"/>
            <a:chExt cx="5356882" cy="533400"/>
          </a:xfrm>
        </p:grpSpPr>
        <p:grpSp>
          <p:nvGrpSpPr>
            <p:cNvPr id="16" name="Group 15"/>
            <p:cNvGrpSpPr/>
            <p:nvPr/>
          </p:nvGrpSpPr>
          <p:grpSpPr>
            <a:xfrm>
              <a:off x="4495800" y="4574548"/>
              <a:ext cx="3886200" cy="533400"/>
              <a:chOff x="3657600" y="5943600"/>
              <a:chExt cx="3886200" cy="533400"/>
            </a:xfrm>
          </p:grpSpPr>
          <p:sp>
            <p:nvSpPr>
              <p:cNvPr id="17" name="Rounded Rectangle 16"/>
              <p:cNvSpPr/>
              <p:nvPr/>
            </p:nvSpPr>
            <p:spPr bwMode="auto">
              <a:xfrm>
                <a:off x="3657600" y="5943600"/>
                <a:ext cx="3886200" cy="533400"/>
              </a:xfrm>
              <a:prstGeom prst="roundRect">
                <a:avLst>
                  <a:gd name="adj" fmla="val 19917"/>
                </a:avLst>
              </a:prstGeom>
              <a:solidFill>
                <a:srgbClr val="FFFF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L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d’: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 bwMode="auto">
              <a:xfrm>
                <a:off x="4644313" y="6016146"/>
                <a:ext cx="2762195" cy="381119"/>
              </a:xfrm>
              <a:prstGeom prst="roundRect">
                <a:avLst>
                  <a:gd name="adj" fmla="val 19917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upd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f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1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1600" dirty="0">
                  <a:latin typeface="Monaco"/>
                  <a:cs typeface="Monaco"/>
                </a:endParaRPr>
              </a:p>
            </p:txBody>
          </p:sp>
        </p:grpSp>
        <p:cxnSp>
          <p:nvCxnSpPr>
            <p:cNvPr id="42" name="Straight Connector 41"/>
            <p:cNvCxnSpPr/>
            <p:nvPr/>
          </p:nvCxnSpPr>
          <p:spPr bwMode="auto">
            <a:xfrm>
              <a:off x="3025118" y="4841248"/>
              <a:ext cx="1470682" cy="1588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 Chain Unrolling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2065" y="3886200"/>
            <a:ext cx="3265135" cy="2133600"/>
          </a:xfrm>
          <a:prstGeom prst="roundRect">
            <a:avLst>
              <a:gd name="adj" fmla="val 14478"/>
            </a:avLst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37160" rIns="91440" bIns="9144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L</a:t>
            </a:r>
            <a:r>
              <a:rPr lang="en-US" sz="16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6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dChild:</a:t>
            </a:r>
          </a:p>
          <a:p>
            <a:endParaRPr lang="en-US" sz="800" dirty="0">
              <a:latin typeface="Monaco"/>
              <a:cs typeface="Monaco"/>
            </a:endParaRPr>
          </a:p>
          <a:p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L</a:t>
            </a:r>
            <a:r>
              <a:rPr lang="en-US" sz="16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6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dParent:</a:t>
            </a:r>
          </a:p>
          <a:p>
            <a:endParaRPr lang="en-US" sz="8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L</a:t>
            </a:r>
            <a:r>
              <a:rPr lang="en-US" sz="16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3</a:t>
            </a:r>
            <a:r>
              <a:rPr lang="en-US" sz="16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16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 dGrandpa:</a:t>
            </a:r>
          </a:p>
        </p:txBody>
      </p:sp>
      <p:grpSp>
        <p:nvGrpSpPr>
          <p:cNvPr id="6" name="Group 56"/>
          <p:cNvGrpSpPr/>
          <p:nvPr/>
        </p:nvGrpSpPr>
        <p:grpSpPr>
          <a:xfrm>
            <a:off x="4648200" y="1132558"/>
            <a:ext cx="3581400" cy="1305842"/>
            <a:chOff x="2286000" y="3406116"/>
            <a:chExt cx="3581400" cy="1305842"/>
          </a:xfrm>
        </p:grpSpPr>
        <p:grpSp>
          <p:nvGrpSpPr>
            <p:cNvPr id="7" name="Group 32"/>
            <p:cNvGrpSpPr/>
            <p:nvPr/>
          </p:nvGrpSpPr>
          <p:grpSpPr>
            <a:xfrm>
              <a:off x="2286000" y="3406116"/>
              <a:ext cx="3581400" cy="404003"/>
              <a:chOff x="2274559" y="4091916"/>
              <a:chExt cx="3581400" cy="404003"/>
            </a:xfrm>
            <a:solidFill>
              <a:srgbClr val="FFFFFF"/>
            </a:solidFill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3874759" y="4114800"/>
                <a:ext cx="1981200" cy="381119"/>
              </a:xfrm>
              <a:prstGeom prst="roundRect">
                <a:avLst>
                  <a:gd name="adj" fmla="val 19917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Ref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L</a:t>
                </a:r>
                <a:r>
                  <a:rPr lang="en-US" sz="1600" baseline="-25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3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2274559" y="4091916"/>
                <a:ext cx="1524000" cy="397490"/>
              </a:xfrm>
              <a:prstGeom prst="roundRect">
                <a:avLst>
                  <a:gd name="adj" fmla="val 26676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grandpa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8" name="Group 32"/>
            <p:cNvGrpSpPr/>
            <p:nvPr/>
          </p:nvGrpSpPr>
          <p:grpSpPr>
            <a:xfrm>
              <a:off x="2286000" y="3863316"/>
              <a:ext cx="3581400" cy="404003"/>
              <a:chOff x="2274559" y="4091916"/>
              <a:chExt cx="3581400" cy="404003"/>
            </a:xfrm>
            <a:solidFill>
              <a:srgbClr val="FFFFFF"/>
            </a:solidFill>
          </p:grpSpPr>
          <p:sp>
            <p:nvSpPr>
              <p:cNvPr id="12" name="Rounded Rectangle 11"/>
              <p:cNvSpPr/>
              <p:nvPr/>
            </p:nvSpPr>
            <p:spPr bwMode="auto">
              <a:xfrm>
                <a:off x="3874759" y="4114800"/>
                <a:ext cx="1981200" cy="381119"/>
              </a:xfrm>
              <a:prstGeom prst="roundRect">
                <a:avLst>
                  <a:gd name="adj" fmla="val 19917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Ref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L</a:t>
                </a:r>
                <a:r>
                  <a:rPr lang="en-US" sz="1600" baseline="-25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2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3" name="Rounded Rectangle 12"/>
              <p:cNvSpPr/>
              <p:nvPr/>
            </p:nvSpPr>
            <p:spPr bwMode="auto">
              <a:xfrm>
                <a:off x="2274559" y="4091916"/>
                <a:ext cx="1524000" cy="397490"/>
              </a:xfrm>
              <a:prstGeom prst="roundRect">
                <a:avLst>
                  <a:gd name="adj" fmla="val 26676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parent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9" name="Group 32"/>
            <p:cNvGrpSpPr/>
            <p:nvPr/>
          </p:nvGrpSpPr>
          <p:grpSpPr>
            <a:xfrm>
              <a:off x="2286000" y="4307955"/>
              <a:ext cx="3581400" cy="404003"/>
              <a:chOff x="2274559" y="4091916"/>
              <a:chExt cx="3581400" cy="404003"/>
            </a:xfrm>
            <a:solidFill>
              <a:srgbClr val="FFFFFF"/>
            </a:solidFill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3874759" y="4114800"/>
                <a:ext cx="1981200" cy="381119"/>
              </a:xfrm>
              <a:prstGeom prst="roundRect">
                <a:avLst>
                  <a:gd name="adj" fmla="val 19917"/>
                </a:avLst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Ref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L</a:t>
                </a:r>
                <a:r>
                  <a:rPr lang="en-US" sz="1600" baseline="-25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1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2274559" y="4091916"/>
                <a:ext cx="1524000" cy="397490"/>
              </a:xfrm>
              <a:prstGeom prst="roundRect">
                <a:avLst>
                  <a:gd name="adj" fmla="val 26676"/>
                </a:avLst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child 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sp>
        <p:nvSpPr>
          <p:cNvPr id="16" name="Rounded Rectangle 15"/>
          <p:cNvSpPr/>
          <p:nvPr/>
        </p:nvSpPr>
        <p:spPr bwMode="auto">
          <a:xfrm>
            <a:off x="1613254" y="5244055"/>
            <a:ext cx="2284411" cy="535824"/>
          </a:xfrm>
          <a:prstGeom prst="roundRect">
            <a:avLst>
              <a:gd name="adj" fmla="val 19917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Calibri"/>
                <a:ea typeface="Consolas" pitchFamily="-65" charset="0"/>
                <a:cs typeface="Calibri"/>
              </a:rPr>
              <a:t>H = Rest of Heap</a:t>
            </a:r>
            <a:endParaRPr kumimoji="0" lang="en-US" sz="2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grpSp>
        <p:nvGrpSpPr>
          <p:cNvPr id="17" name="Group 49"/>
          <p:cNvGrpSpPr/>
          <p:nvPr/>
        </p:nvGrpSpPr>
        <p:grpSpPr>
          <a:xfrm>
            <a:off x="1611666" y="4278642"/>
            <a:ext cx="1589" cy="1120116"/>
            <a:chOff x="4876800" y="2724210"/>
            <a:chExt cx="1589" cy="1120116"/>
          </a:xfrm>
        </p:grpSpPr>
        <p:cxnSp>
          <p:nvCxnSpPr>
            <p:cNvPr id="18" name="Curved Connector 17"/>
            <p:cNvCxnSpPr/>
            <p:nvPr/>
          </p:nvCxnSpPr>
          <p:spPr bwMode="auto">
            <a:xfrm rot="10800000">
              <a:off x="4876800" y="3539526"/>
              <a:ext cx="1588" cy="3048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19" name="Curved Connector 18"/>
            <p:cNvCxnSpPr/>
            <p:nvPr/>
          </p:nvCxnSpPr>
          <p:spPr bwMode="auto">
            <a:xfrm rot="10800000">
              <a:off x="4876800" y="3128094"/>
              <a:ext cx="1588" cy="3048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0" name="Curved Connector 19"/>
            <p:cNvCxnSpPr/>
            <p:nvPr/>
          </p:nvCxnSpPr>
          <p:spPr bwMode="auto">
            <a:xfrm rot="10800000">
              <a:off x="4876801" y="2724210"/>
              <a:ext cx="1588" cy="304800"/>
            </a:xfrm>
            <a:prstGeom prst="curvedConnector3">
              <a:avLst>
                <a:gd name="adj1" fmla="val 14395466"/>
              </a:avLst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457200" y="1132558"/>
            <a:ext cx="4191000" cy="1299329"/>
            <a:chOff x="457200" y="891516"/>
            <a:chExt cx="4191000" cy="1299329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457200" y="891516"/>
              <a:ext cx="4191000" cy="397490"/>
            </a:xfrm>
            <a:prstGeom prst="roundRect">
              <a:avLst>
                <a:gd name="adj" fmla="val 26676"/>
              </a:avLst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/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granpda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…;</a:t>
              </a:r>
              <a:endPara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57200" y="1348716"/>
              <a:ext cx="4191000" cy="397490"/>
            </a:xfrm>
            <a:prstGeom prst="roundRect">
              <a:avLst>
                <a:gd name="adj" fmla="val 26676"/>
              </a:avLst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/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parent 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beget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grandpa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</a:t>
              </a:r>
              <a:endPara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7200" y="1793355"/>
              <a:ext cx="4191000" cy="397490"/>
            </a:xfrm>
            <a:prstGeom prst="roundRect">
              <a:avLst>
                <a:gd name="adj" fmla="val 26676"/>
              </a:avLst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defTabSz="457200" eaLnBrk="1" hangingPunct="1"/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var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child   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 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beget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parent</a:t>
              </a:r>
              <a:r>
                <a:rPr lang="en-US" sz="1600" dirty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dirty="0" err="1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;</a:t>
              </a:r>
              <a:endParaRPr lang="en-US" sz="16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25" name="Group 53"/>
          <p:cNvGrpSpPr/>
          <p:nvPr/>
        </p:nvGrpSpPr>
        <p:grpSpPr>
          <a:xfrm>
            <a:off x="3429025" y="4050042"/>
            <a:ext cx="457200" cy="1097351"/>
            <a:chOff x="8153400" y="1066800"/>
            <a:chExt cx="457200" cy="1097351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8153400" y="1783032"/>
              <a:ext cx="457200" cy="381119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3</a:t>
              </a:r>
              <a:endParaRPr lang="en-US" sz="1600" baseline="-25000" dirty="0">
                <a:latin typeface="Monaco"/>
                <a:cs typeface="Monaco"/>
              </a:endParaRPr>
            </a:p>
            <a:p>
              <a:pPr algn="ctr"/>
              <a:endParaRPr lang="en-US" sz="1600" baseline="-25000" dirty="0">
                <a:latin typeface="Monaco"/>
                <a:cs typeface="Monaco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8153400" y="1066800"/>
              <a:ext cx="457200" cy="381119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endParaRPr lang="en-US" sz="1600" baseline="-25000" dirty="0">
                <a:latin typeface="Monaco"/>
                <a:cs typeface="Monaco"/>
              </a:endParaRPr>
            </a:p>
            <a:p>
              <a:pPr algn="ctr"/>
              <a:endParaRPr lang="en-US" sz="1600" baseline="-25000" dirty="0">
                <a:latin typeface="Monaco"/>
                <a:cs typeface="Monaco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8153400" y="1424916"/>
              <a:ext cx="457200" cy="381119"/>
            </a:xfrm>
            <a:prstGeom prst="roundRect">
              <a:avLst>
                <a:gd name="adj" fmla="val 19917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lang="en-US" sz="1600" baseline="-25000" dirty="0">
                <a:latin typeface="Monaco"/>
                <a:cs typeface="Monaco"/>
              </a:endParaRPr>
            </a:p>
            <a:p>
              <a:pPr algn="ctr"/>
              <a:endParaRPr lang="en-US" sz="1600" baseline="-25000" dirty="0">
                <a:latin typeface="Monaco"/>
                <a:cs typeface="Monaco"/>
              </a:endParaRPr>
            </a:p>
          </p:txBody>
        </p:sp>
      </p:grpSp>
      <p:sp>
        <p:nvSpPr>
          <p:cNvPr id="29" name="Rounded Rectangle 28"/>
          <p:cNvSpPr/>
          <p:nvPr/>
        </p:nvSpPr>
        <p:spPr bwMode="auto">
          <a:xfrm>
            <a:off x="4572000" y="2955078"/>
            <a:ext cx="3200400" cy="542032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rPr>
              <a:t>(k in child)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914900" y="3886200"/>
            <a:ext cx="2933700" cy="1785104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has(dChild,</a:t>
            </a:r>
            <a:r>
              <a:rPr lang="en-US" sz="2000" ker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r>
              <a:rPr lang="en-US" sz="2000" b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</a:t>
            </a:r>
            <a:endParaRPr lang="en-US" sz="2000" dirty="0" err="1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has(dParent,</a:t>
            </a:r>
            <a:r>
              <a:rPr lang="en-US" sz="2000" ker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r>
              <a:rPr lang="en-US" sz="2000" b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</a:t>
            </a:r>
            <a:endParaRPr lang="en-US" sz="2000" b="1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has(dGrandpa,</a:t>
            </a:r>
            <a:r>
              <a:rPr lang="en-US" sz="2000" ker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r>
              <a:rPr lang="en-US" sz="2000" b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</a:t>
            </a:r>
            <a:endParaRPr lang="en-US" sz="2000" b="1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HeapHas(H,L</a:t>
            </a:r>
            <a:r>
              <a:rPr lang="en-US" sz="2000" baseline="-25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4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,</a:t>
            </a:r>
            <a:r>
              <a:rPr lang="en-US" sz="2000" kern="0">
                <a:solidFill>
                  <a:schemeClr val="tx1">
                    <a:lumMod val="85000"/>
                    <a:lumOff val="15000"/>
                  </a:schemeClr>
                </a:solidFill>
                <a:latin typeface="Monaco"/>
                <a:cs typeface="Monaco"/>
              </a:rPr>
              <a:t>k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)</a:t>
            </a:r>
            <a:endParaRPr lang="en-US" sz="2000" dirty="0">
              <a:latin typeface="Monaco"/>
              <a:cs typeface="Monaco"/>
            </a:endParaRPr>
          </a:p>
          <a:p>
            <a:pPr>
              <a:spcAft>
                <a:spcPts val="1200"/>
              </a:spcAft>
            </a:pPr>
            <a:endParaRPr kumimoji="0" lang="en-US" sz="2000" b="1" i="0" u="none" strike="noStrike" cap="none" normalizeH="0" baseline="0" dirty="0"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895795" y="5204603"/>
            <a:ext cx="2495605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29" grpId="0" animBg="1"/>
      <p:bldP spid="33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b="1"/>
              <a:t>“dictionary”</a:t>
            </a:r>
            <a:r>
              <a:rPr lang="en-US"/>
              <a:t> = finite map from “</a:t>
            </a:r>
            <a:r>
              <a:rPr lang="en-US" b="1"/>
              <a:t>keys”</a:t>
            </a:r>
            <a:r>
              <a:rPr lang="en-US"/>
              <a:t> to values</a:t>
            </a:r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r>
              <a:rPr lang="en-US" b="1"/>
              <a:t>“object”</a:t>
            </a:r>
            <a:r>
              <a:rPr lang="en-US"/>
              <a:t> = mutable dictionary</a:t>
            </a:r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r>
              <a:rPr lang="en-US"/>
              <a:t>JavaScript has “</a:t>
            </a:r>
            <a:r>
              <a:rPr lang="en-US" b="1"/>
              <a:t>prototype”</a:t>
            </a:r>
            <a:r>
              <a:rPr lang="en-US"/>
              <a:t> inheritance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929496"/>
            <a:ext cx="1981200" cy="584776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2"/>
                </a:solidFill>
                <a:latin typeface="Calibri"/>
                <a:cs typeface="Calibri"/>
              </a:rPr>
              <a:t>record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0" y="960036"/>
            <a:ext cx="1981200" cy="156966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 smtClean="0">
                <a:solidFill>
                  <a:schemeClr val="bg2"/>
                </a:solidFill>
                <a:latin typeface="Calibri"/>
                <a:cs typeface="Calibri"/>
              </a:rPr>
              <a:t>fields</a:t>
            </a:r>
          </a:p>
          <a:p>
            <a:pPr algn="ctr"/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  <a:p>
            <a:pPr algn="ctr"/>
            <a:r>
              <a:rPr lang="en-US" sz="3200" dirty="0" smtClean="0">
                <a:solidFill>
                  <a:schemeClr val="bg2"/>
                </a:solidFill>
                <a:latin typeface="Calibri"/>
                <a:cs typeface="Calibri"/>
              </a:rPr>
              <a:t>properties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798559" y="5511224"/>
            <a:ext cx="1981200" cy="584776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2"/>
                </a:solidFill>
                <a:latin typeface="Calibri"/>
                <a:cs typeface="Calibri"/>
              </a:rPr>
              <a:t>delegation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581400" y="3770066"/>
            <a:ext cx="1981200" cy="584776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bg2"/>
                </a:solidFill>
                <a:latin typeface="Calibri"/>
                <a:cs typeface="Calibri"/>
              </a:rPr>
              <a:t>imperative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Calibri"/>
              <a:ea typeface="ＭＳ Ｐゴシック" pitchFamily="-65" charset="-128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/>
              <a:t>Recap / Future Work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209800" cy="457200"/>
          </a:xfrm>
        </p:spPr>
        <p:txBody>
          <a:bodyPr/>
          <a:lstStyle/>
          <a:p>
            <a:fld id="{1A6CFC92-A362-BE47-B771-27C122F2A75E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457200" y="1066800"/>
            <a:ext cx="3048000" cy="5110302"/>
            <a:chOff x="457200" y="1066800"/>
            <a:chExt cx="3048000" cy="5110302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457200" y="2671902"/>
              <a:ext cx="3048000" cy="3505200"/>
            </a:xfrm>
            <a:prstGeom prst="roundRect">
              <a:avLst>
                <a:gd name="adj" fmla="val 0"/>
              </a:avLst>
            </a:prstGeom>
            <a:solidFill>
              <a:srgbClr val="F7991A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rIns="182880" bIns="182880" anchor="b">
              <a:prstTxWarp prst="textNoShape">
                <a:avLst/>
              </a:prstTxWarp>
            </a:bodyPr>
            <a:lstStyle/>
            <a:p>
              <a:pPr algn="r"/>
              <a:r>
                <a:rPr lang="en-US" sz="3000" b="1">
                  <a:latin typeface="Calibri" pitchFamily="-65" charset="0"/>
                </a:rPr>
                <a:t>!D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609600" y="2789976"/>
              <a:ext cx="2743200" cy="2015526"/>
            </a:xfrm>
            <a:prstGeom prst="roundRect">
              <a:avLst>
                <a:gd name="adj" fmla="val 0"/>
              </a:avLst>
            </a:prstGeom>
            <a:solidFill>
              <a:srgbClr val="E1E367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rIns="182880" bIns="182880" anchor="b">
              <a:prstTxWarp prst="textNoShape">
                <a:avLst/>
              </a:prstTxWarp>
            </a:bodyPr>
            <a:lstStyle/>
            <a:p>
              <a:pPr algn="r"/>
              <a:r>
                <a:rPr lang="en-US" sz="3000" b="1">
                  <a:latin typeface="Calibri" pitchFamily="-65" charset="0"/>
                </a:rPr>
                <a:t>D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57200" y="1066800"/>
              <a:ext cx="3048000" cy="4970925"/>
              <a:chOff x="457200" y="1066800"/>
              <a:chExt cx="3048000" cy="4970925"/>
            </a:xfrm>
          </p:grpSpPr>
          <p:sp>
            <p:nvSpPr>
              <p:cNvPr id="9" name="Rectangle 11"/>
              <p:cNvSpPr txBox="1">
                <a:spLocks noChangeArrowheads="1"/>
              </p:cNvSpPr>
              <p:nvPr/>
            </p:nvSpPr>
            <p:spPr bwMode="auto">
              <a:xfrm>
                <a:off x="762000" y="2781449"/>
                <a:ext cx="2286000" cy="325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609600" marR="0" lvl="0" indent="-609600" algn="l" defTabSz="914400" rtl="0" eaLnBrk="1" fontAlgn="base" latinLnBrk="0" hangingPunct="1">
                  <a:spcBef>
                    <a:spcPct val="200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kern="0">
                    <a:latin typeface="+mn-lt"/>
                    <a:ea typeface="+mn-ea"/>
                    <a:cs typeface="+mn-cs"/>
                  </a:rPr>
                  <a:t>lambdas</a:t>
                </a:r>
              </a:p>
              <a:p>
                <a:pPr marL="609600" marR="0" lvl="0" indent="-609600" algn="l" defTabSz="914400" rtl="0" eaLnBrk="1" fontAlgn="base" latinLnBrk="0" hangingPunct="1">
                  <a:spcBef>
                    <a:spcPct val="200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dictionaries</a:t>
                </a:r>
              </a:p>
              <a:p>
                <a:pPr marL="609600" marR="0" lvl="0" indent="-609600" algn="l" defTabSz="914400" rtl="0" eaLnBrk="1" fontAlgn="base" latinLnBrk="0" hangingPunct="1">
                  <a:spcBef>
                    <a:spcPct val="200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kern="0">
                    <a:latin typeface="+mn-lt"/>
                    <a:ea typeface="+mn-ea"/>
                    <a:cs typeface="+mn-cs"/>
                  </a:rPr>
                  <a:t>tag tests</a:t>
                </a:r>
              </a:p>
              <a:p>
                <a:pPr marL="609600" marR="0" lvl="0" indent="-609600" algn="l" defTabSz="914400" rtl="0" eaLnBrk="1" fontAlgn="base" latinLnBrk="0" hangingPunct="1">
                  <a:spcBef>
                    <a:spcPct val="200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kern="0">
                    <a:latin typeface="+mn-lt"/>
                    <a:ea typeface="+mn-ea"/>
                    <a:cs typeface="+mn-cs"/>
                  </a:rPr>
                  <a:t>mutation</a:t>
                </a:r>
              </a:p>
              <a:p>
                <a:pPr marL="609600" marR="0" lvl="0" indent="-609600" algn="l" defTabSz="914400" rtl="0" eaLnBrk="1" fontAlgn="base" latinLnBrk="0" hangingPunct="1">
                  <a:spcBef>
                    <a:spcPct val="200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prototypes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 bwMode="auto">
              <a:xfrm rot="5400000">
                <a:off x="1639094" y="22479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635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" name="AutoShape 5"/>
              <p:cNvSpPr>
                <a:spLocks noChangeArrowheads="1"/>
              </p:cNvSpPr>
              <p:nvPr/>
            </p:nvSpPr>
            <p:spPr bwMode="auto">
              <a:xfrm>
                <a:off x="457200" y="1066800"/>
                <a:ext cx="3048000" cy="838200"/>
              </a:xfrm>
              <a:prstGeom prst="roundRect">
                <a:avLst>
                  <a:gd name="adj" fmla="val 0"/>
                </a:avLst>
              </a:prstGeom>
              <a:solidFill>
                <a:srgbClr val="004080"/>
              </a:solidFill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anchor="ctr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000" b="1">
                    <a:solidFill>
                      <a:schemeClr val="bg1"/>
                    </a:solidFill>
                    <a:latin typeface="Calibri" pitchFamily="-65" charset="0"/>
                  </a:rPr>
                  <a:t>DJS</a:t>
                </a:r>
              </a:p>
            </p:txBody>
          </p:sp>
        </p:grpSp>
      </p:grp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10000" y="914400"/>
            <a:ext cx="4953000" cy="56388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en-US"/>
              <a:t>Applications s</a:t>
            </a:r>
            <a:r>
              <a:rPr lang="en-US"/>
              <a:t>o far: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Inheritance patterns, JS: Good Parts</a:t>
            </a:r>
            <a:endParaRPr lang="en-US" sz="2400"/>
          </a:p>
          <a:p>
            <a:pPr>
              <a:spcAft>
                <a:spcPts val="1200"/>
              </a:spcAft>
              <a:buNone/>
            </a:pPr>
            <a:r>
              <a:rPr lang="en-US"/>
              <a:t>Future work: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Microbenchmarks (e.g. SunSpider)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Libraries (e.g. Array.prototype)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Application to Browser Extensions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ES5/ES6 Features</a:t>
            </a:r>
            <a:endParaRPr lang="en-US" sz="2400"/>
          </a:p>
          <a:p>
            <a:pPr>
              <a:spcAft>
                <a:spcPts val="1200"/>
              </a:spcAft>
              <a:buNone/>
            </a:pPr>
            <a:r>
              <a:rPr lang="en-US" sz="2400"/>
              <a:t>	Class-based Inheritance</a:t>
            </a:r>
          </a:p>
          <a:p>
            <a:pPr>
              <a:spcAft>
                <a:spcPts val="1200"/>
              </a:spcAft>
              <a:buNone/>
            </a:pPr>
            <a:r>
              <a:rPr lang="en-US" sz="2400"/>
              <a:t>	More Local Type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8895-C639-C84D-8BF1-47249E81A26E}" type="slidenum">
              <a:rPr lang="en-US"/>
              <a:pPr/>
              <a:t>21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Thanks!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95600" y="1828800"/>
            <a:ext cx="3352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4694099"/>
            <a:ext cx="838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 pitchFamily="-65" charset="0"/>
                <a:ea typeface="+mn-ea"/>
                <a:cs typeface="+mn-cs"/>
              </a:rPr>
              <a:t>ravichugh.com/nested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53713" y="2720316"/>
            <a:ext cx="18288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0" cap="none" spc="0" normalizeH="0" baseline="0" noProof="0">
                <a:ln>
                  <a:noFill/>
                </a:ln>
                <a:solidFill>
                  <a:srgbClr val="003F84"/>
                </a:solidFill>
                <a:effectLst/>
                <a:uLnTx/>
                <a:uFillTx/>
                <a:latin typeface="Palatino"/>
                <a:ea typeface="+mn-ea"/>
                <a:cs typeface="Palatino"/>
              </a:rPr>
              <a:t>::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838200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en-US"/>
              <a:t>Thanks to Brown PLT for the LambdaJS tools!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0" y="0"/>
            <a:ext cx="9144000" cy="5638800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lIns="182880" tIns="0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6000" dirty="0">
                <a:solidFill>
                  <a:schemeClr val="bg1"/>
                </a:solidFill>
                <a:latin typeface="Calibri" pitchFamily="-65" charset="0"/>
              </a:rPr>
              <a:t>Extra Slides</a:t>
            </a:r>
            <a:endParaRPr lang="en-US" sz="5400" dirty="0">
              <a:solidFill>
                <a:schemeClr val="bg1"/>
              </a:solidFill>
              <a:latin typeface="Calibri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543925" y="6189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362200"/>
          <a:ext cx="8686800" cy="2352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890954"/>
                <a:gridCol w="556846"/>
                <a:gridCol w="7239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tagof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/>
                        </a:rPr>
                        <a:t>tag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mem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Bool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True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sym typeface="Symbol"/>
                        </a:rPr>
                        <a:t>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b="0">
                        <a:solidFill>
                          <a:srgbClr val="333333"/>
                        </a:solidFill>
                        <a:latin typeface="Monaco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</a:rPr>
                        <a:t> </a:t>
                      </a:r>
                      <a:r>
                        <a:rPr lang="en-US" sz="1800" b="0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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has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sel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x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:Top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x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rem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rgbClr val="333333"/>
                          </a:solidFill>
                          <a:latin typeface="Monaco"/>
                          <a:cs typeface="Monaco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d:Dict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k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:Str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{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|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333333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 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/>
                          <a:ea typeface="Consolas" pitchFamily="-65" charset="0"/>
                          <a:cs typeface="Monaco"/>
                          <a:sym typeface="Symbol" pitchFamily="-65" charset="2"/>
                        </a:rPr>
                        <a:t>=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Symbol" charset="2"/>
                          <a:ea typeface="Consolas" pitchFamily="-65" charset="0"/>
                          <a:cs typeface="Symbol" charset="2"/>
                          <a:sym typeface="Symbol" pitchFamily="-65" charset="2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upd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d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k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,</a:t>
                      </a:r>
                      <a:r>
                        <a:rPr lang="en-US" sz="1800" b="0" dirty="0" smtClean="0">
                          <a:solidFill>
                            <a:srgbClr val="333333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bot</a:t>
                      </a:r>
                      <a:r>
                        <a:rPr lang="en-US" sz="1800" b="0" dirty="0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)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Symbol" pitchFamily="-65" charset="2"/>
                          <a:ea typeface="Consolas" pitchFamily="-65" charset="0"/>
                          <a:cs typeface="Consolas" pitchFamily="-65" charset="0"/>
                          <a:sym typeface="Symbol" pitchFamily="-65" charset="2"/>
                        </a:rPr>
                        <a:t></a:t>
                      </a:r>
                      <a:r>
                        <a:rPr lang="en-US" sz="1800" b="0" dirty="0" err="1" smtClean="0">
                          <a:solidFill>
                            <a:srgbClr val="E39B30"/>
                          </a:solidFill>
                          <a:latin typeface="Monaco" pitchFamily="-65" charset="0"/>
                          <a:ea typeface="Consolas" pitchFamily="-65" charset="0"/>
                          <a:cs typeface="Consolas" pitchFamily="-65" charset="0"/>
                        </a:rPr>
                        <a:t>}</a:t>
                      </a:r>
                      <a:endParaRPr lang="en-US" sz="1800" b="0" dirty="0" smtClean="0">
                        <a:solidFill>
                          <a:srgbClr val="E39B30"/>
                        </a:solidFill>
                        <a:latin typeface="Monaco" pitchFamily="-65" charset="0"/>
                        <a:ea typeface="Consolas" pitchFamily="-65" charset="0"/>
                        <a:cs typeface="Consolas" pitchFamily="-65" charset="0"/>
                      </a:endParaRPr>
                    </a:p>
                    <a:p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/>
                        <a:ea typeface="ＭＳ Ｐゴシック" pitchFamily="-65" charset="-128"/>
                        <a:cs typeface="Monac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r>
              <a:rPr lang="en-US"/>
              <a:t>Types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r>
              <a:rPr lang="en-US"/>
              <a:t>Formulas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Logical Values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6" name="Group 34"/>
          <p:cNvGrpSpPr/>
          <p:nvPr/>
        </p:nvGrpSpPr>
        <p:grpSpPr>
          <a:xfrm>
            <a:off x="3657600" y="1066800"/>
            <a:ext cx="3463323" cy="338554"/>
            <a:chOff x="3505200" y="1447800"/>
            <a:chExt cx="3463323" cy="338554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4606323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9" name="Group 36"/>
          <p:cNvGrpSpPr/>
          <p:nvPr/>
        </p:nvGrpSpPr>
        <p:grpSpPr>
          <a:xfrm>
            <a:off x="3352800" y="1600200"/>
            <a:ext cx="3996723" cy="609600"/>
            <a:chOff x="4994877" y="685800"/>
            <a:chExt cx="3996723" cy="6096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994877" y="815316"/>
              <a:ext cx="1371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00800" y="685800"/>
              <a:ext cx="2590800" cy="6096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      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7456159" y="803874"/>
              <a:ext cx="1192196" cy="381000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x:T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1600" baseline="-250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3505200" y="2895600"/>
            <a:ext cx="3276600" cy="338554"/>
            <a:chOff x="4038600" y="1447800"/>
            <a:chExt cx="3276600" cy="338554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181600" y="1447800"/>
              <a:ext cx="21336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x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“Str”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0386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Str(x)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6" name="Group 34"/>
          <p:cNvGrpSpPr/>
          <p:nvPr/>
        </p:nvGrpSpPr>
        <p:grpSpPr>
          <a:xfrm>
            <a:off x="3505200" y="4800600"/>
            <a:ext cx="2590800" cy="338554"/>
            <a:chOff x="4343400" y="1447800"/>
            <a:chExt cx="2590800" cy="338554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“k”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x.k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9" name="Group 34"/>
          <p:cNvGrpSpPr/>
          <p:nvPr/>
        </p:nvGrpSpPr>
        <p:grpSpPr>
          <a:xfrm>
            <a:off x="3505200" y="5139154"/>
            <a:ext cx="2590800" cy="338554"/>
            <a:chOff x="4343400" y="1447800"/>
            <a:chExt cx="2590800" cy="338554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54864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343400" y="1447800"/>
              <a:ext cx="1219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x[k]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3" name="Group 34"/>
          <p:cNvGrpSpPr/>
          <p:nvPr/>
        </p:nvGrpSpPr>
        <p:grpSpPr>
          <a:xfrm>
            <a:off x="3276600" y="3242846"/>
            <a:ext cx="3581400" cy="338554"/>
            <a:chOff x="3810000" y="1447800"/>
            <a:chExt cx="3581400" cy="338554"/>
          </a:xfrm>
        </p:grpSpPr>
        <p:sp>
          <p:nvSpPr>
            <p:cNvPr id="24" name="Rounded Rectangle 23"/>
            <p:cNvSpPr/>
            <p:nvPr/>
          </p:nvSpPr>
          <p:spPr bwMode="auto">
            <a:xfrm>
              <a:off x="5181600" y="1447800"/>
              <a:ext cx="2209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10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has(d,k)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6" name="Group 34"/>
          <p:cNvGrpSpPr/>
          <p:nvPr/>
        </p:nvGrpSpPr>
        <p:grpSpPr>
          <a:xfrm>
            <a:off x="2438400" y="3623846"/>
            <a:ext cx="6096000" cy="584776"/>
            <a:chOff x="2971800" y="1447800"/>
            <a:chExt cx="6096000" cy="584776"/>
          </a:xfrm>
        </p:grpSpPr>
        <p:sp>
          <p:nvSpPr>
            <p:cNvPr id="27" name="Rounded Rectangle 26"/>
            <p:cNvSpPr/>
            <p:nvPr/>
          </p:nvSpPr>
          <p:spPr bwMode="auto">
            <a:xfrm>
              <a:off x="5181600" y="1447800"/>
              <a:ext cx="38862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∀k’. k’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!=</a:t>
              </a:r>
              <a:r>
                <a:rPr lang="en-US" sz="1600">
                  <a:solidFill>
                    <a:srgbClr val="333333"/>
                  </a:solidFill>
                  <a:latin typeface="Symbol" charset="2"/>
                  <a:ea typeface="Apple Symbols" charset="2"/>
                  <a:cs typeface="Symbol" charset="2"/>
                </a:rPr>
                <a:t> 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</a:rPr>
                <a:t>k </a:t>
              </a:r>
              <a:r>
                <a:rPr lang="en-US" sz="160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/>
              </a:r>
              <a:b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</a:br>
              <a:r>
                <a:rPr lang="en-US" sz="1600">
                  <a:solidFill>
                    <a:srgbClr val="333333"/>
                  </a:solidFill>
                  <a:latin typeface="Monaco"/>
                  <a:ea typeface="Apple Symbols" charset="2"/>
                  <a:cs typeface="Monaco"/>
                  <a:sym typeface="Symbol" pitchFamily="-65" charset="2"/>
                </a:rPr>
                <a:t>      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1600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!=</a:t>
              </a:r>
              <a:r>
                <a:rPr lang="en-US" sz="160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d’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k</a:t>
              </a:r>
              <a:r>
                <a:rPr lang="en-US" sz="160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971800" y="1447800"/>
              <a:ext cx="22860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EqMod(d,d’,k)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callbacks f obj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81200" y="3352800"/>
            <a:ext cx="6400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>
                <a:solidFill>
                  <a:srgbClr val="333333"/>
                </a:solidFill>
                <a:latin typeface="Monaco"/>
                <a:ea typeface="Apple Symbols" charset="2"/>
                <a:cs typeface="Monaco"/>
              </a:rPr>
              <a:t>∀A.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	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A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38200" y="3505200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685800"/>
            <a:ext cx="3962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functional version of Dojo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Onto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1045964"/>
            <a:ext cx="8077200" cy="1846659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onto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callbacks,f,obj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endParaRPr lang="en-US" sz="2000" dirty="0" err="1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null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obj,callbacks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if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obj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f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new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List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()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-&gt; 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cb obj, callbacks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3429000"/>
            <a:ext cx="7010400" cy="26670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callbacks: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  <a:sym typeface="Symbol" pitchFamily="-65" charset="2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g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obj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*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obj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null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 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 sz="2000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z="2000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o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z="2000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List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sz="200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]</a:t>
            </a:r>
            <a:endParaRPr lang="en-US" sz="2000" smtClean="0">
              <a:latin typeface="Monaco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3646158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onto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685800"/>
            <a:ext cx="3962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functional version of Dojo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Traditional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vs. Nested Refinements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8F77D-8DCB-714F-AB78-3D56DEACFE0C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Reuse refinement type architecture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Find a decidable refinement logic for</a:t>
            </a:r>
          </a:p>
          <a:p>
            <a:pPr lvl="1">
              <a:lnSpc>
                <a:spcPct val="120000"/>
              </a:lnSpc>
            </a:pPr>
            <a:r>
              <a:rPr lang="en-US"/>
              <a:t>Tag-tests</a:t>
            </a:r>
          </a:p>
          <a:p>
            <a:pPr lvl="1">
              <a:lnSpc>
                <a:spcPct val="120000"/>
              </a:lnSpc>
            </a:pPr>
            <a:r>
              <a:rPr lang="en-US"/>
              <a:t>Dictionaries</a:t>
            </a:r>
          </a:p>
          <a:p>
            <a:pPr lvl="1">
              <a:lnSpc>
                <a:spcPct val="120000"/>
              </a:lnSpc>
            </a:pPr>
            <a:r>
              <a:rPr lang="en-US"/>
              <a:t>Lambdas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Define </a:t>
            </a:r>
            <a:r>
              <a:rPr lang="en-US" b="1">
                <a:solidFill>
                  <a:srgbClr val="004080"/>
                </a:solidFill>
              </a:rPr>
              <a:t>nested</a:t>
            </a:r>
            <a:r>
              <a:rPr lang="en-US"/>
              <a:t> refinement type architecture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Approach: Refinement Types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127375" y="27717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124200" y="3990975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  <p:sp>
        <p:nvSpPr>
          <p:cNvPr id="2" name="Rectangle 58"/>
          <p:cNvSpPr>
            <a:spLocks noChangeArrowheads="1"/>
          </p:cNvSpPr>
          <p:nvPr/>
        </p:nvSpPr>
        <p:spPr bwMode="auto">
          <a:xfrm>
            <a:off x="3124200" y="338137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3" name="Rectangle 58"/>
          <p:cNvSpPr>
            <a:spLocks noChangeArrowheads="1"/>
          </p:cNvSpPr>
          <p:nvPr/>
        </p:nvSpPr>
        <p:spPr bwMode="auto">
          <a:xfrm>
            <a:off x="3124200" y="4022725"/>
            <a:ext cx="8715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r>
              <a:rPr lang="en-US" sz="5000" baseline="30000">
                <a:solidFill>
                  <a:srgbClr val="008000"/>
                </a:solidFill>
                <a:latin typeface="Calibri" pitchFamily="-65" charset="0"/>
                <a:ea typeface="Zapf Dingbats" pitchFamily="-65" charset="2"/>
                <a:cs typeface="Zapf Dingbats" pitchFamily="-65" charset="2"/>
              </a:rPr>
              <a:t>*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/>
      <p:bldP spid="59" grpId="0"/>
      <p:bldP spid="18" grpId="0"/>
      <p:bldP spid="18" grpId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for JavaScript: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209800" y="2671902"/>
            <a:ext cx="4724400" cy="3505200"/>
          </a:xfrm>
          <a:prstGeom prst="roundRect">
            <a:avLst>
              <a:gd name="adj" fmla="val 0"/>
            </a:avLst>
          </a:prstGeom>
          <a:solidFill>
            <a:srgbClr val="F7991A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rIns="182880" bIns="182880" anchor="b">
            <a:prstTxWarp prst="textNoShape">
              <a:avLst/>
            </a:prstTxWarp>
          </a:bodyPr>
          <a:lstStyle/>
          <a:p>
            <a:pPr algn="r"/>
            <a:r>
              <a:rPr lang="en-US" sz="3000" b="1">
                <a:latin typeface="Calibri" pitchFamily="-65" charset="0"/>
              </a:rPr>
              <a:t>System !D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362200" y="2789976"/>
            <a:ext cx="4419600" cy="2015526"/>
          </a:xfrm>
          <a:prstGeom prst="roundRect">
            <a:avLst>
              <a:gd name="adj" fmla="val 0"/>
            </a:avLst>
          </a:prstGeom>
          <a:solidFill>
            <a:srgbClr val="E1E367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rIns="182880" bIns="182880" anchor="b">
            <a:prstTxWarp prst="textNoShape">
              <a:avLst/>
            </a:prstTxWarp>
          </a:bodyPr>
          <a:lstStyle/>
          <a:p>
            <a:pPr algn="r"/>
            <a:r>
              <a:rPr lang="en-US" sz="3000" b="1">
                <a:latin typeface="Calibri" pitchFamily="-65" charset="0"/>
              </a:rPr>
              <a:t>System D</a:t>
            </a: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4600" y="2781449"/>
            <a:ext cx="2286000" cy="325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lambdas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dictionaries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tag tests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mutation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prototypes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2045958"/>
            <a:ext cx="28194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>
                <a:latin typeface="Calibri"/>
                <a:cs typeface="Calibri"/>
              </a:rPr>
              <a:t>Guha et al. (ECOOP 2010)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2933700" y="2247900"/>
            <a:ext cx="6858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2209800" y="1066800"/>
            <a:ext cx="4724400" cy="838200"/>
          </a:xfrm>
          <a:prstGeom prst="roundRect">
            <a:avLst>
              <a:gd name="adj" fmla="val 0"/>
            </a:avLst>
          </a:prstGeom>
          <a:solidFill>
            <a:srgbClr val="003F84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>
                <a:solidFill>
                  <a:srgbClr val="003F84"/>
                </a:solidFill>
                <a:latin typeface="Calibri" pitchFamily="-65" charset="0"/>
              </a:rPr>
              <a:t>Dependent </a:t>
            </a:r>
            <a:r>
              <a:rPr lang="en-US" sz="3000">
                <a:solidFill>
                  <a:srgbClr val="FFFFFF"/>
                </a:solidFill>
                <a:latin typeface="Calibri" pitchFamily="-65" charset="0"/>
              </a:rPr>
              <a:t>JavaScript</a:t>
            </a:r>
            <a:r>
              <a:rPr lang="en-US" sz="3000">
                <a:latin typeface="Calibri" pitchFamily="-65" charset="0"/>
              </a:rPr>
              <a:t> </a:t>
            </a:r>
            <a:r>
              <a:rPr lang="en-US" sz="3000">
                <a:solidFill>
                  <a:srgbClr val="003F84"/>
                </a:solidFill>
                <a:latin typeface="Calibri" pitchFamily="-65" charset="0"/>
              </a:rPr>
              <a:t>(DJS)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4179558"/>
            <a:ext cx="18288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(POPL 2012)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86600" y="5528274"/>
            <a:ext cx="18288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(In Submission)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09800" y="1066800"/>
            <a:ext cx="4724400" cy="838200"/>
          </a:xfrm>
          <a:prstGeom prst="roundRect">
            <a:avLst>
              <a:gd name="adj" fmla="val 0"/>
            </a:avLst>
          </a:prstGeom>
          <a:solidFill>
            <a:srgbClr val="004080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>
                <a:solidFill>
                  <a:schemeClr val="bg1"/>
                </a:solidFill>
                <a:latin typeface="Calibri" pitchFamily="-65" charset="0"/>
              </a:rPr>
              <a:t>Dependent JavaScript (DJS)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build="p"/>
      <p:bldP spid="15" grpId="0"/>
      <p:bldP spid="19" grpId="0"/>
      <p:bldP spid="20" grpId="0"/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972D-DDE8-D841-BFB9-C406CD900C7A}" type="slidenum">
              <a:rPr lang="en-US"/>
              <a:pPr/>
              <a:t>30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Refinements</a:t>
            </a:r>
            <a:endParaRPr lang="en-US" dirty="0"/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  </a:t>
            </a:r>
            <a:r>
              <a:rPr lang="en-US" sz="2000" dirty="0" err="1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:: U</a:t>
            </a:r>
          </a:p>
        </p:txBody>
      </p:sp>
      <p:sp>
        <p:nvSpPr>
          <p:cNvPr id="145424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23622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Refinement formulas over a decidable logic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>
                <a:latin typeface="Calibri"/>
                <a:cs typeface="Calibri"/>
              </a:rPr>
              <a:t>uninterpreted</a:t>
            </a:r>
            <a:r>
              <a:rPr lang="en-US" sz="2400" dirty="0" smtClean="0">
                <a:latin typeface="Calibri"/>
                <a:cs typeface="Calibri"/>
              </a:rPr>
              <a:t> functions, McCarthy arrays, linear arithmetic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/>
                <a:cs typeface="Calibri"/>
              </a:rPr>
              <a:t>Only base values refined by formulas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238125" y="4312968"/>
            <a:ext cx="6972300" cy="423863"/>
            <a:chOff x="238125" y="4312968"/>
            <a:chExt cx="6972300" cy="423863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229225" y="4312968"/>
              <a:ext cx="1981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238125" y="4312968"/>
              <a:ext cx="2352675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0" name="Straight Arrow Connector 9"/>
            <p:cNvCxnSpPr>
              <a:stCxn id="18" idx="1"/>
              <a:endCxn id="2" idx="3"/>
            </p:cNvCxnSpPr>
            <p:nvPr/>
          </p:nvCxnSpPr>
          <p:spPr bwMode="auto">
            <a:xfrm rot="10800000">
              <a:off x="2590801" y="4524900"/>
              <a:ext cx="2638425" cy="1588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8600" y="3950958"/>
            <a:ext cx="21336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/>
      <p:bldP spid="145424" grpId="0" build="p"/>
      <p:bldP spid="14" grpId="0" animBg="1"/>
      <p:bldP spid="14" grpId="1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2C0AB-A6F6-F947-9E2C-356D5EF78828}" type="slidenum">
              <a:rPr lang="en-US"/>
              <a:pPr/>
              <a:t>31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::=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&lt;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tag(x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“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”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sel(x,y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) =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z</a:t>
            </a: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| …</a:t>
            </a:r>
            <a:b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latin typeface="Monaco" pitchFamily="-65" charset="0"/>
                <a:ea typeface="Consolas" pitchFamily="-65" charset="0"/>
                <a:cs typeface="Consolas" pitchFamily="-65" charset="0"/>
              </a:rPr>
              <a:t>   |  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 dirty="0" err="1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sz="2000" dirty="0"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057275" y="6141768"/>
            <a:ext cx="1152525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1" name="Rectangle 16"/>
          <p:cNvSpPr txBox="1">
            <a:spLocks noChangeArrowheads="1"/>
          </p:cNvSpPr>
          <p:nvPr/>
        </p:nvSpPr>
        <p:spPr bwMode="auto">
          <a:xfrm>
            <a:off x="381000" y="9144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Refinement formulas over a decidable logic</a:t>
            </a:r>
          </a:p>
          <a:p>
            <a:pPr marL="742950" marR="0" lvl="1" indent="-28575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uninterpreted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functions, McCarthy arrays, linear arithmetic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Only base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values refined by formulas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Calibri"/>
                <a:ea typeface="+mn-ea"/>
                <a:cs typeface="Calibri"/>
              </a:rPr>
              <a:t>“has-type” allows “type terms” in formulas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762000" y="2129706"/>
            <a:ext cx="2895600" cy="676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4080"/>
                </a:solidFill>
                <a:latin typeface="Calibri" pitchFamily="-65" charset="0"/>
              </a:rPr>
              <a:t>All values</a:t>
            </a:r>
            <a:endParaRPr lang="en-US" sz="3200" dirty="0">
              <a:solidFill>
                <a:srgbClr val="004080"/>
              </a:solidFill>
              <a:latin typeface="Calibri" pitchFamily="-65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724400" y="3749675"/>
            <a:ext cx="4267200" cy="2936875"/>
            <a:chOff x="4724400" y="3749675"/>
            <a:chExt cx="4267200" cy="2936875"/>
          </a:xfrm>
        </p:grpSpPr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4724400" y="3749675"/>
              <a:ext cx="4137025" cy="2555875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q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&lt;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tag(x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“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 | …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sel(x,y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) = 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z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| …</a:t>
              </a:r>
            </a:p>
          </p:txBody>
        </p:sp>
        <p:sp>
          <p:nvSpPr>
            <p:cNvPr id="19" name="AutoShape 8"/>
            <p:cNvSpPr>
              <a:spLocks noChangeArrowheads="1"/>
            </p:cNvSpPr>
            <p:nvPr/>
          </p:nvSpPr>
          <p:spPr bwMode="auto">
            <a:xfrm>
              <a:off x="4724400" y="6248400"/>
              <a:ext cx="42672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E57B-5E95-6848-B941-1AC81720E6CC}" type="slidenum">
              <a:rPr lang="en-US"/>
              <a:pPr/>
              <a:t>32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Refinements</a:t>
            </a:r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>
            <a:off x="152400" y="3733800"/>
            <a:ext cx="4159250" cy="2943225"/>
          </a:xfrm>
          <a:prstGeom prst="roundRect">
            <a:avLst>
              <a:gd name="adj" fmla="val 10259"/>
            </a:avLst>
          </a:prstGeom>
          <a:noFill/>
          <a:ln w="38100">
            <a:solidFill>
              <a:srgbClr val="004080"/>
            </a:solidFill>
            <a:round/>
            <a:headEnd/>
            <a:tailEnd/>
          </a:ln>
        </p:spPr>
        <p:txBody>
          <a:bodyPr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20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20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914400"/>
            <a:ext cx="8382000" cy="2362200"/>
            <a:chOff x="381000" y="914400"/>
            <a:chExt cx="8382000" cy="2362200"/>
          </a:xfrm>
        </p:grpSpPr>
        <p:sp>
          <p:nvSpPr>
            <p:cNvPr id="5" name="Rectangle 16"/>
            <p:cNvSpPr txBox="1">
              <a:spLocks noChangeArrowheads="1"/>
            </p:cNvSpPr>
            <p:nvPr/>
          </p:nvSpPr>
          <p:spPr bwMode="auto">
            <a:xfrm>
              <a:off x="381000" y="914400"/>
              <a:ext cx="83820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Refinement formulas over a decidable logic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uninterpreted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 functions, McCarthy arrays, linear arithmetic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Only base 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values refined by formulas</a:t>
              </a:r>
            </a:p>
            <a:p>
              <a:pPr marL="342900" lvl="0" indent="-342900" eaLnBrk="1" hangingPunct="1">
                <a:lnSpc>
                  <a:spcPct val="12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3200" kern="0" dirty="0" smtClean="0">
                  <a:latin typeface="Calibri"/>
                  <a:ea typeface="+mn-ea"/>
                  <a:cs typeface="Calibri"/>
                </a:rPr>
                <a:t>“has-type” </a:t>
              </a:r>
              <a:r>
                <a:rPr lang="en-US" sz="3200" kern="0" dirty="0" smtClean="0">
                  <a:latin typeface="Calibri"/>
                  <a:cs typeface="Calibri"/>
                </a:rPr>
                <a:t>allows “type terms” in formulas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62000" y="2129706"/>
              <a:ext cx="2895600" cy="676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342900" indent="-342900" algn="ctr" eaLnBrk="1" hangingPunct="1">
                <a:lnSpc>
                  <a:spcPct val="120000"/>
                </a:lnSpc>
                <a:spcBef>
                  <a:spcPct val="20000"/>
                </a:spcBef>
              </a:pPr>
              <a:r>
                <a:rPr lang="en-US" sz="3200" b="1" dirty="0" smtClean="0">
                  <a:solidFill>
                    <a:srgbClr val="004080"/>
                  </a:solidFill>
                  <a:latin typeface="Calibri" pitchFamily="-65" charset="0"/>
                </a:rPr>
                <a:t>All values</a:t>
              </a:r>
              <a:endParaRPr lang="en-US" sz="3200" dirty="0">
                <a:solidFill>
                  <a:srgbClr val="004080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Subtyping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cxnSp>
        <p:nvCxnSpPr>
          <p:cNvPr id="22" name="Straight Arrow Connector 21"/>
          <p:cNvCxnSpPr>
            <a:stCxn id="19" idx="2"/>
            <a:endCxn id="16" idx="0"/>
          </p:cNvCxnSpPr>
          <p:nvPr/>
        </p:nvCxnSpPr>
        <p:spPr bwMode="auto">
          <a:xfrm rot="5400000">
            <a:off x="1144869" y="1905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3" name="Straight Arrow Connector 22"/>
          <p:cNvCxnSpPr>
            <a:stCxn id="16" idx="2"/>
            <a:endCxn id="18" idx="0"/>
          </p:cNvCxnSpPr>
          <p:nvPr/>
        </p:nvCxnSpPr>
        <p:spPr bwMode="auto">
          <a:xfrm rot="5400000">
            <a:off x="1118080" y="2945011"/>
            <a:ext cx="5560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9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2" name="Rounded Rectangle 31"/>
          <p:cNvSpPr/>
          <p:nvPr/>
        </p:nvSpPr>
        <p:spPr bwMode="auto">
          <a:xfrm>
            <a:off x="3810000" y="1905000"/>
            <a:ext cx="38100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)=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>
                <a:solidFill>
                  <a:srgbClr val="333333"/>
                </a:solidFill>
                <a:latin typeface="Monaco"/>
                <a:ea typeface="Consolas" charset="0"/>
                <a:cs typeface="Monaco"/>
                <a:sym typeface="Symbol" charset="2"/>
              </a:rPr>
              <a:t> </a:t>
            </a:r>
            <a:r>
              <a:rPr lang="en-US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true</a:t>
            </a:r>
            <a:endParaRPr lang="en-US" dirty="0" smtClean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5215923" y="2510135"/>
            <a:ext cx="22098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 &lt;: Top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rot="10800000" flipV="1">
            <a:off x="3733800" y="2438399"/>
            <a:ext cx="396240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32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grpSp>
        <p:nvGrpSpPr>
          <p:cNvPr id="7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grpSp>
        <p:nvGrpSpPr>
          <p:cNvPr id="7" name="Group 34"/>
          <p:cNvGrpSpPr/>
          <p:nvPr/>
        </p:nvGrpSpPr>
        <p:grpSpPr>
          <a:xfrm>
            <a:off x="5486400" y="6248400"/>
            <a:ext cx="2514600" cy="338554"/>
            <a:chOff x="3505200" y="1447800"/>
            <a:chExt cx="2514600" cy="338554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572000" y="1447800"/>
              <a:ext cx="1447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5486400" y="5715000"/>
            <a:ext cx="3429000" cy="338554"/>
            <a:chOff x="3505200" y="1447800"/>
            <a:chExt cx="3429000" cy="338554"/>
          </a:xfrm>
        </p:grpSpPr>
        <p:sp>
          <p:nvSpPr>
            <p:cNvPr id="36" name="Rounded Rectangle 35"/>
            <p:cNvSpPr/>
            <p:nvPr/>
          </p:nvSpPr>
          <p:spPr bwMode="auto">
            <a:xfrm>
              <a:off x="4572000" y="1447800"/>
              <a:ext cx="23622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00408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3505200" y="1447800"/>
              <a:ext cx="1066800" cy="338554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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38" name="Rounded Rectangle 37"/>
          <p:cNvSpPr/>
          <p:nvPr/>
        </p:nvSpPr>
        <p:spPr bwMode="auto">
          <a:xfrm>
            <a:off x="3429000" y="4186535"/>
            <a:ext cx="51054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&lt;: Int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9" name="Group 42"/>
          <p:cNvGrpSpPr/>
          <p:nvPr/>
        </p:nvGrpSpPr>
        <p:grpSpPr>
          <a:xfrm>
            <a:off x="3429000" y="3505200"/>
            <a:ext cx="5105400" cy="611188"/>
            <a:chOff x="3429000" y="3505200"/>
            <a:chExt cx="5105400" cy="611188"/>
          </a:xfrm>
        </p:grpSpPr>
        <p:cxnSp>
          <p:nvCxnSpPr>
            <p:cNvPr id="40" name="Straight Connector 39"/>
            <p:cNvCxnSpPr/>
            <p:nvPr/>
          </p:nvCxnSpPr>
          <p:spPr bwMode="auto">
            <a:xfrm rot="10800000">
              <a:off x="3429000" y="4114800"/>
              <a:ext cx="5105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4290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Top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324600" y="3505200"/>
              <a:ext cx="2209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&lt;: 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3429000" y="2691824"/>
            <a:ext cx="2057400" cy="662564"/>
            <a:chOff x="3429000" y="1929824"/>
            <a:chExt cx="2057400" cy="662564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true</a:t>
              </a:r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8"/>
          <p:cNvGrpSpPr/>
          <p:nvPr/>
        </p:nvGrpSpPr>
        <p:grpSpPr>
          <a:xfrm>
            <a:off x="6400800" y="2690236"/>
            <a:ext cx="2057400" cy="662564"/>
            <a:chOff x="3429000" y="1929824"/>
            <a:chExt cx="2057400" cy="662564"/>
          </a:xfrm>
        </p:grpSpPr>
        <p:sp>
          <p:nvSpPr>
            <p:cNvPr id="41" name="Rounded Rectangle 40"/>
            <p:cNvSpPr/>
            <p:nvPr/>
          </p:nvSpPr>
          <p:spPr bwMode="auto">
            <a:xfrm>
              <a:off x="3429000" y="1929824"/>
              <a:ext cx="2057400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r>
                <a:rPr lang="en-US" sz="1600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sz="1600">
                  <a:solidFill>
                    <a:srgbClr val="333333"/>
                  </a:solidFill>
                  <a:latin typeface="Monaco"/>
                  <a:ea typeface="Consolas" charset="0"/>
                  <a:cs typeface="Monaco"/>
                  <a:sym typeface="Symbol" charset="2"/>
                </a:rPr>
                <a:t> 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sz="1600" dirty="0" smtClean="0">
                <a:solidFill>
                  <a:srgbClr val="004080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endParaRPr>
            </a:p>
            <a:p>
              <a:pPr algn="ctr"/>
              <a:endParaRPr lang="en-US" sz="1600" dirty="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 rot="10800000">
              <a:off x="3429000" y="2590800"/>
              <a:ext cx="20574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3" name="Group 6"/>
          <p:cNvGrpSpPr/>
          <p:nvPr/>
        </p:nvGrpSpPr>
        <p:grpSpPr>
          <a:xfrm>
            <a:off x="228600" y="5353050"/>
            <a:ext cx="2514600" cy="1352550"/>
            <a:chOff x="381000" y="990600"/>
            <a:chExt cx="2514600" cy="1352550"/>
          </a:xfrm>
        </p:grpSpPr>
        <p:sp>
          <p:nvSpPr>
            <p:cNvPr id="5" name="AutoShape 6"/>
            <p:cNvSpPr>
              <a:spLocks noChangeArrowheads="1"/>
            </p:cNvSpPr>
            <p:nvPr/>
          </p:nvSpPr>
          <p:spPr bwMode="auto">
            <a:xfrm>
              <a:off x="381000" y="990600"/>
              <a:ext cx="2514600" cy="966053"/>
            </a:xfrm>
            <a:prstGeom prst="roundRect">
              <a:avLst>
                <a:gd name="adj" fmla="val 10259"/>
              </a:avLst>
            </a:prstGeom>
            <a:noFill/>
            <a:ln w="38100">
              <a:solidFill>
                <a:srgbClr val="004080"/>
              </a:solidFill>
              <a:round/>
              <a:headEnd/>
              <a:tailEnd/>
            </a:ln>
          </p:spPr>
          <p:txBody>
            <a:bodyPr wrap="square" tIns="91440" bIns="9144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 ::= {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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>
                  <a:latin typeface="Monaco" pitchFamily="-65" charset="0"/>
                  <a:ea typeface="Consolas" pitchFamily="-65" charset="0"/>
                  <a:cs typeface="Consolas" pitchFamily="-65" charset="0"/>
                </a:rPr>
                <a:t>p</a:t>
              </a:r>
              <a:r>
                <a:rPr lang="en-US" sz="2000" dirty="0" err="1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b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   |  x:T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1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T</a:t>
              </a:r>
              <a:r>
                <a:rPr lang="en-US" sz="2000" baseline="-25000" dirty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>2</a:t>
              </a:r>
              <a: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  <a:t/>
              </a:r>
              <a:br>
                <a:rPr lang="en-US" sz="2000" dirty="0" smtClean="0">
                  <a:latin typeface="Monaco" pitchFamily="-65" charset="0"/>
                  <a:ea typeface="Consolas" pitchFamily="-65" charset="0"/>
                  <a:cs typeface="Consolas" pitchFamily="-65" charset="0"/>
                </a:rPr>
              </a:b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81000" y="1905000"/>
              <a:ext cx="2514600" cy="438150"/>
            </a:xfrm>
            <a:prstGeom prst="roundRect">
              <a:avLst>
                <a:gd name="adj" fmla="val 1233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lIns="0" tIns="0" rIns="0" bIns="0" anchor="t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lnSpc>
                  <a:spcPct val="140000"/>
                </a:lnSpc>
              </a:pPr>
              <a:r>
                <a:rPr lang="en-US" sz="2000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traditional refinements</a:t>
              </a:r>
              <a:endParaRPr lang="en-US" sz="2000" dirty="0"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582381" y="2156222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Implication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582381" y="3223022"/>
            <a:ext cx="1627419" cy="510778"/>
          </a:xfrm>
          <a:prstGeom prst="roundRect">
            <a:avLst>
              <a:gd name="adj" fmla="val 16667"/>
            </a:avLst>
          </a:prstGeom>
          <a:solidFill>
            <a:srgbClr val="3333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Calibri" pitchFamily="-65" charset="0"/>
              </a:rPr>
              <a:t>SMT Solver</a:t>
            </a:r>
          </a:p>
        </p:txBody>
      </p:sp>
      <p:sp>
        <p:nvSpPr>
          <p:cNvPr id="19" name="AutoShape 18"/>
          <p:cNvSpPr>
            <a:spLocks noChangeArrowheads="1"/>
          </p:cNvSpPr>
          <p:nvPr/>
        </p:nvSpPr>
        <p:spPr bwMode="auto">
          <a:xfrm>
            <a:off x="582381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Subtyping</a:t>
            </a:r>
          </a:p>
        </p:txBody>
      </p:sp>
      <p:sp>
        <p:nvSpPr>
          <p:cNvPr id="44" name="AutoShape 18"/>
          <p:cNvSpPr>
            <a:spLocks noChangeArrowheads="1"/>
          </p:cNvSpPr>
          <p:nvPr/>
        </p:nvSpPr>
        <p:spPr bwMode="auto">
          <a:xfrm>
            <a:off x="3048000" y="1143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2209800" y="1293812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2209800" y="1447800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165882" y="1645968"/>
            <a:ext cx="447347" cy="511048"/>
            <a:chOff x="1165882" y="1645968"/>
            <a:chExt cx="447347" cy="511048"/>
          </a:xfrm>
        </p:grpSpPr>
        <p:cxnSp>
          <p:nvCxnSpPr>
            <p:cNvPr id="22" name="Straight Arrow Connector 21"/>
            <p:cNvCxnSpPr>
              <a:stCxn id="19" idx="2"/>
              <a:endCxn id="16" idx="0"/>
            </p:cNvCxnSpPr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pSp>
        <p:nvGrpSpPr>
          <p:cNvPr id="13" name="Group 42"/>
          <p:cNvGrpSpPr/>
          <p:nvPr/>
        </p:nvGrpSpPr>
        <p:grpSpPr>
          <a:xfrm>
            <a:off x="1143000" y="2667000"/>
            <a:ext cx="447347" cy="511048"/>
            <a:chOff x="1165882" y="1645968"/>
            <a:chExt cx="447347" cy="51104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 rot="5400000">
              <a:off x="1144869" y="1905000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rot="5400000">
              <a:off x="915454" y="1896396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5400000">
              <a:off x="1361213" y="1904468"/>
              <a:ext cx="50244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49" name="Content Placeholder 2"/>
          <p:cNvSpPr>
            <a:spLocks/>
          </p:cNvSpPr>
          <p:nvPr/>
        </p:nvSpPr>
        <p:spPr bwMode="auto">
          <a:xfrm>
            <a:off x="3276600" y="20574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dirty="0">
                <a:latin typeface="Calibri" pitchFamily="-65" charset="0"/>
              </a:rPr>
              <a:t>Decidable if: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Only values in formulas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Underlying theories decidable</a:t>
            </a:r>
          </a:p>
        </p:txBody>
      </p:sp>
      <p:sp>
        <p:nvSpPr>
          <p:cNvPr id="50" name="Content Placeholder 2"/>
          <p:cNvSpPr>
            <a:spLocks/>
          </p:cNvSpPr>
          <p:nvPr/>
        </p:nvSpPr>
        <p:spPr bwMode="auto">
          <a:xfrm>
            <a:off x="3276600" y="4191000"/>
            <a:ext cx="586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457200" eaLnBrk="1" hangingPunct="1">
              <a:spcBef>
                <a:spcPct val="20000"/>
              </a:spcBef>
            </a:pPr>
            <a:r>
              <a:rPr lang="en-US" sz="3200" dirty="0">
                <a:latin typeface="Calibri" pitchFamily="-65" charset="0"/>
              </a:rPr>
              <a:t>With nested refinements: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No new theories</a:t>
            </a:r>
          </a:p>
          <a:p>
            <a:pPr marL="342900" indent="-342900" defTabSz="457200" eaLnBrk="1" hangingPunct="1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Calibri" pitchFamily="-65" charset="0"/>
              </a:rPr>
              <a:t>But implication is imprecise!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 with Nesting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582381" y="1143000"/>
            <a:ext cx="1627419" cy="2590800"/>
            <a:chOff x="582381" y="1143000"/>
            <a:chExt cx="1627419" cy="2590800"/>
          </a:xfrm>
        </p:grpSpPr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582381" y="2156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582381" y="3223022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19" name="AutoShape 18"/>
            <p:cNvSpPr>
              <a:spLocks noChangeArrowheads="1"/>
            </p:cNvSpPr>
            <p:nvPr/>
          </p:nvSpPr>
          <p:spPr bwMode="auto">
            <a:xfrm>
              <a:off x="582381" y="1143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rot="5400000">
            <a:off x="1144869" y="1905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rot="5400000">
            <a:off x="1118080" y="2945011"/>
            <a:ext cx="5560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22" name="Group 21"/>
          <p:cNvGrpSpPr/>
          <p:nvPr/>
        </p:nvGrpSpPr>
        <p:grpSpPr>
          <a:xfrm>
            <a:off x="3276600" y="2438400"/>
            <a:ext cx="5185487" cy="2791781"/>
            <a:chOff x="3276600" y="2438400"/>
            <a:chExt cx="5185487" cy="279178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778133" y="2445948"/>
              <a:ext cx="1683954" cy="556284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3886200" y="2438400"/>
              <a:ext cx="1683954" cy="556284"/>
            </a:xfrm>
            <a:prstGeom prst="roundRect">
              <a:avLst>
                <a:gd name="adj" fmla="val 0"/>
              </a:avLst>
            </a:prstGeom>
            <a:solidFill>
              <a:srgbClr val="BFBFB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41" name="Content Placeholder 2"/>
            <p:cNvSpPr>
              <a:spLocks/>
            </p:cNvSpPr>
            <p:nvPr/>
          </p:nvSpPr>
          <p:spPr bwMode="auto">
            <a:xfrm>
              <a:off x="3276600" y="4054475"/>
              <a:ext cx="5105400" cy="1175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marL="342900" indent="-342900" algn="ctr" defTabSz="457200" eaLnBrk="1" hangingPunct="1">
                <a:spcBef>
                  <a:spcPct val="20000"/>
                </a:spcBef>
              </a:pPr>
              <a:r>
                <a:rPr lang="en-US" sz="3200" dirty="0">
                  <a:latin typeface="Calibri" pitchFamily="-65" charset="0"/>
                </a:rPr>
                <a:t>Invalid, as these are distinct</a:t>
              </a:r>
            </a:p>
            <a:p>
              <a:pPr marL="342900" indent="-342900" algn="ctr" defTabSz="457200" eaLnBrk="1" hangingPunct="1">
                <a:spcBef>
                  <a:spcPct val="20000"/>
                </a:spcBef>
              </a:pPr>
              <a:r>
                <a:rPr lang="en-US" sz="3200" dirty="0">
                  <a:latin typeface="Calibri" pitchFamily="-65" charset="0"/>
                </a:rPr>
                <a:t>uninterpreted constants</a:t>
              </a: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3048000" y="2475809"/>
            <a:ext cx="5562600" cy="46166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Top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Int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dirty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539718" y="2286000"/>
            <a:ext cx="5461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5000">
                <a:solidFill>
                  <a:srgbClr val="FF0000"/>
                </a:solidFill>
                <a:latin typeface="Zapf Dingbats" pitchFamily="-65" charset="2"/>
              </a:rPr>
              <a:t>✗</a:t>
            </a:r>
            <a:endParaRPr lang="en-US" sz="5000" baseline="30000">
              <a:solidFill>
                <a:srgbClr val="FF0000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39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14400" y="2286000"/>
            <a:ext cx="1627419" cy="3939778"/>
            <a:chOff x="457200" y="2286000"/>
            <a:chExt cx="1627419" cy="3939778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457200" y="3299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457200" y="5715000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7" name="AutoShape 18"/>
            <p:cNvSpPr>
              <a:spLocks noChangeArrowheads="1"/>
            </p:cNvSpPr>
            <p:nvPr/>
          </p:nvSpPr>
          <p:spPr bwMode="auto">
            <a:xfrm>
              <a:off x="457200" y="2286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7010400" y="2286000"/>
            <a:ext cx="1627419" cy="510778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latin typeface="Calibri" pitchFamily="-65" charset="0"/>
              </a:rPr>
              <a:t>Arrow Rule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1476888" y="3048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>
            <a:off x="775610" y="4762500"/>
            <a:ext cx="1905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1" name="Straight Arrow Connector 10"/>
          <p:cNvCxnSpPr>
            <a:stCxn id="26" idx="3"/>
            <a:endCxn id="8" idx="1"/>
          </p:cNvCxnSpPr>
          <p:nvPr/>
        </p:nvCxnSpPr>
        <p:spPr bwMode="auto">
          <a:xfrm>
            <a:off x="6172200" y="2541389"/>
            <a:ext cx="838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 w="lg" len="med"/>
          </a:ln>
          <a:effectLst/>
        </p:spPr>
      </p:cxnSp>
      <p:sp>
        <p:nvSpPr>
          <p:cNvPr id="13" name="Content Placeholder 2"/>
          <p:cNvSpPr>
            <a:spLocks/>
          </p:cNvSpPr>
          <p:nvPr/>
        </p:nvSpPr>
        <p:spPr bwMode="auto">
          <a:xfrm>
            <a:off x="0" y="997803"/>
            <a:ext cx="411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When goal is base predicate:</a:t>
            </a:r>
            <a:b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</a:b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Content Placeholder 2"/>
          <p:cNvSpPr>
            <a:spLocks/>
          </p:cNvSpPr>
          <p:nvPr/>
        </p:nvSpPr>
        <p:spPr bwMode="auto">
          <a:xfrm>
            <a:off x="4114800" y="997803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  <a:t>When goal is “has-type” predicate:</a:t>
            </a:r>
            <a:br>
              <a:rPr lang="en-US" dirty="0">
                <a:latin typeface="Calibri"/>
                <a:ea typeface="Consolas" pitchFamily="-65" charset="0"/>
                <a:cs typeface="Calibri"/>
                <a:sym typeface="Symbol" pitchFamily="-65" charset="2"/>
              </a:rPr>
            </a:b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1027905" y="3771900"/>
            <a:ext cx="6172200" cy="1588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4544781" y="2286000"/>
            <a:ext cx="1627419" cy="3962400"/>
            <a:chOff x="4544781" y="2286000"/>
            <a:chExt cx="1627419" cy="3962400"/>
          </a:xfrm>
        </p:grpSpPr>
        <p:sp>
          <p:nvSpPr>
            <p:cNvPr id="24" name="AutoShape 18"/>
            <p:cNvSpPr>
              <a:spLocks noChangeArrowheads="1"/>
            </p:cNvSpPr>
            <p:nvPr/>
          </p:nvSpPr>
          <p:spPr bwMode="auto">
            <a:xfrm>
              <a:off x="4544781" y="3299222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Implication</a:t>
              </a:r>
            </a:p>
          </p:txBody>
        </p:sp>
        <p:sp>
          <p:nvSpPr>
            <p:cNvPr id="25" name="AutoShape 18"/>
            <p:cNvSpPr>
              <a:spLocks noChangeArrowheads="1"/>
            </p:cNvSpPr>
            <p:nvPr/>
          </p:nvSpPr>
          <p:spPr bwMode="auto">
            <a:xfrm>
              <a:off x="4544781" y="5737622"/>
              <a:ext cx="1627419" cy="510778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SMT Solver</a:t>
              </a:r>
            </a:p>
          </p:txBody>
        </p:sp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4544781" y="2286000"/>
              <a:ext cx="1627419" cy="510778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Subtyping</a:t>
              </a:r>
            </a:p>
          </p:txBody>
        </p:sp>
      </p:grpSp>
      <p:cxnSp>
        <p:nvCxnSpPr>
          <p:cNvPr id="27" name="Straight Arrow Connector 26"/>
          <p:cNvCxnSpPr>
            <a:stCxn id="26" idx="2"/>
            <a:endCxn id="24" idx="0"/>
          </p:cNvCxnSpPr>
          <p:nvPr/>
        </p:nvCxnSpPr>
        <p:spPr bwMode="auto">
          <a:xfrm rot="5400000">
            <a:off x="5107269" y="3048000"/>
            <a:ext cx="502444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 bwMode="auto">
          <a:xfrm rot="5400000">
            <a:off x="4394680" y="4773811"/>
            <a:ext cx="1927622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0" name="Content Placeholder 2"/>
          <p:cNvSpPr>
            <a:spLocks/>
          </p:cNvSpPr>
          <p:nvPr/>
        </p:nvSpPr>
        <p:spPr bwMode="auto">
          <a:xfrm>
            <a:off x="5410200" y="47961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cxnSp>
        <p:nvCxnSpPr>
          <p:cNvPr id="32" name="Elbow Connector 31"/>
          <p:cNvCxnSpPr>
            <a:stCxn id="24" idx="3"/>
            <a:endCxn id="8" idx="2"/>
          </p:cNvCxnSpPr>
          <p:nvPr/>
        </p:nvCxnSpPr>
        <p:spPr bwMode="auto">
          <a:xfrm flipV="1">
            <a:off x="6172200" y="2796778"/>
            <a:ext cx="1651910" cy="75783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34" name="Content Placeholder 2"/>
          <p:cNvSpPr>
            <a:spLocks/>
          </p:cNvSpPr>
          <p:nvPr/>
        </p:nvSpPr>
        <p:spPr bwMode="auto">
          <a:xfrm>
            <a:off x="6172199" y="3581400"/>
            <a:ext cx="1676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U’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&lt;:</a:t>
            </a:r>
            <a:r>
              <a:rPr lang="en-US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  <a:endParaRPr lang="en-US" dirty="0">
              <a:solidFill>
                <a:srgbClr val="333333"/>
              </a:solidFill>
              <a:latin typeface="Monaco"/>
              <a:cs typeface="Monaco"/>
            </a:endParaRPr>
          </a:p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36" name="Content Placeholder 2"/>
          <p:cNvSpPr>
            <a:spLocks/>
          </p:cNvSpPr>
          <p:nvPr/>
        </p:nvSpPr>
        <p:spPr bwMode="auto">
          <a:xfrm>
            <a:off x="1752600" y="48006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p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charset="2"/>
              </a:rPr>
              <a:t> </a:t>
            </a:r>
            <a:r>
              <a:rPr lang="en-US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q</a:t>
            </a:r>
            <a:endParaRPr lang="en-US" dirty="0"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5" grpId="0"/>
      <p:bldP spid="30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2362200" y="2789976"/>
            <a:ext cx="4419600" cy="2015526"/>
          </a:xfrm>
          <a:prstGeom prst="roundRect">
            <a:avLst>
              <a:gd name="adj" fmla="val 0"/>
            </a:avLst>
          </a:prstGeom>
          <a:solidFill>
            <a:srgbClr val="E1E367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rIns="182880" bIns="182880" anchor="b">
            <a:prstTxWarp prst="textNoShape">
              <a:avLst/>
            </a:prstTxWarp>
          </a:bodyPr>
          <a:lstStyle/>
          <a:p>
            <a:pPr algn="r"/>
            <a:r>
              <a:rPr lang="en-US" sz="3000" b="1">
                <a:latin typeface="Calibri" pitchFamily="-65" charset="0"/>
              </a:rPr>
              <a:t>System D</a:t>
            </a:r>
          </a:p>
        </p:txBody>
      </p:sp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2514600" y="2781449"/>
            <a:ext cx="2286000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lambdas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dictionaries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>
                <a:latin typeface="+mn-lt"/>
                <a:ea typeface="+mn-ea"/>
                <a:cs typeface="+mn-cs"/>
              </a:rPr>
              <a:t>tag tests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4179558"/>
            <a:ext cx="1828800" cy="457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sz="2000">
                <a:latin typeface="Calibri"/>
                <a:cs typeface="Calibri"/>
              </a:rPr>
              <a:t>(POPL 2012)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457200" y="368439"/>
            <a:ext cx="6096000" cy="469761"/>
            <a:chOff x="4800600" y="1740039"/>
            <a:chExt cx="6096000" cy="46976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715000" y="1740039"/>
              <a:ext cx="518160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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Bool”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4800600" y="1740039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x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3429000" y="1103074"/>
            <a:ext cx="5029200" cy="1335326"/>
            <a:chOff x="4800600" y="1740039"/>
            <a:chExt cx="5029200" cy="1335326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15000" y="1740039"/>
              <a:ext cx="4114800" cy="1335326"/>
            </a:xfrm>
            <a:prstGeom prst="roundRect">
              <a:avLst>
                <a:gd name="adj" fmla="val 966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Dict”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endParaRPr lang="en-US" sz="2000" dirty="0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endParaRP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</a:t>
              </a:r>
              <a:r>
                <a:rPr lang="en-US" sz="2000" dirty="0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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m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))=</a:t>
              </a:r>
              <a:r>
                <a:rPr lang="en-US" sz="2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20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Int”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800600" y="1785807"/>
              <a:ext cx="914400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d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14600" y="4156674"/>
            <a:ext cx="1657405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14600" y="3470874"/>
            <a:ext cx="2133600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62600" y="1905000"/>
            <a:ext cx="1447800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5" name="Group 31"/>
          <p:cNvGrpSpPr/>
          <p:nvPr/>
        </p:nvGrpSpPr>
        <p:grpSpPr>
          <a:xfrm>
            <a:off x="-247595" y="5715000"/>
            <a:ext cx="8991600" cy="685800"/>
            <a:chOff x="304800" y="5715000"/>
            <a:chExt cx="8991600" cy="685800"/>
          </a:xfrm>
        </p:grpSpPr>
        <p:sp>
          <p:nvSpPr>
            <p:cNvPr id="27" name="Content Placeholder 2"/>
            <p:cNvSpPr txBox="1">
              <a:spLocks/>
            </p:cNvSpPr>
            <p:nvPr/>
          </p:nvSpPr>
          <p:spPr bwMode="auto">
            <a:xfrm>
              <a:off x="3048000" y="5715000"/>
              <a:ext cx="6248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Functions inside dictionaries</a:t>
              </a:r>
            </a:p>
          </p:txBody>
        </p:sp>
        <p:sp>
          <p:nvSpPr>
            <p:cNvPr id="28" name="Content Placeholder 2"/>
            <p:cNvSpPr txBox="1">
              <a:spLocks/>
            </p:cNvSpPr>
            <p:nvPr/>
          </p:nvSpPr>
          <p:spPr bwMode="auto">
            <a:xfrm>
              <a:off x="304800" y="5715000"/>
              <a:ext cx="2743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Challenge: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" name="Group 32"/>
          <p:cNvGrpSpPr/>
          <p:nvPr/>
        </p:nvGrpSpPr>
        <p:grpSpPr>
          <a:xfrm>
            <a:off x="-247595" y="5105400"/>
            <a:ext cx="8991600" cy="685800"/>
            <a:chOff x="304800" y="5715000"/>
            <a:chExt cx="8991600" cy="685800"/>
          </a:xfrm>
        </p:grpSpPr>
        <p:sp>
          <p:nvSpPr>
            <p:cNvPr id="34" name="Content Placeholder 2"/>
            <p:cNvSpPr txBox="1">
              <a:spLocks/>
            </p:cNvSpPr>
            <p:nvPr/>
          </p:nvSpPr>
          <p:spPr bwMode="auto">
            <a:xfrm>
              <a:off x="3048000" y="5715000"/>
              <a:ext cx="6248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All types as quantifier-free formulas</a:t>
              </a:r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 bwMode="auto">
            <a:xfrm>
              <a:off x="304800" y="5715000"/>
              <a:ext cx="2743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Approach:</a:t>
              </a:r>
              <a:endParaRPr kumimoji="0" lang="en-US" sz="3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15" grpId="0" animBg="1"/>
      <p:bldP spid="15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937282" y="1371600"/>
            <a:ext cx="5791200" cy="1680865"/>
            <a:chOff x="937282" y="381000"/>
            <a:chExt cx="5791200" cy="1680865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937282" y="1600200"/>
              <a:ext cx="57912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p 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lang="en-US" dirty="0">
                <a:solidFill>
                  <a:srgbClr val="333333"/>
                </a:solidFill>
                <a:latin typeface="Monaco"/>
                <a:cs typeface="Monaco"/>
              </a:endParaRPr>
            </a:p>
          </p:txBody>
        </p: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2133600" y="381000"/>
              <a:ext cx="2040600" cy="91940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Uninterpreted</a:t>
              </a:r>
              <a:br>
                <a:rPr lang="en-US">
                  <a:solidFill>
                    <a:schemeClr val="bg1"/>
                  </a:solidFill>
                  <a:latin typeface="Calibri" pitchFamily="-65" charset="0"/>
                </a:rPr>
              </a:br>
              <a:r>
                <a:rPr lang="en-US">
                  <a:solidFill>
                    <a:schemeClr val="bg1"/>
                  </a:solidFill>
                  <a:latin typeface="Calibri" pitchFamily="-65" charset="0"/>
                </a:rPr>
                <a:t>Reasoning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 with Nesting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0" y="3733800"/>
            <a:ext cx="9144000" cy="533400"/>
            <a:chOff x="0" y="3048000"/>
            <a:chExt cx="9144000" cy="5334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0" y="3119735"/>
              <a:ext cx="91440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p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>
                  <a:solidFill>
                    <a:srgbClr val="333333"/>
                  </a:solidFill>
                  <a:latin typeface="Monaco" charset="0"/>
                  <a:ea typeface="Consolas" charset="0"/>
                  <a:cs typeface="Consolas" charset="0"/>
                  <a:sym typeface="Symbol" charset="2"/>
                </a:rPr>
                <a:t>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::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1676400" y="3048000"/>
              <a:ext cx="6096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382000" cy="2057400"/>
          </a:xfrm>
        </p:spPr>
        <p:txBody>
          <a:bodyPr/>
          <a:lstStyle/>
          <a:p>
            <a:pPr algn="ctr">
              <a:buNone/>
            </a:pPr>
            <a:r>
              <a:rPr lang="en-US"/>
              <a:t>Normalize formulas to</a:t>
            </a:r>
          </a:p>
          <a:p>
            <a:pPr algn="ctr">
              <a:buNone/>
            </a:pPr>
            <a:r>
              <a:rPr lang="en-US"/>
              <a:t>subdivide obligations appropriately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918482" y="1371600"/>
            <a:ext cx="5638800" cy="2209800"/>
            <a:chOff x="2918482" y="914400"/>
            <a:chExt cx="5638800" cy="22098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918482" y="2662535"/>
              <a:ext cx="5638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Top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Int</a:t>
              </a:r>
              <a:r>
                <a:rPr lang="en-US" dirty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&lt;:</a:t>
              </a:r>
              <a:r>
                <a:rPr lang="en-US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dirty="0" err="1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dirty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  <a:sym typeface="Symbol" pitchFamily="-65" charset="2"/>
                </a:rPr>
                <a:t> </a:t>
              </a:r>
              <a:r>
                <a:rPr lang="en-US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217769" y="1066800"/>
              <a:ext cx="685799" cy="584776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smtClean="0"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+</a:t>
              </a:r>
              <a:endParaRPr kumimoji="0" lang="en-US" sz="3200" b="0" i="0" u="none" strike="noStrike" cap="none" normalizeH="0" baseline="0" dirty="0">
                <a:ln>
                  <a:noFill/>
                </a:ln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7" name="AutoShape 18"/>
            <p:cNvSpPr>
              <a:spLocks noChangeArrowheads="1"/>
            </p:cNvSpPr>
            <p:nvPr/>
          </p:nvSpPr>
          <p:spPr bwMode="auto">
            <a:xfrm>
              <a:off x="4911123" y="914400"/>
              <a:ext cx="2040600" cy="9194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>
                  <a:latin typeface="Calibri" pitchFamily="-65" charset="0"/>
                </a:rPr>
                <a:t>Syntactic</a:t>
              </a:r>
              <a:br>
                <a:rPr lang="en-US">
                  <a:latin typeface="Calibri" pitchFamily="-65" charset="0"/>
                </a:rPr>
              </a:br>
              <a:r>
                <a:rPr lang="en-US">
                  <a:latin typeface="Calibri" pitchFamily="-65" charset="0"/>
                </a:rPr>
                <a:t>Reasoning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41</a:t>
            </a:fld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42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004080"/>
          </a:solidFill>
          <a:ln w="9525">
            <a:noFill/>
            <a:miter lim="800000"/>
            <a:headEnd/>
            <a:tailEnd/>
          </a:ln>
        </p:spPr>
        <p:txBody>
          <a:bodyPr vert="horz" wrap="square" lIns="27432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 smtClean="0">
                <a:solidFill>
                  <a:schemeClr val="bg1"/>
                </a:solidFill>
                <a:latin typeface="Monaco"/>
                <a:ea typeface="+mj-ea"/>
                <a:cs typeface="Monaco"/>
              </a:rPr>
              <a:t>foo</a:t>
            </a:r>
            <a:r>
              <a:rPr lang="en-US" sz="4000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example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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solidFill>
                <a:srgbClr val="FFFFFF"/>
              </a:solidFill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41" grpId="0" animBg="1"/>
      <p:bldP spid="4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0" y="803874"/>
            <a:ext cx="2244122" cy="1840242"/>
            <a:chOff x="2286000" y="803874"/>
            <a:chExt cx="2244122" cy="184024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0399" y="2110716"/>
              <a:ext cx="1329723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286000" y="803874"/>
              <a:ext cx="7620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0" y="1101126"/>
            <a:ext cx="5181600" cy="1542990"/>
            <a:chOff x="1981200" y="838200"/>
            <a:chExt cx="5181600" cy="154299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34000" y="1847790"/>
              <a:ext cx="18288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81200" y="838200"/>
              <a:ext cx="10668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d:{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Int(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n)</a:t>
            </a:r>
          </a:p>
          <a:p>
            <a:endParaRPr lang="en-US" sz="1000" smtClean="0">
              <a:solidFill>
                <a:srgbClr val="FFFFFF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Str(f)</a:t>
            </a:r>
            <a:r>
              <a:rPr lang="en-US">
                <a:solidFill>
                  <a:srgbClr val="FFFFFF"/>
                </a:solidFill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FFFFFF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f]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FFFFFF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sz="1000" smtClean="0">
              <a:solidFill>
                <a:srgbClr val="FFFFFF"/>
              </a:solidFill>
              <a:latin typeface="Monaco"/>
              <a:cs typeface="Monaco"/>
            </a:endParaRPr>
          </a:p>
          <a:p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FFFFFF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FFFFF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rgbClr val="FFFFFF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200399" y="2110716"/>
            <a:ext cx="2667001" cy="2008549"/>
            <a:chOff x="3200399" y="2110716"/>
            <a:chExt cx="2667001" cy="2008549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00399" y="2110716"/>
              <a:ext cx="1329723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276600" y="3657600"/>
              <a:ext cx="2590800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mtClean="0">
                  <a:solidFill>
                    <a:srgbClr val="E39B30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“Str”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cxnSp>
          <p:nvCxnSpPr>
            <p:cNvPr id="29" name="Straight Arrow Connector 28"/>
            <p:cNvCxnSpPr>
              <a:stCxn id="7" idx="2"/>
            </p:cNvCxnSpPr>
            <p:nvPr/>
          </p:nvCxnSpPr>
          <p:spPr bwMode="auto">
            <a:xfrm rot="16200000" flipH="1">
              <a:off x="3749987" y="2759389"/>
              <a:ext cx="937286" cy="706739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4953000" y="312348"/>
            <a:ext cx="2895600" cy="2331768"/>
            <a:chOff x="4953000" y="312348"/>
            <a:chExt cx="2895600" cy="2331768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34000" y="2110716"/>
              <a:ext cx="18288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grpSp>
          <p:nvGrpSpPr>
            <p:cNvPr id="5" name="Group 26"/>
            <p:cNvGrpSpPr/>
            <p:nvPr/>
          </p:nvGrpSpPr>
          <p:grpSpPr>
            <a:xfrm>
              <a:off x="4953000" y="312348"/>
              <a:ext cx="2895600" cy="948726"/>
              <a:chOff x="5726441" y="803874"/>
              <a:chExt cx="2895600" cy="948726"/>
            </a:xfrm>
          </p:grpSpPr>
          <p:sp>
            <p:nvSpPr>
              <p:cNvPr id="24" name="Rounded Rectangle 23"/>
              <p:cNvSpPr/>
              <p:nvPr/>
            </p:nvSpPr>
            <p:spPr bwMode="auto">
              <a:xfrm>
                <a:off x="5726441" y="803874"/>
                <a:ext cx="2895600" cy="948726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endParaRPr>
              </a:p>
              <a:p>
                <a:endPara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endParaRPr>
              </a:p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5867400" y="914400"/>
                <a:ext cx="2362200" cy="33855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 bwMode="auto">
              <a:xfrm>
                <a:off x="6172200" y="1337846"/>
                <a:ext cx="2362200" cy="338554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16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r>
                  <a:rPr lang="en-US" sz="1600" dirty="0" smtClean="0">
                    <a:solidFill>
                      <a:srgbClr val="00408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cxnSp>
          <p:nvCxnSpPr>
            <p:cNvPr id="32" name="Straight Arrow Connector 31"/>
            <p:cNvCxnSpPr>
              <a:stCxn id="11" idx="0"/>
            </p:cNvCxnSpPr>
            <p:nvPr/>
          </p:nvCxnSpPr>
          <p:spPr bwMode="auto">
            <a:xfrm rot="5400000" flipH="1" flipV="1">
              <a:off x="5878843" y="1741157"/>
              <a:ext cx="739116" cy="2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chemeClr val="bg1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71600" y="803874"/>
            <a:ext cx="3581400" cy="2853726"/>
            <a:chOff x="1371600" y="803874"/>
            <a:chExt cx="3581400" cy="285372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76600" y="3124200"/>
              <a:ext cx="16764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371600" y="803874"/>
              <a:ext cx="990600" cy="720126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981200" y="795337"/>
            <a:ext cx="5943600" cy="3395663"/>
            <a:chOff x="1981200" y="532411"/>
            <a:chExt cx="5943600" cy="3395663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276600" y="3394674"/>
              <a:ext cx="46482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81200" y="532411"/>
              <a:ext cx="1600200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chemeClr val="bg1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solidFill>
                <a:schemeClr val="bg1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004277" y="762000"/>
            <a:ext cx="2396523" cy="2926032"/>
            <a:chOff x="4004277" y="762000"/>
            <a:chExt cx="2396523" cy="2926032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004277" y="3154632"/>
              <a:ext cx="762000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4343401" y="762000"/>
              <a:ext cx="2057399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“n”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lang="en-US" dirty="0">
                <a:latin typeface="Monaco"/>
                <a:cs typeface="Monaco"/>
              </a:endParaRP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 bwMode="auto">
            <a:xfrm rot="5400000" flipH="1" flipV="1">
              <a:off x="3930022" y="1750655"/>
              <a:ext cx="1859232" cy="948723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4876800" y="762000"/>
            <a:ext cx="3962400" cy="3417558"/>
            <a:chOff x="4876800" y="762000"/>
            <a:chExt cx="3962400" cy="3417558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rot="5400000" flipH="1" flipV="1">
              <a:off x="5124450" y="1466850"/>
              <a:ext cx="2362200" cy="2019300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3" name="Rounded Rectangle 22"/>
            <p:cNvSpPr/>
            <p:nvPr/>
          </p:nvSpPr>
          <p:spPr bwMode="auto">
            <a:xfrm>
              <a:off x="6781801" y="762000"/>
              <a:ext cx="2057399" cy="461665"/>
            </a:xfrm>
            <a:prstGeom prst="roundRect">
              <a:avLst>
                <a:gd name="adj" fmla="val 0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sel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n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,</a:t>
              </a:r>
              <a:r>
                <a:rPr lang="en-US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f</a:t>
              </a:r>
              <a:r>
                <a:rPr lang="en-US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endParaRPr lang="en-US" dirty="0">
                <a:latin typeface="Monaco"/>
                <a:cs typeface="Monaco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876800" y="3646158"/>
              <a:ext cx="815318" cy="533400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48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1676400" y="1905000"/>
            <a:ext cx="6781800" cy="2971800"/>
          </a:xfrm>
          <a:prstGeom prst="roundRect">
            <a:avLst>
              <a:gd name="adj" fmla="val 11139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mtClean="0">
                <a:solidFill>
                  <a:schemeClr val="bg1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mtClean="0">
                <a:solidFill>
                  <a:srgbClr val="00408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  <a:sym typeface="Symbol" pitchFamily="-65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d: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Dict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.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mtClean="0">
              <a:solidFill>
                <a:srgbClr val="00408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endParaRPr lang="en-US" sz="1000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     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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>
                <a:latin typeface="Symbol" charset="2"/>
                <a:ea typeface="Consolas" charset="0"/>
                <a:cs typeface="Symbol" charset="2"/>
                <a:sym typeface="Symbol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charset="0"/>
                <a:ea typeface="Consolas" charset="0"/>
                <a:cs typeface="Consolas" charset="0"/>
                <a:sym typeface="Symbol" charset="2"/>
              </a:rPr>
              <a:t></a:t>
            </a:r>
            <a:r>
              <a:rPr lang="en-US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[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r>
              <a:rPr lang="en-US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smtClean="0">
              <a:latin typeface="Monaco"/>
              <a:cs typeface="Monaco"/>
            </a:endParaRPr>
          </a:p>
          <a:p>
            <a:endParaRPr lang="en-US" sz="1000" smtClean="0">
              <a:latin typeface="Monaco"/>
              <a:cs typeface="Monaco"/>
            </a:endParaRPr>
          </a:p>
          <a:p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Int</a:t>
            </a:r>
            <a:endParaRPr lang="en-US" smtClean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33600" y="4168116"/>
            <a:ext cx="815318" cy="533400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752600" y="2057400"/>
            <a:ext cx="7220918" cy="3276600"/>
            <a:chOff x="1752600" y="2057400"/>
            <a:chExt cx="7220918" cy="3276600"/>
          </a:xfrm>
        </p:grpSpPr>
        <p:grpSp>
          <p:nvGrpSpPr>
            <p:cNvPr id="2" name="Group 66"/>
            <p:cNvGrpSpPr/>
            <p:nvPr/>
          </p:nvGrpSpPr>
          <p:grpSpPr>
            <a:xfrm>
              <a:off x="1752600" y="2057400"/>
              <a:ext cx="7220918" cy="3276600"/>
              <a:chOff x="3661486" y="2895600"/>
              <a:chExt cx="7220918" cy="3276600"/>
            </a:xfrm>
          </p:grpSpPr>
          <p:sp>
            <p:nvSpPr>
              <p:cNvPr id="68" name="Rounded Rectangle 67"/>
              <p:cNvSpPr/>
              <p:nvPr/>
            </p:nvSpPr>
            <p:spPr bwMode="auto">
              <a:xfrm>
                <a:off x="3661486" y="2895600"/>
                <a:ext cx="7162800" cy="3276600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69" name="Rounded Rectangle 68"/>
              <p:cNvSpPr/>
              <p:nvPr/>
            </p:nvSpPr>
            <p:spPr bwMode="auto">
              <a:xfrm>
                <a:off x="3661486" y="3169049"/>
                <a:ext cx="11430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10577604" y="5731934"/>
                <a:ext cx="3048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3" name="Group 73"/>
            <p:cNvGrpSpPr/>
            <p:nvPr/>
          </p:nvGrpSpPr>
          <p:grpSpPr>
            <a:xfrm>
              <a:off x="2785544" y="2133600"/>
              <a:ext cx="5901256" cy="3124200"/>
              <a:chOff x="2785544" y="2133600"/>
              <a:chExt cx="5901256" cy="2777067"/>
            </a:xfrm>
          </p:grpSpPr>
          <p:sp>
            <p:nvSpPr>
              <p:cNvPr id="64" name="Rounded Rectangle 63"/>
              <p:cNvSpPr/>
              <p:nvPr/>
            </p:nvSpPr>
            <p:spPr bwMode="auto">
              <a:xfrm>
                <a:off x="2819400" y="2133600"/>
                <a:ext cx="5867400" cy="2777067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 bwMode="auto">
              <a:xfrm>
                <a:off x="2785544" y="2908772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4" name="Group 60"/>
            <p:cNvGrpSpPr/>
            <p:nvPr/>
          </p:nvGrpSpPr>
          <p:grpSpPr>
            <a:xfrm>
              <a:off x="3200400" y="2895600"/>
              <a:ext cx="5469466" cy="2286000"/>
              <a:chOff x="3649130" y="3048000"/>
              <a:chExt cx="5469466" cy="2286000"/>
            </a:xfrm>
          </p:grpSpPr>
          <p:sp>
            <p:nvSpPr>
              <p:cNvPr id="59" name="Rounded Rectangle 58"/>
              <p:cNvSpPr/>
              <p:nvPr/>
            </p:nvSpPr>
            <p:spPr bwMode="auto">
              <a:xfrm>
                <a:off x="3649130" y="3048000"/>
                <a:ext cx="5410200" cy="2286000"/>
              </a:xfrm>
              <a:prstGeom prst="roundRect">
                <a:avLst>
                  <a:gd name="adj" fmla="val 0"/>
                </a:avLst>
              </a:prstGeom>
              <a:solidFill>
                <a:srgbClr val="FFFF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 bwMode="auto">
              <a:xfrm>
                <a:off x="3649130" y="3169049"/>
                <a:ext cx="11430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1600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57" name="Rounded Rectangle 56"/>
              <p:cNvSpPr/>
              <p:nvPr/>
            </p:nvSpPr>
            <p:spPr bwMode="auto">
              <a:xfrm>
                <a:off x="8813796" y="4792136"/>
                <a:ext cx="3048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}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5" name="Group 49"/>
            <p:cNvGrpSpPr/>
            <p:nvPr/>
          </p:nvGrpSpPr>
          <p:grpSpPr>
            <a:xfrm>
              <a:off x="4267200" y="2971800"/>
              <a:ext cx="4114800" cy="2133600"/>
              <a:chOff x="4724400" y="3124200"/>
              <a:chExt cx="4114800" cy="2133600"/>
            </a:xfrm>
          </p:grpSpPr>
          <p:sp>
            <p:nvSpPr>
              <p:cNvPr id="48" name="Rounded Rectangle 47"/>
              <p:cNvSpPr/>
              <p:nvPr/>
            </p:nvSpPr>
            <p:spPr bwMode="auto">
              <a:xfrm>
                <a:off x="4724400" y="3124200"/>
                <a:ext cx="4114800" cy="2133600"/>
              </a:xfrm>
              <a:prstGeom prst="roundRect">
                <a:avLst>
                  <a:gd name="adj" fmla="val 0"/>
                </a:avLst>
              </a:prstGeom>
              <a:solidFill>
                <a:srgbClr val="BFBFB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 bwMode="auto">
              <a:xfrm>
                <a:off x="4724400" y="4792133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46" name="Rounded Rectangle 45"/>
            <p:cNvSpPr/>
            <p:nvPr/>
          </p:nvSpPr>
          <p:spPr bwMode="auto">
            <a:xfrm>
              <a:off x="4648200" y="4648200"/>
              <a:ext cx="609600" cy="38100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grpSp>
          <p:nvGrpSpPr>
            <p:cNvPr id="7" name="Group 74"/>
            <p:cNvGrpSpPr/>
            <p:nvPr/>
          </p:nvGrpSpPr>
          <p:grpSpPr>
            <a:xfrm>
              <a:off x="4264229" y="3025116"/>
              <a:ext cx="4041571" cy="1546884"/>
              <a:chOff x="4188029" y="3025116"/>
              <a:chExt cx="4041571" cy="1546884"/>
            </a:xfrm>
          </p:grpSpPr>
          <p:sp>
            <p:nvSpPr>
              <p:cNvPr id="51" name="Rounded Rectangle 50"/>
              <p:cNvSpPr/>
              <p:nvPr/>
            </p:nvSpPr>
            <p:spPr bwMode="auto">
              <a:xfrm>
                <a:off x="4188029" y="3025116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d: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grpSp>
            <p:nvGrpSpPr>
              <p:cNvPr id="8" name="Group 71"/>
              <p:cNvGrpSpPr/>
              <p:nvPr/>
            </p:nvGrpSpPr>
            <p:grpSpPr>
              <a:xfrm>
                <a:off x="4580470" y="3048000"/>
                <a:ext cx="3649130" cy="1524000"/>
                <a:chOff x="4580470" y="3048000"/>
                <a:chExt cx="3649130" cy="1524000"/>
              </a:xfrm>
            </p:grpSpPr>
            <p:sp>
              <p:nvSpPr>
                <p:cNvPr id="31" name="Rounded Rectangle 30"/>
                <p:cNvSpPr/>
                <p:nvPr/>
              </p:nvSpPr>
              <p:spPr bwMode="auto">
                <a:xfrm>
                  <a:off x="4580470" y="3048000"/>
                  <a:ext cx="3649130" cy="1524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FFF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{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Dict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”</a:t>
                  </a:r>
                  <a:endParaRPr lang="en-US" sz="8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endParaRPr lang="en-US" sz="8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 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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sel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,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“n”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))=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“Int”</a:t>
                  </a:r>
                </a:p>
                <a:p>
                  <a:endParaRPr lang="en-US" sz="80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endParaRPr>
                </a:p>
                <a:p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 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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smtClean="0">
                      <a:solidFill>
                        <a:srgbClr val="333333"/>
                      </a:solidFill>
                      <a:latin typeface="Monaco"/>
                      <a:ea typeface="Consolas" pitchFamily="-65" charset="0"/>
                      <a:cs typeface="Monaco"/>
                      <a:sym typeface="Symbol" pitchFamily="-65" charset="2"/>
                    </a:rPr>
                    <a:t>f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“Str”</a:t>
                  </a:r>
                  <a:r>
                    <a:rPr lang="en-US" sz="1600">
                      <a:latin typeface="Symbol" charset="2"/>
                      <a:ea typeface="Consolas" charset="0"/>
                      <a:cs typeface="Symbol" charset="2"/>
                      <a:sym typeface="Symbol" charset="2"/>
                    </a:rPr>
                    <a:t> </a:t>
                  </a:r>
                  <a:r>
                    <a:rPr lang="en-US" sz="16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</a:t>
                  </a:r>
                </a:p>
                <a:p>
                  <a:endParaRPr lang="en-US" sz="800">
                    <a:solidFill>
                      <a:srgbClr val="333333"/>
                    </a:solidFill>
                    <a:latin typeface="Monaco" charset="0"/>
                    <a:ea typeface="Consolas" charset="0"/>
                    <a:cs typeface="Consolas" charset="0"/>
                    <a:sym typeface="Symbol" charset="2"/>
                  </a:endParaRPr>
                </a:p>
                <a:p>
                  <a:r>
                    <a:rPr lang="en-US" sz="1600">
                      <a:solidFill>
                        <a:srgbClr val="333333"/>
                      </a:solidFill>
                      <a:latin typeface="Monaco" charset="0"/>
                      <a:ea typeface="Consolas" charset="0"/>
                      <a:cs typeface="Consolas" charset="0"/>
                      <a:sym typeface="Symbol" charset="2"/>
                    </a:rPr>
                    <a:t>      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sel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,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f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Symbol" charset="2"/>
                      <a:ea typeface="Consolas" pitchFamily="-65" charset="0"/>
                      <a:cs typeface="Symbol" charset="2"/>
                    </a:rPr>
                    <a:t> </a:t>
                  </a:r>
                  <a:r>
                    <a:rPr lang="en-US" sz="160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::           }</a:t>
                  </a:r>
                </a:p>
                <a:p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 bwMode="auto">
                <a:xfrm>
                  <a:off x="6705600" y="4114800"/>
                  <a:ext cx="1219200" cy="381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FBFB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</p:grpSp>
        </p:grpSp>
        <p:grpSp>
          <p:nvGrpSpPr>
            <p:cNvPr id="9" name="Group 72"/>
            <p:cNvGrpSpPr/>
            <p:nvPr/>
          </p:nvGrpSpPr>
          <p:grpSpPr>
            <a:xfrm>
              <a:off x="2819406" y="2209800"/>
              <a:ext cx="4648194" cy="609600"/>
              <a:chOff x="2785538" y="2209800"/>
              <a:chExt cx="4648194" cy="609600"/>
            </a:xfrm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2785538" y="2339316"/>
                <a:ext cx="533400" cy="381000"/>
              </a:xfrm>
              <a:prstGeom prst="roundRect">
                <a:avLst>
                  <a:gd name="adj" fmla="val 0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60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f: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grpSp>
            <p:nvGrpSpPr>
              <p:cNvPr id="10" name="Group 52"/>
              <p:cNvGrpSpPr/>
              <p:nvPr/>
            </p:nvGrpSpPr>
            <p:grpSpPr>
              <a:xfrm>
                <a:off x="3166532" y="2209800"/>
                <a:ext cx="4267200" cy="609600"/>
                <a:chOff x="3048000" y="2438400"/>
                <a:chExt cx="4267200" cy="609600"/>
              </a:xfrm>
              <a:solidFill>
                <a:srgbClr val="FFFFFF"/>
              </a:solidFill>
            </p:grpSpPr>
            <p:sp>
              <p:nvSpPr>
                <p:cNvPr id="54" name="Rounded Rectangle 53"/>
                <p:cNvSpPr/>
                <p:nvPr/>
              </p:nvSpPr>
              <p:spPr bwMode="auto">
                <a:xfrm>
                  <a:off x="3048000" y="2438400"/>
                  <a:ext cx="4267200" cy="609600"/>
                </a:xfrm>
                <a:prstGeom prst="roundRect">
                  <a:avLst>
                    <a:gd name="adj" fmla="val 0"/>
                  </a:avLst>
                </a:prstGeom>
                <a:grp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{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|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tag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(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)=</a:t>
                  </a:r>
                  <a:r>
                    <a:rPr lang="en-US" sz="1600" dirty="0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“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Str”</a:t>
                  </a:r>
                  <a:r>
                    <a:rPr lang="en-US" sz="1600" dirty="0" err="1" smtClean="0">
                      <a:solidFill>
                        <a:srgbClr val="00408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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::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          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 </a:t>
                  </a:r>
                  <a:r>
                    <a:rPr lang="en-US" sz="1600" dirty="0" smtClean="0">
                      <a:solidFill>
                        <a:srgbClr val="E39B30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}</a:t>
                  </a:r>
                </a:p>
                <a:p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 bwMode="auto">
                <a:xfrm>
                  <a:off x="5775872" y="2548465"/>
                  <a:ext cx="1219200" cy="3810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BFBFB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</a:t>
                  </a:r>
                  <a:r>
                    <a:rPr lang="en-US" sz="1600" dirty="0" err="1" smtClean="0">
                      <a:solidFill>
                        <a:srgbClr val="E39B30"/>
                      </a:solidFill>
                      <a:latin typeface="Symbol" pitchFamily="-65" charset="2"/>
                      <a:ea typeface="Consolas" pitchFamily="-65" charset="0"/>
                      <a:cs typeface="Consolas" pitchFamily="-65" charset="0"/>
                      <a:sym typeface="Symbol" pitchFamily="-65" charset="2"/>
                    </a:rPr>
                    <a:t></a:t>
                  </a:r>
                  <a:r>
                    <a:rPr lang="en-US" sz="1600" dirty="0" err="1" smtClean="0">
                      <a:solidFill>
                        <a:srgbClr val="333333"/>
                      </a:solidFill>
                      <a:latin typeface="Monaco" pitchFamily="-65" charset="0"/>
                      <a:ea typeface="Consolas" pitchFamily="-65" charset="0"/>
                      <a:cs typeface="Consolas" pitchFamily="-65" charset="0"/>
                    </a:rPr>
                    <a:t>Int</a:t>
                  </a: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Monaco"/>
                    <a:ea typeface="ＭＳ Ｐゴシック" pitchFamily="-65" charset="-128"/>
                    <a:cs typeface="Monaco"/>
                  </a:endParaRPr>
                </a:p>
              </p:txBody>
            </p:sp>
          </p:grpSp>
        </p:grpSp>
      </p:grp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DC6D-100E-E74D-B2E9-86D0AE8143EA}" type="slidenum">
              <a:rPr lang="en-US"/>
              <a:pPr/>
              <a:t>49</a:t>
            </a:fld>
            <a:endParaRPr lang="en-US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81000" y="228600"/>
            <a:ext cx="3886200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let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foo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=</a:t>
            </a:r>
          </a:p>
          <a:p>
            <a:pPr defTabSz="457200" eaLnBrk="1" hangingPunct="1"/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tagof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Str</a:t>
            </a:r>
            <a:r>
              <a:rPr lang="en-US" sz="2000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then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d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[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](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b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else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d.n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+ f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</a:t>
            </a:r>
            <a:r>
              <a:rPr lang="en-US" sz="2000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endParaRPr lang="en-US" sz="2000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80227" name="AutoShape 3"/>
          <p:cNvSpPr>
            <a:spLocks noChangeArrowheads="1"/>
          </p:cNvSpPr>
          <p:nvPr/>
        </p:nvSpPr>
        <p:spPr bwMode="auto">
          <a:xfrm>
            <a:off x="152400" y="4572000"/>
            <a:ext cx="2971800" cy="2102523"/>
          </a:xfrm>
          <a:prstGeom prst="roundRect">
            <a:avLst>
              <a:gd name="adj" fmla="val 10259"/>
            </a:avLst>
          </a:prstGeom>
          <a:solidFill>
            <a:schemeClr val="bg1"/>
          </a:solidFill>
          <a:ln w="38100">
            <a:solidFill>
              <a:srgbClr val="004080"/>
            </a:solidFill>
            <a:round/>
            <a:headEnd/>
            <a:tailEnd/>
          </a:ln>
        </p:spPr>
        <p:txBody>
          <a:bodyPr wrap="square" tIns="91440" bIns="91440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 ::= {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 ::= x:T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sz="1400" baseline="-25000"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/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p ::= p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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q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 = y | x &lt; y | …</a:t>
            </a:r>
          </a:p>
          <a:p>
            <a:pPr eaLnBrk="1" hangingPunct="1">
              <a:lnSpc>
                <a:spcPct val="120000"/>
              </a:lnSpc>
            </a:pP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tag(x) = “Int”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sel(x,y) = z | …</a:t>
            </a:r>
            <a:b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</a:b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   |  x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::</a:t>
            </a:r>
            <a:r>
              <a:rPr lang="en-US" sz="1400"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1400">
                <a:latin typeface="Monaco" pitchFamily="-65" charset="0"/>
                <a:ea typeface="Consolas" pitchFamily="-65" charset="0"/>
                <a:cs typeface="Consolas" pitchFamily="-65" charset="0"/>
              </a:rPr>
              <a:t>U</a:t>
            </a:r>
          </a:p>
        </p:txBody>
      </p:sp>
      <p:sp>
        <p:nvSpPr>
          <p:cNvPr id="71" name="Rounded Rectangle 70"/>
          <p:cNvSpPr/>
          <p:nvPr/>
        </p:nvSpPr>
        <p:spPr bwMode="auto">
          <a:xfrm>
            <a:off x="609600" y="2339316"/>
            <a:ext cx="1295400" cy="381000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foo ::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5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Idea: Nested Refinements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54441" y="1828800"/>
            <a:ext cx="6835118" cy="1841363"/>
            <a:chOff x="1089682" y="2186916"/>
            <a:chExt cx="6835118" cy="1841363"/>
          </a:xfrm>
        </p:grpSpPr>
        <p:grpSp>
          <p:nvGrpSpPr>
            <p:cNvPr id="13" name="Group 12"/>
            <p:cNvGrpSpPr/>
            <p:nvPr/>
          </p:nvGrpSpPr>
          <p:grpSpPr>
            <a:xfrm>
              <a:off x="1089682" y="2186916"/>
              <a:ext cx="6835118" cy="1841363"/>
              <a:chOff x="4701518" y="1740039"/>
              <a:chExt cx="6835118" cy="59232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5715000" y="1740039"/>
                <a:ext cx="5821636" cy="592320"/>
              </a:xfrm>
              <a:prstGeom prst="roundRect">
                <a:avLst>
                  <a:gd name="adj" fmla="val 1048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)=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“</a:t>
                </a:r>
                <a:r>
                  <a:rPr lang="en-US" sz="2000" dirty="0" err="1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Dict</a:t>
                </a:r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”</a:t>
                </a:r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00408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  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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sel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,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f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 </a:t>
                </a: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pPr>
                  <a:buFont typeface="Symbol" pitchFamily="-65" charset="2"/>
                  <a:buChar char=" "/>
                </a:pPr>
                <a:endParaRPr lang="en-US" sz="12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                                  }</a:t>
                </a:r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  <a:p>
                <a:endPara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 bwMode="auto">
              <a:xfrm>
                <a:off x="4701518" y="1780525"/>
                <a:ext cx="1036364" cy="15111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d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sp>
          <p:nvSpPr>
            <p:cNvPr id="23" name="Rounded Rectangle 22"/>
            <p:cNvSpPr/>
            <p:nvPr/>
          </p:nvSpPr>
          <p:spPr bwMode="auto">
            <a:xfrm>
              <a:off x="4572000" y="2786194"/>
              <a:ext cx="2926036" cy="1078242"/>
            </a:xfrm>
            <a:prstGeom prst="roundRect">
              <a:avLst>
                <a:gd name="adj" fmla="val 10483"/>
              </a:avLst>
            </a:prstGeom>
            <a:solidFill>
              <a:srgbClr val="A3A3A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701518" y="2527162"/>
            <a:ext cx="2788964" cy="853895"/>
            <a:chOff x="4983436" y="2819400"/>
            <a:chExt cx="2788964" cy="853895"/>
          </a:xfrm>
        </p:grpSpPr>
        <p:sp>
          <p:nvSpPr>
            <p:cNvPr id="163845" name="AutoShape 5"/>
            <p:cNvSpPr>
              <a:spLocks noChangeArrowheads="1"/>
            </p:cNvSpPr>
            <p:nvPr/>
          </p:nvSpPr>
          <p:spPr bwMode="auto">
            <a:xfrm>
              <a:off x="4983436" y="3210889"/>
              <a:ext cx="609600" cy="451406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120000"/>
                </a:lnSpc>
              </a:pP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endParaRPr lang="en-US" sz="2000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4998764" y="2819400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410200" y="3292176"/>
              <a:ext cx="2362200" cy="381119"/>
            </a:xfrm>
            <a:prstGeom prst="roundRect">
              <a:avLst>
                <a:gd name="adj" fmla="val 19917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16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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16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16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16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)=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sz="1600" dirty="0" err="1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Int</a:t>
              </a:r>
              <a:r>
                <a:rPr lang="en-US" sz="1600" dirty="0" smtClean="0">
                  <a:solidFill>
                    <a:srgbClr val="00408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r>
                <a:rPr lang="en-US" sz="1600" dirty="0" smtClean="0">
                  <a:solidFill>
                    <a:srgbClr val="333333"/>
                  </a:solidFill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sz="16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9600" y="2918484"/>
            <a:ext cx="3707031" cy="2628483"/>
            <a:chOff x="609600" y="2918484"/>
            <a:chExt cx="3707031" cy="2628483"/>
          </a:xfrm>
        </p:grpSpPr>
        <p:sp>
          <p:nvSpPr>
            <p:cNvPr id="163853" name="Line 13"/>
            <p:cNvSpPr>
              <a:spLocks noChangeShapeType="1"/>
            </p:cNvSpPr>
            <p:nvPr/>
          </p:nvSpPr>
          <p:spPr bwMode="auto">
            <a:xfrm flipV="1">
              <a:off x="3249831" y="2918484"/>
              <a:ext cx="1066800" cy="1219200"/>
            </a:xfrm>
            <a:prstGeom prst="lin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609600" y="4137684"/>
              <a:ext cx="3429000" cy="1409283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predicate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::</a:t>
              </a:r>
              <a:r>
                <a:rPr lang="en-US" dirty="0" smtClean="0">
                  <a:latin typeface="Symbol" charset="2"/>
                  <a:ea typeface="Consolas" pitchFamily="-65" charset="0"/>
                  <a:cs typeface="Symbol" charset="2"/>
                </a:rPr>
                <a:t>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 says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“</a:t>
              </a:r>
              <a:r>
                <a:rPr lang="en-US" dirty="0" err="1" smtClean="0">
                  <a:latin typeface="Monaco"/>
                  <a:ea typeface="Consolas" pitchFamily="-65" charset="0"/>
                  <a:cs typeface="Monaco"/>
                </a:rPr>
                <a:t>x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has-type </a:t>
              </a:r>
              <a:r>
                <a:rPr lang="en-US" dirty="0" smtClean="0">
                  <a:latin typeface="Monaco"/>
                  <a:ea typeface="Consolas" pitchFamily="-65" charset="0"/>
                  <a:cs typeface="Monaco"/>
                </a:rPr>
                <a:t>U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”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953000" y="3529672"/>
            <a:ext cx="3429000" cy="1583670"/>
            <a:chOff x="4953000" y="3529672"/>
            <a:chExt cx="3429000" cy="158367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 rot="5400000" flipH="1" flipV="1">
              <a:off x="6020991" y="3833281"/>
              <a:ext cx="608012" cy="79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3333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1" name="Rounded Rectangle 30"/>
            <p:cNvSpPr/>
            <p:nvPr/>
          </p:nvSpPr>
          <p:spPr bwMode="auto">
            <a:xfrm>
              <a:off x="4953000" y="4137684"/>
              <a:ext cx="3429000" cy="975658"/>
            </a:xfrm>
            <a:prstGeom prst="roundRect">
              <a:avLst>
                <a:gd name="adj" fmla="val 2667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dirty="0" err="1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uninterpreted</a:t>
              </a: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 constant</a:t>
              </a:r>
              <a:b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</a:br>
              <a:r>
                <a:rPr lang="en-US" dirty="0" smtClean="0">
                  <a:latin typeface="Calibri" pitchFamily="-65" charset="0"/>
                  <a:ea typeface="Consolas" pitchFamily="-65" charset="0"/>
                  <a:cs typeface="Consolas" pitchFamily="-65" charset="0"/>
                </a:rPr>
                <a:t>in the logic…</a:t>
              </a:r>
              <a:endParaRPr lang="en-US" dirty="0">
                <a:latin typeface="Calibri" pitchFamily="-65" charset="0"/>
                <a:ea typeface="Consolas" pitchFamily="-65" charset="0"/>
                <a:cs typeface="Consolas" pitchFamily="-65" charset="0"/>
              </a:endParaRPr>
            </a:p>
          </p:txBody>
        </p:sp>
      </p:grpSp>
      <p:sp>
        <p:nvSpPr>
          <p:cNvPr id="32" name="Rounded Rectangle 31"/>
          <p:cNvSpPr/>
          <p:nvPr/>
        </p:nvSpPr>
        <p:spPr bwMode="auto">
          <a:xfrm>
            <a:off x="4953000" y="5272742"/>
            <a:ext cx="3429000" cy="975658"/>
          </a:xfrm>
          <a:prstGeom prst="roundRect">
            <a:avLst>
              <a:gd name="adj" fmla="val 26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… but syntactic arrow</a:t>
            </a:r>
            <a:b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</a:br>
            <a:r>
              <a:rPr lang="en-US" dirty="0" smtClean="0">
                <a:latin typeface="Calibri" pitchFamily="-65" charset="0"/>
                <a:ea typeface="Consolas" pitchFamily="-65" charset="0"/>
                <a:cs typeface="Consolas" pitchFamily="-65" charset="0"/>
              </a:rPr>
              <a:t>in the type system</a:t>
            </a:r>
            <a:endParaRPr lang="en-US" dirty="0">
              <a:latin typeface="Calibri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48025" y="990600"/>
            <a:ext cx="2647950" cy="593725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lIns="274320" tIns="18288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 + d[f](0)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 bwMode="auto">
          <a:xfrm>
            <a:off x="4019605" y="2895600"/>
            <a:ext cx="1695395" cy="609600"/>
          </a:xfrm>
          <a:prstGeom prst="roundRect">
            <a:avLst>
              <a:gd name="adj" fmla="val 10483"/>
            </a:avLst>
          </a:prstGeom>
          <a:solidFill>
            <a:srgbClr val="A3A3A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465364" y="2971800"/>
            <a:ext cx="358118" cy="457200"/>
          </a:xfrm>
          <a:prstGeom prst="roundRect">
            <a:avLst>
              <a:gd name="adj" fmla="val 1991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223477" y="2971800"/>
            <a:ext cx="358118" cy="457200"/>
          </a:xfrm>
          <a:prstGeom prst="roundRect">
            <a:avLst>
              <a:gd name="adj" fmla="val 1991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/>
              <a:t>All values described by refinement formulas</a:t>
            </a: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 ::= 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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/>
          </a:p>
          <a:p>
            <a:pPr>
              <a:spcAft>
                <a:spcPts val="1200"/>
              </a:spcAft>
            </a:pPr>
            <a:r>
              <a:rPr lang="en-US"/>
              <a:t>“Has-type” predicate for arrows in formulas</a:t>
            </a:r>
          </a:p>
          <a:p>
            <a:pPr lvl="2">
              <a:spcAft>
                <a:spcPts val="1200"/>
              </a:spcAft>
              <a:buNone/>
            </a:pP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p ::= … | x</a:t>
            </a:r>
            <a:r>
              <a:rPr lang="en-US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 dirty="0" smtClean="0">
                <a:solidFill>
                  <a:srgbClr val="E39B30"/>
                </a:solidFill>
                <a:latin typeface="Monaco"/>
                <a:ea typeface="Consolas" pitchFamily="-65" charset="0"/>
                <a:cs typeface="Monaco"/>
              </a:rPr>
              <a:t>::</a:t>
            </a:r>
            <a:r>
              <a:rPr lang="en-US" dirty="0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 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y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:T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1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</a:t>
            </a:r>
            <a:r>
              <a:rPr lang="en-US" baseline="-2500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2</a:t>
            </a:r>
            <a:endParaRPr lang="en-US">
              <a:solidFill>
                <a:srgbClr val="333333"/>
              </a:solidFill>
            </a:endParaRPr>
          </a:p>
          <a:p>
            <a:pPr>
              <a:spcAft>
                <a:spcPts val="1200"/>
              </a:spcAft>
            </a:pPr>
            <a:r>
              <a:rPr lang="en-US"/>
              <a:t>Can express several scripting idioms</a:t>
            </a:r>
          </a:p>
          <a:p>
            <a:pPr>
              <a:spcAft>
                <a:spcPts val="1200"/>
              </a:spcAft>
            </a:pPr>
            <a:r>
              <a:rPr lang="en-US"/>
              <a:t>Automatic type checking</a:t>
            </a:r>
          </a:p>
          <a:p>
            <a:pPr lvl="1">
              <a:spcAft>
                <a:spcPts val="1200"/>
              </a:spcAft>
            </a:pPr>
            <a:r>
              <a:rPr lang="en-US"/>
              <a:t>Decidable refinement logic</a:t>
            </a:r>
          </a:p>
          <a:p>
            <a:pPr lvl="1">
              <a:spcAft>
                <a:spcPts val="1200"/>
              </a:spcAft>
            </a:pPr>
            <a:r>
              <a:rPr lang="en-US"/>
              <a:t>Subtyping = SMT Validity + Syntactic Subtyping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A8CE-4F6D-D442-A56F-A8B0D98E1166}" type="slidenum">
              <a:rPr lang="en-US"/>
              <a:pPr/>
              <a:t>6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Idea: Nested Refinements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2415517" y="1600201"/>
            <a:ext cx="1329723" cy="533400"/>
          </a:xfrm>
          <a:prstGeom prst="roundRect">
            <a:avLst>
              <a:gd name="adj" fmla="val 104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8" grpId="0" animBg="1"/>
      <p:bldP spid="22" grpId="0" build="p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0541" y="2286000"/>
            <a:ext cx="8305800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number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  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!x;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grpSp>
        <p:nvGrpSpPr>
          <p:cNvPr id="7" name="Group 32"/>
          <p:cNvGrpSpPr/>
          <p:nvPr/>
        </p:nvGrpSpPr>
        <p:grpSpPr>
          <a:xfrm>
            <a:off x="544951" y="4038600"/>
            <a:ext cx="5278377" cy="469761"/>
            <a:chOff x="1798475" y="4114800"/>
            <a:chExt cx="5278377" cy="469761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486205" y="4114800"/>
              <a:ext cx="3590647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y:Top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y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typeof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90595" y="2644116"/>
            <a:ext cx="1352605" cy="1394484"/>
            <a:chOff x="1390595" y="3329916"/>
            <a:chExt cx="1352605" cy="1394484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90595" y="3329916"/>
              <a:ext cx="1352605" cy="423863"/>
            </a:xfrm>
            <a:prstGeom prst="rect">
              <a:avLst/>
            </a:prstGeom>
            <a:noFill/>
            <a:ln w="63500">
              <a:solidFill>
                <a:srgbClr val="E30907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  <a:latin typeface="Calibri" pitchFamily="-65" charset="0"/>
              </a:endParaRPr>
            </a:p>
          </p:txBody>
        </p:sp>
        <p:cxnSp>
          <p:nvCxnSpPr>
            <p:cNvPr id="16" name="Straight Arrow Connector 15"/>
            <p:cNvCxnSpPr>
              <a:stCxn id="14" idx="2"/>
            </p:cNvCxnSpPr>
            <p:nvPr/>
          </p:nvCxnSpPr>
          <p:spPr bwMode="auto">
            <a:xfrm rot="5400000">
              <a:off x="1574960" y="4232461"/>
              <a:ext cx="970621" cy="13257"/>
            </a:xfrm>
            <a:prstGeom prst="straightConnector1">
              <a:avLst/>
            </a:prstGeom>
            <a:solidFill>
              <a:schemeClr val="accent1"/>
            </a:solidFill>
            <a:ln w="63500" cap="flat" cmpd="sng" algn="ctr">
              <a:solidFill>
                <a:srgbClr val="E30907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569611" y="5214728"/>
            <a:ext cx="7659989" cy="728872"/>
            <a:chOff x="569611" y="3752949"/>
            <a:chExt cx="7659989" cy="728872"/>
          </a:xfrm>
        </p:grpSpPr>
        <p:grpSp>
          <p:nvGrpSpPr>
            <p:cNvPr id="30" name="Group 12"/>
            <p:cNvGrpSpPr/>
            <p:nvPr/>
          </p:nvGrpSpPr>
          <p:grpSpPr>
            <a:xfrm>
              <a:off x="569611" y="3752949"/>
              <a:ext cx="7659989" cy="728872"/>
              <a:chOff x="4051929" y="1697178"/>
              <a:chExt cx="7659989" cy="234460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5715000" y="1697178"/>
                <a:ext cx="5996918" cy="234460"/>
              </a:xfrm>
              <a:prstGeom prst="roundRect">
                <a:avLst>
                  <a:gd name="adj" fmla="val 10483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r>
                  <a:rPr lang="en-US" sz="12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   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                           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  <a:endParaRPr lang="en-US" sz="1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4051929" y="1740042"/>
                <a:ext cx="1687731" cy="151110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typeof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 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535635" y="3851874"/>
              <a:ext cx="4312965" cy="533429"/>
              <a:chOff x="2837489" y="2933472"/>
              <a:chExt cx="4312965" cy="533429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2837489" y="2933472"/>
                <a:ext cx="4312965" cy="533429"/>
              </a:xfrm>
              <a:prstGeom prst="roundRect">
                <a:avLst>
                  <a:gd name="adj" fmla="val 10483"/>
                </a:avLst>
              </a:prstGeom>
              <a:solidFill>
                <a:srgbClr val="A3A3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y: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2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35" name="AutoShape 5"/>
              <p:cNvSpPr>
                <a:spLocks noChangeArrowheads="1"/>
              </p:cNvSpPr>
              <p:nvPr/>
            </p:nvSpPr>
            <p:spPr bwMode="auto">
              <a:xfrm>
                <a:off x="4701518" y="2941535"/>
                <a:ext cx="609600" cy="451406"/>
              </a:xfrm>
              <a:prstGeom prst="roundRect">
                <a:avLst>
                  <a:gd name="adj" fmla="val 0"/>
                </a:avLst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120000"/>
                  </a:lnSpc>
                </a:pP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</a:t>
                </a:r>
                <a:endParaRPr lang="en-US" sz="2000" dirty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 bwMode="auto">
              <a:xfrm>
                <a:off x="3248545" y="3022822"/>
                <a:ext cx="1452973" cy="381119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true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pPr algn="ctr"/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5128282" y="3022822"/>
                <a:ext cx="1964968" cy="381119"/>
              </a:xfrm>
              <a:prstGeom prst="roundRect">
                <a:avLst>
                  <a:gd name="adj" fmla="val 1991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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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=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tag</a:t>
                </a:r>
                <a:r>
                  <a:rPr lang="en-US" sz="16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16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y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1600" dirty="0" smtClean="0">
                    <a:solidFill>
                      <a:srgbClr val="333333"/>
                    </a:solidFill>
                    <a:latin typeface="Symbol" charset="2"/>
                    <a:ea typeface="Consolas" pitchFamily="-65" charset="0"/>
                    <a:cs typeface="Symbol" charset="2"/>
                  </a:rPr>
                  <a:t> </a:t>
                </a:r>
                <a:r>
                  <a:rPr lang="en-US" sz="16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</p:txBody>
          </p:sp>
        </p:grpSp>
      </p:grpSp>
      <p:grpSp>
        <p:nvGrpSpPr>
          <p:cNvPr id="21" name="Group 32"/>
          <p:cNvGrpSpPr/>
          <p:nvPr/>
        </p:nvGrpSpPr>
        <p:grpSpPr>
          <a:xfrm>
            <a:off x="544951" y="4635639"/>
            <a:ext cx="6324491" cy="469761"/>
            <a:chOff x="1798475" y="4114800"/>
            <a:chExt cx="6324491" cy="469761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3486206" y="4114800"/>
              <a:ext cx="4636760" cy="450413"/>
            </a:xfrm>
            <a:prstGeom prst="roundRect">
              <a:avLst>
                <a:gd name="adj" fmla="val 1991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y: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true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{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|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err="1" smtClean="0">
                  <a:solidFill>
                    <a:srgbClr val="333333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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=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 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tag</a:t>
              </a:r>
              <a:r>
                <a:rPr lang="en-US" sz="2000" dirty="0" err="1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(</a:t>
              </a:r>
              <a:r>
                <a:rPr lang="en-US" sz="2000" dirty="0" err="1" smtClean="0">
                  <a:solidFill>
                    <a:srgbClr val="333333"/>
                  </a:solidFill>
                  <a:latin typeface="Monaco"/>
                  <a:ea typeface="Consolas" pitchFamily="-65" charset="0"/>
                  <a:cs typeface="Monaco"/>
                  <a:sym typeface="Symbol" pitchFamily="-65" charset="2"/>
                </a:rPr>
                <a:t>y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)</a:t>
              </a:r>
              <a:r>
                <a:rPr lang="en-US" sz="2000" dirty="0" err="1" smtClean="0">
                  <a:solidFill>
                    <a:srgbClr val="E39B30"/>
                  </a:solidFill>
                  <a:latin typeface="Symbol" pitchFamily="-65" charset="2"/>
                  <a:ea typeface="Consolas" pitchFamily="-65" charset="0"/>
                  <a:cs typeface="Consolas" pitchFamily="-65" charset="0"/>
                  <a:sym typeface="Symbol" pitchFamily="-65" charset="2"/>
                </a:rPr>
                <a:t></a:t>
              </a:r>
              <a:r>
                <a:rPr lang="en-US" sz="2000" dirty="0" smtClean="0">
                  <a:solidFill>
                    <a:srgbClr val="E39B30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}</a:t>
              </a:r>
            </a:p>
            <a:p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798475" y="4114800"/>
              <a:ext cx="1687731" cy="469761"/>
            </a:xfrm>
            <a:prstGeom prst="roundRect">
              <a:avLst>
                <a:gd name="adj" fmla="val 26676"/>
              </a:avLst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  <a:sym typeface="Symbol" pitchFamily="-65" charset="2"/>
                </a:rPr>
                <a:t>typeof</a:t>
              </a:r>
              <a:r>
                <a:rPr lang="en-US" sz="2000" dirty="0" smtClean="0">
                  <a:solidFill>
                    <a:srgbClr val="333333"/>
                  </a:solidFill>
                  <a:latin typeface="Monaco" pitchFamily="-65" charset="0"/>
                  <a:ea typeface="Consolas" pitchFamily="-65" charset="0"/>
                  <a:cs typeface="Consolas" pitchFamily="-65" charset="0"/>
                </a:rPr>
                <a:t> ::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aco"/>
                <a:ea typeface="ＭＳ Ｐゴシック" pitchFamily="-65" charset="-128"/>
                <a:cs typeface="Monaco"/>
              </a:endParaRPr>
            </a:p>
          </p:txBody>
        </p:sp>
      </p:grpSp>
      <p:sp>
        <p:nvSpPr>
          <p:cNvPr id="24" name="Rounded Rectangle 23"/>
          <p:cNvSpPr/>
          <p:nvPr/>
        </p:nvSpPr>
        <p:spPr bwMode="auto">
          <a:xfrm>
            <a:off x="1371600" y="304800"/>
            <a:ext cx="6781800" cy="9906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number”</a:t>
            </a:r>
            <a:r>
              <a:rPr lang="en-US" sz="2000" dirty="0" err="1" smtClean="0">
                <a:solidFill>
                  <a:srgbClr val="00408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</a:t>
            </a:r>
            <a:r>
              <a:rPr lang="en-US" sz="2000" dirty="0" err="1" smtClean="0">
                <a:solidFill>
                  <a:srgbClr val="333333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sz="2000" dirty="0" err="1" smtClean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boolean”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lang="en-US" sz="800" dirty="0" err="1" smtClean="0">
              <a:solidFill>
                <a:srgbClr val="E39B30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  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0574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 animBg="1"/>
      <p:bldP spid="24" grpId="1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0541" y="2286000"/>
            <a:ext cx="8305800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number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  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!x;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2644116"/>
            <a:ext cx="12954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72833" y="4014882"/>
            <a:ext cx="3733800" cy="1006412"/>
            <a:chOff x="2472833" y="4700682"/>
            <a:chExt cx="3733800" cy="1006412"/>
          </a:xfrm>
        </p:grpSpPr>
        <p:grpSp>
          <p:nvGrpSpPr>
            <p:cNvPr id="13" name="Group 32"/>
            <p:cNvGrpSpPr/>
            <p:nvPr/>
          </p:nvGrpSpPr>
          <p:grpSpPr>
            <a:xfrm>
              <a:off x="2472833" y="4700682"/>
              <a:ext cx="3731801" cy="469761"/>
              <a:chOff x="1331943" y="4106894"/>
              <a:chExt cx="3731801" cy="469761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3017675" y="4126242"/>
                <a:ext cx="2046069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1331943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x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18" name="Group 32"/>
            <p:cNvGrpSpPr/>
            <p:nvPr/>
          </p:nvGrpSpPr>
          <p:grpSpPr>
            <a:xfrm>
              <a:off x="2472833" y="5237333"/>
              <a:ext cx="3733800" cy="469761"/>
              <a:chOff x="1329944" y="4106894"/>
              <a:chExt cx="3733800" cy="469761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3017675" y="4126242"/>
                <a:ext cx="2046069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Int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1329944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0 - x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880225" y="158432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0574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CFC92-A362-BE47-B771-27C122F2A75E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0541" y="2286000"/>
            <a:ext cx="8305800" cy="1477328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function 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negate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 {</a:t>
            </a:r>
            <a:r>
              <a:rPr lang="en-US" dirty="0" err="1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if (</a:t>
            </a:r>
            <a:r>
              <a:rPr lang="en-US" dirty="0">
                <a:solidFill>
                  <a:srgbClr val="53AD1F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typeof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x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“</a:t>
            </a:r>
            <a:r>
              <a:rPr lang="en-US" dirty="0" err="1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number</a:t>
            </a:r>
            <a:r>
              <a:rPr lang="en-US" dirty="0">
                <a:solidFill>
                  <a:srgbClr val="00408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”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0 – x;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else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                  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 return </a:t>
            </a:r>
            <a:r>
              <a:rPr lang="en-US" dirty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!x;    </a:t>
            </a:r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defTabSz="457200" eaLnBrk="1" hangingPunct="1"/>
            <a:r>
              <a:rPr lang="en-US" dirty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  <a:p>
            <a:pPr defTabSz="457200" eaLnBrk="1" hangingPunct="1"/>
            <a:endParaRPr lang="en-US" dirty="0">
              <a:solidFill>
                <a:srgbClr val="333333"/>
              </a:solidFill>
              <a:latin typeface="Monaco" pitchFamily="-65" charset="0"/>
              <a:ea typeface="Consolas" pitchFamily="-65" charset="0"/>
              <a:cs typeface="Consolas" pitchFamily="-65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086600" y="2997589"/>
            <a:ext cx="762000" cy="423863"/>
          </a:xfrm>
          <a:prstGeom prst="rect">
            <a:avLst/>
          </a:prstGeom>
          <a:noFill/>
          <a:ln w="63500">
            <a:solidFill>
              <a:srgbClr val="E30907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defTabSz="457200" eaLnBrk="1" hangingPunct="1"/>
            <a:endParaRPr lang="en-US" sz="1800">
              <a:solidFill>
                <a:srgbClr val="FFFFFF"/>
              </a:solidFill>
              <a:latin typeface="Calibri" pitchFamily="-65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2472833" y="4014882"/>
            <a:ext cx="3851767" cy="1006412"/>
            <a:chOff x="2472833" y="4700682"/>
            <a:chExt cx="3851767" cy="1006412"/>
          </a:xfrm>
        </p:grpSpPr>
        <p:grpSp>
          <p:nvGrpSpPr>
            <p:cNvPr id="3" name="Group 32"/>
            <p:cNvGrpSpPr/>
            <p:nvPr/>
          </p:nvGrpSpPr>
          <p:grpSpPr>
            <a:xfrm>
              <a:off x="2472833" y="4700682"/>
              <a:ext cx="3851767" cy="469761"/>
              <a:chOff x="1331943" y="4106894"/>
              <a:chExt cx="3851767" cy="469761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3017675" y="4126242"/>
                <a:ext cx="2166035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Bool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1331943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x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  <p:grpSp>
          <p:nvGrpSpPr>
            <p:cNvPr id="5" name="Group 32"/>
            <p:cNvGrpSpPr/>
            <p:nvPr/>
          </p:nvGrpSpPr>
          <p:grpSpPr>
            <a:xfrm>
              <a:off x="2472833" y="5237333"/>
              <a:ext cx="3851767" cy="469761"/>
              <a:chOff x="1329944" y="4106894"/>
              <a:chExt cx="3851767" cy="469761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3017675" y="4126242"/>
                <a:ext cx="2164036" cy="450413"/>
              </a:xfrm>
              <a:prstGeom prst="roundRect">
                <a:avLst>
                  <a:gd name="adj" fmla="val 19917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{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|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Bool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(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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)</a:t>
                </a:r>
                <a:r>
                  <a:rPr lang="en-US" sz="2000" dirty="0" err="1" smtClean="0">
                    <a:solidFill>
                      <a:srgbClr val="E39B30"/>
                    </a:solidFill>
                    <a:latin typeface="Symbol" pitchFamily="-65" charset="2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</a:t>
                </a:r>
                <a:r>
                  <a:rPr lang="en-US" sz="2000" dirty="0" smtClean="0">
                    <a:solidFill>
                      <a:srgbClr val="E39B30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}</a:t>
                </a:r>
              </a:p>
              <a:p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1329944" y="4106894"/>
                <a:ext cx="1687731" cy="469761"/>
              </a:xfrm>
              <a:prstGeom prst="roundRect">
                <a:avLst>
                  <a:gd name="adj" fmla="val 26676"/>
                </a:avLst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sz="2000" dirty="0" err="1" smtClean="0">
                    <a:solidFill>
                      <a:srgbClr val="333333"/>
                    </a:solidFill>
                    <a:latin typeface="Monaco"/>
                    <a:ea typeface="Consolas" pitchFamily="-65" charset="0"/>
                    <a:cs typeface="Monaco"/>
                    <a:sym typeface="Symbol" pitchFamily="-65" charset="2"/>
                  </a:rPr>
                  <a:t>!x</a:t>
                </a:r>
                <a:r>
                  <a:rPr lang="en-US" sz="2000" dirty="0" err="1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  <a:sym typeface="Symbol" pitchFamily="-65" charset="2"/>
                  </a:rPr>
                  <a:t> </a:t>
                </a:r>
                <a:r>
                  <a:rPr lang="en-US" sz="2000" dirty="0" smtClean="0">
                    <a:solidFill>
                      <a:srgbClr val="333333"/>
                    </a:solidFill>
                    <a:latin typeface="Monaco" pitchFamily="-65" charset="0"/>
                    <a:ea typeface="Consolas" pitchFamily="-65" charset="0"/>
                    <a:cs typeface="Consolas" pitchFamily="-65" charset="0"/>
                  </a:rPr>
                  <a:t>::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onaco"/>
                  <a:ea typeface="ＭＳ Ｐゴシック" pitchFamily="-65" charset="-128"/>
                  <a:cs typeface="Monaco"/>
                </a:endParaRPr>
              </a:p>
            </p:txBody>
          </p:sp>
        </p:grp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80225" y="1584325"/>
            <a:ext cx="663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 eaLnBrk="1" hangingPunct="1"/>
            <a:r>
              <a:rPr lang="en-US" sz="5000">
                <a:solidFill>
                  <a:srgbClr val="008000"/>
                </a:solidFill>
                <a:latin typeface="Zapf Dingbats" pitchFamily="-65" charset="2"/>
                <a:ea typeface="Zapf Dingbats" pitchFamily="-65" charset="2"/>
                <a:cs typeface="Zapf Dingbats" pitchFamily="-65" charset="2"/>
              </a:rPr>
              <a:t>✓</a:t>
            </a:r>
            <a:endParaRPr lang="en-US" sz="5000">
              <a:solidFill>
                <a:srgbClr val="008000"/>
              </a:solidFill>
              <a:latin typeface="Calibri" pitchFamily="-65" charset="0"/>
              <a:ea typeface="ヒラギノ角ゴ Pro W3" pitchFamily="-65" charset="-128"/>
              <a:cs typeface="ヒラギノ角ゴ Pro W3" pitchFamily="-65" charset="-128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057400" y="1447800"/>
            <a:ext cx="5410200" cy="533400"/>
          </a:xfrm>
          <a:prstGeom prst="roundRect">
            <a:avLst>
              <a:gd name="adj" fmla="val 19917"/>
            </a:avLst>
          </a:prstGeom>
          <a:noFill/>
          <a:ln w="63500" cap="flat" cmpd="sng" algn="ctr">
            <a:solidFill>
              <a:srgbClr val="003F8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x:IntOrBool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  <a:sym typeface="Symbol" pitchFamily="-65" charset="2"/>
              </a:rPr>
              <a:t>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{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|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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=</a:t>
            </a:r>
            <a:r>
              <a:rPr lang="en-US" sz="2000" dirty="0" smtClean="0">
                <a:solidFill>
                  <a:srgbClr val="E39B30"/>
                </a:solidFill>
                <a:latin typeface="Symbol" charset="2"/>
                <a:ea typeface="Consolas" pitchFamily="-65" charset="0"/>
                <a:cs typeface="Symbol" charset="2"/>
              </a:rPr>
              <a:t> </a:t>
            </a:r>
            <a:r>
              <a:rPr lang="en-US" sz="2000" dirty="0" err="1" smtClean="0">
                <a:solidFill>
                  <a:srgbClr val="333333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tag</a:t>
            </a:r>
            <a:r>
              <a:rPr lang="en-US" sz="2000" dirty="0" err="1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(</a:t>
            </a:r>
            <a:r>
              <a:rPr lang="en-US" sz="2000" dirty="0" err="1" smtClean="0">
                <a:solidFill>
                  <a:srgbClr val="333333"/>
                </a:solidFill>
                <a:latin typeface="Monaco"/>
                <a:ea typeface="Consolas" pitchFamily="-65" charset="0"/>
                <a:cs typeface="Monaco"/>
                <a:sym typeface="Symbol" pitchFamily="-65" charset="2"/>
              </a:rPr>
              <a:t>x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)</a:t>
            </a:r>
            <a:r>
              <a:rPr lang="en-US" sz="2000" dirty="0" err="1" smtClean="0">
                <a:solidFill>
                  <a:srgbClr val="E39B30"/>
                </a:solidFill>
                <a:latin typeface="Symbol" pitchFamily="-65" charset="2"/>
                <a:ea typeface="Consolas" pitchFamily="-65" charset="0"/>
                <a:cs typeface="Consolas" pitchFamily="-65" charset="0"/>
                <a:sym typeface="Symbol" pitchFamily="-65" charset="2"/>
              </a:rPr>
              <a:t></a:t>
            </a:r>
            <a:r>
              <a:rPr lang="en-US" sz="2000" dirty="0" smtClean="0">
                <a:solidFill>
                  <a:srgbClr val="E39B30"/>
                </a:solidFill>
                <a:latin typeface="Monaco" pitchFamily="-65" charset="0"/>
                <a:ea typeface="Consolas" pitchFamily="-65" charset="0"/>
                <a:cs typeface="Consolas" pitchFamily="-65" charset="0"/>
              </a:rPr>
              <a:t>}</a:t>
            </a:r>
          </a:p>
          <a:p>
            <a:pPr algn="ctr"/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aco"/>
              <a:ea typeface="ＭＳ Ｐゴシック" pitchFamily="-65" charset="-128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.:|7.7|10.6|4.1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8|6.5|6.6|4.3|0.8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.:|4.3|1.2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15.1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7.2|1|1.9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3.2|7.6|0.5|5.6|5.:|0.9|7.3|1.9|3.2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2|4.7|8.4|11.7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|6.6|5.: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7|8.4|0.6|3.8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8|8.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.:|7.7|10.6|4.1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8|5.5|0.4|9.: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9.4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9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1.:|7.7|10.6|4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|13.7|3.4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6|4.5|11.7|3.7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3|3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2.6|4|0.5|3|0.5|9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1.1|9.7|2.7|3.3|3.:|0.6|7.2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5028</Words>
  <Application>Microsoft PowerPoint</Application>
  <PresentationFormat>On-screen Show (4:3)</PresentationFormat>
  <Paragraphs>641</Paragraphs>
  <Slides>49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Blank Presentation</vt:lpstr>
      <vt:lpstr>Slide 1</vt:lpstr>
      <vt:lpstr>Terminology</vt:lpstr>
      <vt:lpstr>Types for JavaScript: Approach</vt:lpstr>
      <vt:lpstr>Slide 4</vt:lpstr>
      <vt:lpstr>Key Idea: Nested Refinements</vt:lpstr>
      <vt:lpstr>Key Idea: Nested Refinements</vt:lpstr>
      <vt:lpstr>Slide 7</vt:lpstr>
      <vt:lpstr>Slide 8</vt:lpstr>
      <vt:lpstr>Slide 9</vt:lpstr>
      <vt:lpstr>Slide 10</vt:lpstr>
      <vt:lpstr>Slide 11</vt:lpstr>
      <vt:lpstr>Adding Type Constructors</vt:lpstr>
      <vt:lpstr>Slide 13</vt:lpstr>
      <vt:lpstr>Slide 14</vt:lpstr>
      <vt:lpstr>Slide 15</vt:lpstr>
      <vt:lpstr>Slide 16</vt:lpstr>
      <vt:lpstr>Slide 17</vt:lpstr>
      <vt:lpstr>Strong Update à la Alias Types</vt:lpstr>
      <vt:lpstr>Prototype Chain Unrolling</vt:lpstr>
      <vt:lpstr>Recap / Future Work</vt:lpstr>
      <vt:lpstr>Thanks!</vt:lpstr>
      <vt:lpstr>Slide 22</vt:lpstr>
      <vt:lpstr>Constants</vt:lpstr>
      <vt:lpstr>Macros</vt:lpstr>
      <vt:lpstr>Onto</vt:lpstr>
      <vt:lpstr>Onto (2)</vt:lpstr>
      <vt:lpstr>Related Work</vt:lpstr>
      <vt:lpstr>Slide 28</vt:lpstr>
      <vt:lpstr>Approach: Refinement Types</vt:lpstr>
      <vt:lpstr>Nested Refinements</vt:lpstr>
      <vt:lpstr>Nested Refinements</vt:lpstr>
      <vt:lpstr>Nested Refinements</vt:lpstr>
      <vt:lpstr>Slide 33</vt:lpstr>
      <vt:lpstr>Subtyping</vt:lpstr>
      <vt:lpstr>Subtyping</vt:lpstr>
      <vt:lpstr>Subtyping</vt:lpstr>
      <vt:lpstr>Subtyping</vt:lpstr>
      <vt:lpstr>Subtyping with Nesting</vt:lpstr>
      <vt:lpstr>Subtyping with Nesting</vt:lpstr>
      <vt:lpstr>Subtyping with Nesting</vt:lpstr>
      <vt:lpstr>Normalization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Canadian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Canadian Academy</dc:creator>
  <cp:lastModifiedBy>Ravi</cp:lastModifiedBy>
  <cp:revision>1182</cp:revision>
  <cp:lastPrinted>2011-12-21T02:07:36Z</cp:lastPrinted>
  <dcterms:created xsi:type="dcterms:W3CDTF">2011-12-21T04:18:39Z</dcterms:created>
  <dcterms:modified xsi:type="dcterms:W3CDTF">2011-12-21T06:08:50Z</dcterms:modified>
</cp:coreProperties>
</file>