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slideLayouts/slideLayout4.xml" ContentType="application/vnd.openxmlformats-officedocument.presentationml.slideLayout+xml"/>
  <Override PartName="/ppt/tags/tag65.xml" ContentType="application/vnd.openxmlformats-officedocument.presentationml.tags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tags/tag12.xml" ContentType="application/vnd.openxmlformats-officedocument.presentationml.tags+xml"/>
  <Override PartName="/ppt/theme/theme1.xml" ContentType="application/vnd.openxmlformats-officedocument.them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1.xml" ContentType="application/vnd.openxmlformats-officedocument.presentationml.tags+xml"/>
  <Override PartName="/ppt/tags/tag7.xml" ContentType="application/vnd.openxmlformats-officedocument.presentationml.tags+xml"/>
  <Override PartName="/ppt/tags/tag50.xml" ContentType="application/vnd.openxmlformats-officedocument.presentationml.tags+xml"/>
  <Override PartName="/ppt/tags/tag18.xml" ContentType="application/vnd.openxmlformats-officedocument.presentationml.tags+xml"/>
  <Default Extension="jpeg" ContentType="image/jpeg"/>
  <Override PartName="/ppt/tags/tag60.xml" ContentType="application/vnd.openxmlformats-officedocument.presentationml.tags+xml"/>
  <Override PartName="/ppt/tags/tag28.xml" ContentType="application/vnd.openxmlformats-officedocument.presentationml.tags+xml"/>
  <Override PartName="/ppt/slides/slide13.xml" ContentType="application/vnd.openxmlformats-officedocument.presentationml.slide+xml"/>
  <Override PartName="/ppt/tags/tag37.xml" ContentType="application/vnd.openxmlformats-officedocument.presentationml.tag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ags/tag56.xml" ContentType="application/vnd.openxmlformats-officedocument.presentationml.tags+xml"/>
  <Override PartName="/ppt/slides/slide42.xml" ContentType="application/vnd.openxmlformats-officedocument.presentationml.slide+xml"/>
  <Override PartName="/ppt/tags/tag66.xml" ContentType="application/vnd.openxmlformats-officedocument.presentationml.tags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tags/tag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slides/slide67.xml" ContentType="application/vnd.openxmlformats-officedocument.presentationml.slide+xml"/>
  <Override PartName="/ppt/slides/slide76.xml" ContentType="application/vnd.openxmlformats-officedocument.presentationml.slide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2.xml" ContentType="application/vnd.openxmlformats-officedocument.presentationml.tags+xml"/>
  <Override PartName="/ppt/tags/tag8.xml" ContentType="application/vnd.openxmlformats-officedocument.presentationml.tags+xml"/>
  <Override PartName="/ppt/tags/tag51.xml" ContentType="application/vnd.openxmlformats-officedocument.presentationml.tags+xml"/>
  <Override PartName="/ppt/tags/tag19.xml" ContentType="application/vnd.openxmlformats-officedocument.presentationml.tags+xml"/>
  <Override PartName="/ppt/tags/tag61.xml" ContentType="application/vnd.openxmlformats-officedocument.presentationml.tags+xml"/>
  <Override PartName="/ppt/tags/tag29.xml" ContentType="application/vnd.openxmlformats-officedocument.presentationml.tags+xml"/>
  <Override PartName="/ppt/slides/slide14.xml" ContentType="application/vnd.openxmlformats-officedocument.presentationml.slide+xml"/>
  <Override PartName="/ppt/tags/tag38.xml" ContentType="application/vnd.openxmlformats-officedocument.presentationml.tags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tags/tag48.xml" ContentType="application/vnd.openxmlformats-officedocument.presentationml.tags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tags/tag57.xml" ContentType="application/vnd.openxmlformats-officedocument.presentationml.tags+xml"/>
  <Override PartName="/ppt/slides/slide5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tags/tag3.xml" ContentType="application/vnd.openxmlformats-officedocument.presentationml.tags+xml"/>
  <Override PartName="/ppt/slides/slide68.xml" ContentType="application/vnd.openxmlformats-officedocument.presentationml.slide+xml"/>
  <Override PartName="/ppt/tags/tag14.xml" ContentType="application/vnd.openxmlformats-officedocument.presentationml.tags+xml"/>
  <Override PartName="/ppt/slides/slide77.xml" ContentType="application/vnd.openxmlformats-officedocument.presentationml.slide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3.xml" ContentType="application/vnd.openxmlformats-officedocument.presentationml.tags+xml"/>
  <Override PartName="/ppt/tags/tag9.xml" ContentType="application/vnd.openxmlformats-officedocument.presentationml.tags+xml"/>
  <Override PartName="/ppt/slideLayouts/slideLayout1.xml" ContentType="application/vnd.openxmlformats-officedocument.presentationml.slideLayout+xml"/>
  <Override PartName="/ppt/tags/tag52.xml" ContentType="application/vnd.openxmlformats-officedocument.presentationml.tags+xml"/>
  <Override PartName="/ppt/tags/tag62.xml" ContentType="application/vnd.openxmlformats-officedocument.presentationml.tags+xml"/>
  <Override PartName="/ppt/slides/slide15.xml" ContentType="application/vnd.openxmlformats-officedocument.presentationml.slide+xml"/>
  <Override PartName="/ppt/tags/tag39.xml" ContentType="application/vnd.openxmlformats-officedocument.presentationml.tags+xml"/>
  <Override PartName="/ppt/slides/slide25.xml" ContentType="application/vnd.openxmlformats-officedocument.presentationml.slide+xml"/>
  <Override PartName="/ppt/tags/tag49.xml" ContentType="application/vnd.openxmlformats-officedocument.presentationml.tags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ags/tag58.xml" ContentType="application/vnd.openxmlformats-officedocument.presentationml.tags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59.xml" ContentType="application/vnd.openxmlformats-officedocument.presentationml.slide+xml"/>
  <Override PartName="/ppt/tags/tag4.xml" ContentType="application/vnd.openxmlformats-officedocument.presentationml.tags+xml"/>
  <Override PartName="/ppt/tags/tag15.xml" ContentType="application/vnd.openxmlformats-officedocument.presentationml.tags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tags/tag25.xml" ContentType="application/vnd.openxmlformats-officedocument.presentationml.tags+xml"/>
  <Override PartName="/ppt/slides/slide10.xml" ContentType="application/vnd.openxmlformats-officedocument.presentationml.slide+xml"/>
  <Override PartName="/ppt/tags/tag34.xml" ContentType="application/vnd.openxmlformats-officedocument.presentationml.tags+xml"/>
  <Override PartName="/ppt/slides/slide20.xml" ContentType="application/vnd.openxmlformats-officedocument.presentationml.slide+xml"/>
  <Override PartName="/ppt/tags/tag44.xml" ContentType="application/vnd.openxmlformats-officedocument.presentationml.tags+xml"/>
  <Override PartName="/ppt/slides/slide1.xml" ContentType="application/vnd.openxmlformats-officedocument.presentationml.slide+xml"/>
  <Override PartName="/ppt/tags/tag53.xml" ContentType="application/vnd.openxmlformats-officedocument.presentationml.tags+xml"/>
  <Override PartName="/ppt/slideLayouts/slideLayout2.xml" ContentType="application/vnd.openxmlformats-officedocument.presentationml.slideLayout+xml"/>
  <Override PartName="/ppt/tags/tag63.xml" ContentType="application/vnd.openxmlformats-officedocument.presentationml.tags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59.xml" ContentType="application/vnd.openxmlformats-officedocument.presentationml.tags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tags/tag10.xml" ContentType="application/vnd.openxmlformats-officedocument.presentationml.tags+xml"/>
  <Override PartName="/ppt/presProps.xml" ContentType="application/vnd.openxmlformats-officedocument.presentationml.presProps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tags/tag20.xml" ContentType="application/vnd.openxmlformats-officedocument.presentationml.tags+xml"/>
  <Override PartName="/ppt/presentation.xml" ContentType="application/vnd.openxmlformats-officedocument.presentationml.presentation.main+xml"/>
  <Override PartName="/ppt/tags/tag5.xml" ContentType="application/vnd.openxmlformats-officedocument.presentationml.tags+xml"/>
  <Override PartName="/ppt/tags/tag16.xml" ContentType="application/vnd.openxmlformats-officedocument.presentationml.tags+xml"/>
  <Override PartName="/ppt/tags/tag26.xml" ContentType="application/vnd.openxmlformats-officedocument.presentationml.tag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tags/tag54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tags/tag64.xml" ContentType="application/vnd.openxmlformats-officedocument.presentationml.tags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tags/tag11.xml" ContentType="application/vnd.openxmlformats-officedocument.presentationml.tags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tags/tag40.xml" ContentType="application/vnd.openxmlformats-officedocument.presentationml.tags+xml"/>
  <Override PartName="/ppt/tags/tag6.xml" ContentType="application/vnd.openxmlformats-officedocument.presentationml.tags+xml"/>
  <Override PartName="/ppt/tags/tag17.xml" ContentType="application/vnd.openxmlformats-officedocument.presentationml.tags+xml"/>
  <Override PartName="/ppt/tags/tag27.xml" ContentType="application/vnd.openxmlformats-officedocument.presentationml.tags+xml"/>
  <Override PartName="/ppt/slides/slide12.xml" ContentType="application/vnd.openxmlformats-officedocument.presentationml.slide+xml"/>
  <Override PartName="/ppt/tags/tag36.xml" ContentType="application/vnd.openxmlformats-officedocument.presentationml.tags+xml"/>
  <Override PartName="/ppt/slides/slide22.xml" ContentType="application/vnd.openxmlformats-officedocument.presentationml.slide+xml"/>
  <Override PartName="/ppt/tags/tag46.xml" ContentType="application/vnd.openxmlformats-officedocument.presentationml.tags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tags/tag55.xml" ContentType="application/vnd.openxmlformats-officedocument.presentationml.tags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80"/>
  </p:notesMasterIdLst>
  <p:sldIdLst>
    <p:sldId id="580" r:id="rId2"/>
    <p:sldId id="925" r:id="rId3"/>
    <p:sldId id="936" r:id="rId4"/>
    <p:sldId id="938" r:id="rId5"/>
    <p:sldId id="926" r:id="rId6"/>
    <p:sldId id="928" r:id="rId7"/>
    <p:sldId id="929" r:id="rId8"/>
    <p:sldId id="932" r:id="rId9"/>
    <p:sldId id="919" r:id="rId10"/>
    <p:sldId id="1008" r:id="rId11"/>
    <p:sldId id="939" r:id="rId12"/>
    <p:sldId id="940" r:id="rId13"/>
    <p:sldId id="941" r:id="rId14"/>
    <p:sldId id="942" r:id="rId15"/>
    <p:sldId id="943" r:id="rId16"/>
    <p:sldId id="944" r:id="rId17"/>
    <p:sldId id="945" r:id="rId18"/>
    <p:sldId id="946" r:id="rId19"/>
    <p:sldId id="947" r:id="rId20"/>
    <p:sldId id="948" r:id="rId21"/>
    <p:sldId id="949" r:id="rId22"/>
    <p:sldId id="950" r:id="rId23"/>
    <p:sldId id="951" r:id="rId24"/>
    <p:sldId id="952" r:id="rId25"/>
    <p:sldId id="953" r:id="rId26"/>
    <p:sldId id="954" r:id="rId27"/>
    <p:sldId id="955" r:id="rId28"/>
    <p:sldId id="956" r:id="rId29"/>
    <p:sldId id="957" r:id="rId30"/>
    <p:sldId id="958" r:id="rId31"/>
    <p:sldId id="960" r:id="rId32"/>
    <p:sldId id="961" r:id="rId33"/>
    <p:sldId id="962" r:id="rId34"/>
    <p:sldId id="963" r:id="rId35"/>
    <p:sldId id="964" r:id="rId36"/>
    <p:sldId id="965" r:id="rId37"/>
    <p:sldId id="966" r:id="rId38"/>
    <p:sldId id="967" r:id="rId39"/>
    <p:sldId id="968" r:id="rId40"/>
    <p:sldId id="969" r:id="rId41"/>
    <p:sldId id="970" r:id="rId42"/>
    <p:sldId id="971" r:id="rId43"/>
    <p:sldId id="972" r:id="rId44"/>
    <p:sldId id="973" r:id="rId45"/>
    <p:sldId id="974" r:id="rId46"/>
    <p:sldId id="975" r:id="rId47"/>
    <p:sldId id="976" r:id="rId48"/>
    <p:sldId id="977" r:id="rId49"/>
    <p:sldId id="978" r:id="rId50"/>
    <p:sldId id="979" r:id="rId51"/>
    <p:sldId id="980" r:id="rId52"/>
    <p:sldId id="981" r:id="rId53"/>
    <p:sldId id="982" r:id="rId54"/>
    <p:sldId id="983" r:id="rId55"/>
    <p:sldId id="984" r:id="rId56"/>
    <p:sldId id="985" r:id="rId57"/>
    <p:sldId id="986" r:id="rId58"/>
    <p:sldId id="987" r:id="rId59"/>
    <p:sldId id="1007" r:id="rId60"/>
    <p:sldId id="1011" r:id="rId61"/>
    <p:sldId id="1017" r:id="rId62"/>
    <p:sldId id="1019" r:id="rId63"/>
    <p:sldId id="1010" r:id="rId64"/>
    <p:sldId id="989" r:id="rId65"/>
    <p:sldId id="1014" r:id="rId66"/>
    <p:sldId id="1013" r:id="rId67"/>
    <p:sldId id="1015" r:id="rId68"/>
    <p:sldId id="1000" r:id="rId69"/>
    <p:sldId id="1001" r:id="rId70"/>
    <p:sldId id="994" r:id="rId71"/>
    <p:sldId id="995" r:id="rId72"/>
    <p:sldId id="996" r:id="rId73"/>
    <p:sldId id="998" r:id="rId74"/>
    <p:sldId id="999" r:id="rId75"/>
    <p:sldId id="1002" r:id="rId76"/>
    <p:sldId id="1003" r:id="rId77"/>
    <p:sldId id="992" r:id="rId78"/>
    <p:sldId id="1004" r:id="rId7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8AF7FC"/>
    <a:srgbClr val="F3FF87"/>
    <a:srgbClr val="E39B30"/>
    <a:srgbClr val="F1ECFB"/>
    <a:srgbClr val="335197"/>
    <a:srgbClr val="92F0F8"/>
    <a:srgbClr val="69B6F9"/>
    <a:srgbClr val="FFFFFF"/>
    <a:srgbClr val="E0E0E0"/>
    <a:srgbClr val="FFD9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32787"/>
    <p:restoredTop sz="90929"/>
  </p:normalViewPr>
  <p:slideViewPr>
    <p:cSldViewPr snapToGrid="0" snapToObjects="1">
      <p:cViewPr>
        <p:scale>
          <a:sx n="120" d="100"/>
          <a:sy n="120" d="100"/>
        </p:scale>
        <p:origin x="-960" y="-272"/>
      </p:cViewPr>
      <p:guideLst>
        <p:guide orient="horz" pos="2158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notesMaster" Target="notesMasters/notesMaster1.xml"/><Relationship Id="rId81" Type="http://schemas.openxmlformats.org/officeDocument/2006/relationships/printerSettings" Target="printerSettings/printerSettings1.bin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467792-7768-F046-AD68-37FC96BE0F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8ACA02-51F8-B846-8389-F932121F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26C224-2897-C94D-9A5A-1DD8A5125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AE085-A23D-584C-9D36-11F88C5A7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6CFC92-A362-BE47-B771-27C122F2A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FE0B9C-44D4-E84D-93DE-17F259375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09A68B-1E05-214C-8A86-3A556E30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C6BCF-F698-D443-B8DB-ED856256B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C7B5E5-535E-444F-BC53-56FADBB24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B9DCAB-8CFA-CC4B-96EC-10695F715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154225-03D4-B840-B14A-C19028FC5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9FD598-C653-B549-9CDD-EB8EBD4DC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fld id="{3A0B1863-A0FD-4143-B396-1DF0F59EB1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0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5000" b="1" u="sng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38.x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39.xml"/><Relationship Id="rId2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40.x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tags" Target="../tags/tag42.x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tags" Target="../tags/tag43.x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tags" Target="../tags/tag44.x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45.x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tags" Target="../tags/tag48.xml"/><Relationship Id="rId2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tags" Target="../tags/tag49.x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tags" Target="../tags/tag50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tags" Target="../tags/tag51.xml"/><Relationship Id="rId2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tags" Target="../tags/tag52.x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tags" Target="../tags/tag53.xml"/><Relationship Id="rId2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tags" Target="../tags/tag54.xml"/><Relationship Id="rId2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tags" Target="../tags/tag55.xml"/><Relationship Id="rId2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tags" Target="../tags/tag56.x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tags" Target="../tags/tag57.xml"/><Relationship Id="rId2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tags" Target="../tags/tag58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tags" Target="../tags/tag59.xml"/><Relationship Id="rId2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tags" Target="../tags/tag60.xml"/><Relationship Id="rId2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tags" Target="../tags/tag61.xml"/><Relationship Id="rId2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tags" Target="../tags/tag62.xml"/><Relationship Id="rId2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tags" Target="../tags/tag63.xml"/><Relationship Id="rId2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tags" Target="../tags/tag64.xml"/><Relationship Id="rId2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tags" Target="../tags/tag65.xml"/><Relationship Id="rId2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tags" Target="../tags/tag6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Dependent</a:t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Types for JavaScript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Subtitle 2"/>
          <p:cNvSpPr>
            <a:spLocks/>
          </p:cNvSpPr>
          <p:nvPr/>
        </p:nvSpPr>
        <p:spPr bwMode="auto">
          <a:xfrm>
            <a:off x="2417225" y="3238499"/>
            <a:ext cx="2601383" cy="294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Ravi Chugh</a:t>
            </a:r>
          </a:p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Ranjit Jhala</a:t>
            </a:r>
          </a:p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Dave Herman</a:t>
            </a:r>
          </a:p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Pat Rondon</a:t>
            </a:r>
          </a:p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Panos Vekris</a:t>
            </a:r>
          </a:p>
        </p:txBody>
      </p:sp>
      <p:sp>
        <p:nvSpPr>
          <p:cNvPr id="11" name="Subtitle 2"/>
          <p:cNvSpPr>
            <a:spLocks/>
          </p:cNvSpPr>
          <p:nvPr/>
        </p:nvSpPr>
        <p:spPr bwMode="auto">
          <a:xfrm>
            <a:off x="5283189" y="3238499"/>
            <a:ext cx="1513417" cy="294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UCSD</a:t>
            </a:r>
          </a:p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UCSD</a:t>
            </a:r>
          </a:p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Mozilla</a:t>
            </a:r>
          </a:p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Google</a:t>
            </a:r>
          </a:p>
          <a:p>
            <a:pPr defTabSz="457200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UCSD</a:t>
            </a:r>
          </a:p>
        </p:txBody>
      </p:sp>
    </p:spTree>
  </p:cSld>
  <p:clrMapOvr>
    <a:masterClrMapping/>
  </p:clrMapOvr>
  <p:transition advTm="1457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10</a:t>
            </a:fld>
            <a:endParaRPr lang="en-US"/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6339498" y="1463928"/>
            <a:ext cx="1646098" cy="1038918"/>
          </a:xfrm>
          <a:prstGeom prst="wedgeRoundRectCallout">
            <a:avLst>
              <a:gd name="adj1" fmla="val -50536"/>
              <a:gd name="adj2" fmla="val 89244"/>
              <a:gd name="adj3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Me</a:t>
            </a:r>
            <a:b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</a:b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@now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429065" y="3020108"/>
            <a:ext cx="2975973" cy="1913812"/>
          </a:xfrm>
          <a:prstGeom prst="roundRect">
            <a:avLst>
              <a:gd name="adj" fmla="val 12808"/>
            </a:avLst>
          </a:prstGeom>
          <a:solidFill>
            <a:srgbClr val="B0FA8E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Dependent JavaScript (DJS)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Calibri"/>
                <a:cs typeface="Calibri"/>
              </a:rPr>
              <a:t>[POPL ’12, OOPSLA ’12]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346348" y="599337"/>
            <a:ext cx="3643804" cy="21045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= Refinement Types</a:t>
            </a:r>
          </a:p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+ Several New</a:t>
            </a:r>
            <a:br>
              <a:rPr lang="en-US" sz="3200" kern="0" dirty="0" smtClean="0">
                <a:latin typeface="Calibri"/>
                <a:ea typeface="+mj-ea"/>
                <a:cs typeface="Calibri"/>
              </a:rPr>
            </a:br>
            <a:r>
              <a:rPr lang="en-US" sz="3200" kern="0" dirty="0" smtClean="0">
                <a:latin typeface="Calibri"/>
                <a:ea typeface="+mj-ea"/>
                <a:cs typeface="Calibri"/>
              </a:rPr>
              <a:t>     Quantifier-Free</a:t>
            </a:r>
            <a:br>
              <a:rPr lang="en-US" sz="3200" kern="0" dirty="0" smtClean="0">
                <a:latin typeface="Calibri"/>
                <a:ea typeface="+mj-ea"/>
                <a:cs typeface="Calibri"/>
              </a:rPr>
            </a:br>
            <a:r>
              <a:rPr lang="en-US" sz="3200" kern="0" dirty="0" smtClean="0">
                <a:latin typeface="Calibri"/>
                <a:ea typeface="+mj-ea"/>
                <a:cs typeface="Calibri"/>
              </a:rPr>
              <a:t>     Mechanisms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1494627" y="604735"/>
            <a:ext cx="884176" cy="5847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indent="-914400" algn="r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DJS</a:t>
            </a:r>
          </a:p>
        </p:txBody>
      </p:sp>
    </p:spTree>
    <p:custDataLst>
      <p:tags r:id="rId1"/>
    </p:custDataLst>
  </p:cSld>
  <p:clrMapOvr>
    <a:masterClrMapping/>
  </p:clrMapOvr>
  <p:transition advTm="2489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93296" y="1409888"/>
            <a:ext cx="6360584" cy="403187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4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“boolean”</a:t>
            </a:r>
          </a:p>
          <a:p>
            <a:pPr defTabSz="457200" eaLnBrk="1" hangingPunct="1">
              <a:spcAft>
                <a:spcPts val="4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0.1 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“number”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  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“number”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4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{}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“object”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[]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“object”</a:t>
            </a:r>
            <a:b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 null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“object”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63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12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681306"/>
            <a:ext cx="9144000" cy="1384995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typeof</a:t>
            </a: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r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eturns run-time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“tags”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Tags are very coarse-grained </a:t>
            </a:r>
            <a:r>
              <a:rPr lang="en-US" sz="3200" b="1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types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2487085"/>
            <a:ext cx="9144000" cy="34624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“undefined”</a:t>
            </a:r>
          </a:p>
          <a:p>
            <a:pPr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endParaRPr lang="en-US"/>
          </a:p>
          <a:p>
            <a:pPr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“string”</a:t>
            </a:r>
            <a:endParaRPr lang="en-US"/>
          </a:p>
          <a:p>
            <a:pPr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endParaRPr lang="en-US"/>
          </a:p>
          <a:p>
            <a:pPr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“object”</a:t>
            </a:r>
          </a:p>
          <a:p>
            <a:pPr lvl="0" algn="ctr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“function”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advTm="1648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444120" y="1447800"/>
            <a:ext cx="4255760" cy="1316593"/>
          </a:xfrm>
          <a:prstGeom prst="roundRect">
            <a:avLst>
              <a:gd name="adj" fmla="val 1991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7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923570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“set of values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s.t. formula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p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true”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69399" y="4191000"/>
            <a:ext cx="7239000" cy="400110"/>
            <a:chOff x="2743200" y="1447800"/>
            <a:chExt cx="7239000" cy="40011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606322" y="1447800"/>
              <a:ext cx="53758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number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7" name="Group 34"/>
          <p:cNvGrpSpPr/>
          <p:nvPr/>
        </p:nvGrpSpPr>
        <p:grpSpPr>
          <a:xfrm>
            <a:off x="222266" y="4800600"/>
            <a:ext cx="9154583" cy="400110"/>
            <a:chOff x="2396067" y="1447800"/>
            <a:chExt cx="9154583" cy="40011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606321" y="1447800"/>
              <a:ext cx="6944329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v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∨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“boolean”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396067" y="1447800"/>
              <a:ext cx="2175933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NumOrBool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569399" y="5405735"/>
            <a:ext cx="8077200" cy="400110"/>
            <a:chOff x="2743200" y="1447800"/>
            <a:chExt cx="8077200" cy="40011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integer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569399" y="6000690"/>
            <a:ext cx="8077200" cy="400110"/>
            <a:chOff x="2743200" y="1447800"/>
            <a:chExt cx="8077200" cy="40011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Any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896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" name="Group 34"/>
          <p:cNvGrpSpPr/>
          <p:nvPr/>
        </p:nvGrpSpPr>
        <p:grpSpPr>
          <a:xfrm>
            <a:off x="569399" y="4191000"/>
            <a:ext cx="7239000" cy="400110"/>
            <a:chOff x="2743200" y="1447800"/>
            <a:chExt cx="7239000" cy="40011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606322" y="1447800"/>
              <a:ext cx="53758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number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222266" y="4800600"/>
            <a:ext cx="9154583" cy="400110"/>
            <a:chOff x="2396067" y="1447800"/>
            <a:chExt cx="9154583" cy="40011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606321" y="1447800"/>
              <a:ext cx="6944329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v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∨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“boolean”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396067" y="1447800"/>
              <a:ext cx="2175933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NumOrBool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569399" y="5405735"/>
            <a:ext cx="8077200" cy="400110"/>
            <a:chOff x="2743200" y="1447800"/>
            <a:chExt cx="8077200" cy="40011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integer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6" name="Group 34"/>
          <p:cNvGrpSpPr/>
          <p:nvPr/>
        </p:nvGrpSpPr>
        <p:grpSpPr>
          <a:xfrm>
            <a:off x="569399" y="6000690"/>
            <a:ext cx="8077200" cy="400110"/>
            <a:chOff x="2743200" y="1447800"/>
            <a:chExt cx="8077200" cy="40011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Any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p:grpSp>
        <p:nvGrpSpPr>
          <p:cNvPr id="7" name="Group 31"/>
          <p:cNvGrpSpPr/>
          <p:nvPr/>
        </p:nvGrpSpPr>
        <p:grpSpPr>
          <a:xfrm>
            <a:off x="548233" y="2476509"/>
            <a:ext cx="3801515" cy="3989909"/>
            <a:chOff x="548233" y="2476509"/>
            <a:chExt cx="3801515" cy="3989909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548233" y="4127501"/>
              <a:ext cx="1559970" cy="2338917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9" name="Title 1"/>
            <p:cNvSpPr txBox="1">
              <a:spLocks/>
            </p:cNvSpPr>
            <p:nvPr/>
          </p:nvSpPr>
          <p:spPr bwMode="auto">
            <a:xfrm>
              <a:off x="867283" y="2476509"/>
              <a:ext cx="3482465" cy="1046440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2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Syntactic</a:t>
              </a:r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 Sugar</a:t>
              </a:r>
              <a:b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for Common Types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354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err="1" smtClean="0"/>
              <a:t>Refinement Types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" name="Group 18"/>
          <p:cNvGrpSpPr/>
          <p:nvPr/>
        </p:nvGrpSpPr>
        <p:grpSpPr>
          <a:xfrm>
            <a:off x="402167" y="3268867"/>
            <a:ext cx="8572499" cy="553998"/>
            <a:chOff x="402167" y="3268867"/>
            <a:chExt cx="8572499" cy="553998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02167" y="3268867"/>
              <a:ext cx="1136647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3000" dirty="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1538814" y="3268867"/>
              <a:ext cx="7435852" cy="52322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endPara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</p:txBody>
        </p:sp>
      </p:grpSp>
      <p:grpSp>
        <p:nvGrpSpPr>
          <p:cNvPr id="3" name="Group 19"/>
          <p:cNvGrpSpPr/>
          <p:nvPr/>
        </p:nvGrpSpPr>
        <p:grpSpPr>
          <a:xfrm>
            <a:off x="402167" y="3792087"/>
            <a:ext cx="8572499" cy="553998"/>
            <a:chOff x="402167" y="3792087"/>
            <a:chExt cx="8572499" cy="553998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1538814" y="3822865"/>
              <a:ext cx="7435852" cy="52322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&gt;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endPara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02167" y="3792087"/>
              <a:ext cx="1136647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3000" dirty="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402167" y="4315307"/>
            <a:ext cx="8572499" cy="553998"/>
            <a:chOff x="402167" y="4315307"/>
            <a:chExt cx="8572499" cy="553998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1538814" y="4346085"/>
              <a:ext cx="7435852" cy="52322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integer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endPara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02167" y="4315307"/>
              <a:ext cx="1136647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3000" dirty="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402167" y="4838527"/>
            <a:ext cx="8572499" cy="553998"/>
            <a:chOff x="402167" y="4838527"/>
            <a:chExt cx="8572499" cy="553998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1538814" y="4869305"/>
              <a:ext cx="7435852" cy="52322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8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8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8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8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8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8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8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endPara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402167" y="4838527"/>
              <a:ext cx="1136647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r>
                <a:rPr lang="en-US" sz="3000" dirty="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862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err="1" smtClean="0"/>
              <a:t>Refinement Types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 bwMode="auto">
          <a:xfrm>
            <a:off x="1538814" y="3268867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38814" y="382286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538814" y="434608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integer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538814" y="486930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558793" y="3268867"/>
            <a:ext cx="980021" cy="2123658"/>
            <a:chOff x="558793" y="3268867"/>
            <a:chExt cx="980021" cy="2123658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558793" y="326886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8793" y="379208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558793" y="431530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58793" y="483852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 bwMode="auto">
          <a:xfrm>
            <a:off x="4084136" y="2178925"/>
            <a:ext cx="4344404" cy="58477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Subtyping is Implication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716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err="1" smtClean="0"/>
              <a:t>Refinement Types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 bwMode="auto">
          <a:xfrm>
            <a:off x="1538814" y="3268867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38814" y="382286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538814" y="434608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integer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538814" y="4869305"/>
            <a:ext cx="7435852" cy="52322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8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8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2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558793" y="3268867"/>
            <a:ext cx="980021" cy="2123658"/>
            <a:chOff x="558793" y="3268867"/>
            <a:chExt cx="980021" cy="2123658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558793" y="326886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FFFFFF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endParaRPr lang="en-US" sz="3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58793" y="379208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558793" y="431530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58793" y="483852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 bwMode="auto">
          <a:xfrm>
            <a:off x="4084136" y="2178925"/>
            <a:ext cx="4344404" cy="58477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Subtyping is Implication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14703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0" y="0"/>
            <a:ext cx="9144000" cy="338554"/>
            <a:chOff x="0" y="0"/>
            <a:chExt cx="9144000" cy="338554"/>
          </a:xfrm>
        </p:grpSpPr>
        <p:sp>
          <p:nvSpPr>
            <p:cNvPr id="9" name="Title 1"/>
            <p:cNvSpPr txBox="1">
              <a:spLocks/>
            </p:cNvSpPr>
            <p:nvPr/>
          </p:nvSpPr>
          <p:spPr bwMode="auto">
            <a:xfrm>
              <a:off x="7315200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Arrays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0" name="Title 1"/>
            <p:cNvSpPr txBox="1">
              <a:spLocks/>
            </p:cNvSpPr>
            <p:nvPr/>
          </p:nvSpPr>
          <p:spPr bwMode="auto">
            <a:xfrm>
              <a:off x="5486401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Prototypes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3657601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Mutable Objects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 bwMode="auto">
            <a:xfrm>
              <a:off x="1828801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Duck Typing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 bwMode="auto">
            <a:xfrm>
              <a:off x="0" y="0"/>
              <a:ext cx="1828800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Tag-Tests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</p:cSld>
  <p:clrMapOvr>
    <a:masterClrMapping/>
  </p:clrMapOvr>
  <p:transition advTm="5542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7" y="3164412"/>
            <a:ext cx="3381376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!true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7339" y="5744403"/>
            <a:ext cx="1206494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566842" y="2550693"/>
            <a:ext cx="4980014" cy="60511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4323" y="3164412"/>
            <a:ext cx="2451100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false</a:t>
            </a:r>
          </a:p>
        </p:txBody>
      </p:sp>
    </p:spTree>
    <p:custDataLst>
      <p:tags r:id="rId1"/>
    </p:custDataLst>
  </p:cSld>
  <p:clrMapOvr>
    <a:masterClrMapping/>
  </p:clrMapOvr>
  <p:transition advTm="1916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 animBg="1"/>
      <p:bldP spid="15" grpId="0" animBg="1"/>
      <p:bldP spid="17" grpId="0" animBg="1"/>
      <p:bldP spid="17" grpId="1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869949" y="1709803"/>
            <a:ext cx="2334665" cy="957199"/>
          </a:xfrm>
          <a:prstGeom prst="roundRect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455586" y="1709803"/>
            <a:ext cx="3993092" cy="957199"/>
          </a:xfrm>
          <a:prstGeom prst="roundRect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Dependent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Types for JavaScript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951809" y="433915"/>
            <a:ext cx="4882096" cy="1077218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-914400" algn="ctr" eaLnBrk="1" hangingPunct="1">
              <a:spcAft>
                <a:spcPts val="18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“Dynamic” Features Facilitate Rapid Innovation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158858" y="3047994"/>
            <a:ext cx="5212309" cy="206210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1. Better Development Tools</a:t>
            </a:r>
          </a:p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2. Better Reliability</a:t>
            </a:r>
          </a:p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3. Better Performance</a:t>
            </a:r>
          </a:p>
        </p:txBody>
      </p:sp>
    </p:spTree>
    <p:custDataLst>
      <p:tags r:id="rId1"/>
    </p:custDataLst>
  </p:cSld>
  <p:clrMapOvr>
    <a:masterClrMapping/>
  </p:clrMapOvr>
  <p:transition advTm="3689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6" grpId="0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6" y="4381457"/>
            <a:ext cx="3085043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0 - 2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37989" y="4381457"/>
            <a:ext cx="2451100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-2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47339" y="5744403"/>
            <a:ext cx="1206494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endParaRPr lang="en-US" sz="3000">
              <a:latin typeface="Monaco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65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8" y="5786735"/>
            <a:ext cx="6549244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045" y="4381457"/>
            <a:ext cx="2883959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[]</a:t>
            </a:r>
            <a:endParaRPr lang="en-US" sz="3000">
              <a:latin typeface="Monaco"/>
              <a:cs typeface="Monac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6570" y="4381457"/>
            <a:ext cx="1731434" cy="55399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r" defTabSz="457200" eaLnBrk="1" hangingPunct="1">
              <a:spcAft>
                <a:spcPts val="4200"/>
              </a:spcAft>
            </a:pPr>
            <a:r>
              <a:rPr lang="en-US" sz="2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0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954195" y="3875327"/>
            <a:ext cx="1022350" cy="861774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kumimoji="0" lang="en-US" sz="5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?!?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47339" y="5744403"/>
            <a:ext cx="1206494" cy="553998"/>
          </a:xfrm>
          <a:prstGeom prst="rect">
            <a:avLst/>
          </a:prstGeom>
          <a:solidFill>
            <a:srgbClr val="FFF79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[]</a:t>
            </a:r>
            <a:endParaRPr lang="en-US" sz="3000">
              <a:latin typeface="Monaco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1948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13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652185" y="4318792"/>
            <a:ext cx="1507064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1905016" y="5089256"/>
            <a:ext cx="6442482" cy="1159144"/>
            <a:chOff x="1905016" y="5089256"/>
            <a:chExt cx="6442482" cy="1159144"/>
          </a:xfrm>
        </p:grpSpPr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1905016" y="5089256"/>
              <a:ext cx="6442482" cy="5847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Use types to prevent implicit coercion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1905016" y="5786735"/>
              <a:ext cx="6442481" cy="461665"/>
            </a:xfrm>
            <a:prstGeom prst="rect">
              <a:avLst/>
            </a:prstGeom>
            <a:noFill/>
            <a:ln w="63500">
              <a:noFill/>
              <a:round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 algn="ctr" defTabSz="457200" eaLnBrk="1" hangingPunct="1">
                <a:spcAft>
                  <a:spcPts val="2400"/>
                </a:spcAft>
              </a:pPr>
              <a:r>
                <a:rPr lang="en-US" sz="3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(-) :: (Num,Num)</a:t>
              </a:r>
              <a:r>
                <a:rPr lang="en-US" sz="30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3000" dirty="0" err="1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30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30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112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148164" y="1100668"/>
            <a:ext cx="8243182" cy="4289564"/>
            <a:chOff x="148164" y="1100668"/>
            <a:chExt cx="8243182" cy="4289564"/>
          </a:xfrm>
        </p:grpSpPr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5273134" y="3820572"/>
              <a:ext cx="3118212" cy="1569660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3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Function type</a:t>
              </a:r>
              <a:r>
                <a:rPr kumimoji="0" lang="en-US" sz="320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annotation</a:t>
              </a:r>
              <a:r>
                <a:rPr kumimoji="0" lang="en-US" sz="3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inside</a:t>
              </a:r>
              <a:r>
                <a:rPr kumimoji="0" lang="en-US" sz="320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comments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48164" y="1100668"/>
              <a:ext cx="6405036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23" name="Shape 22"/>
            <p:cNvCxnSpPr>
              <a:endCxn id="17" idx="3"/>
            </p:cNvCxnSpPr>
            <p:nvPr/>
          </p:nvCxnSpPr>
          <p:spPr bwMode="auto">
            <a:xfrm rot="16200000" flipV="1">
              <a:off x="5786978" y="2209790"/>
              <a:ext cx="2377004" cy="844560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(x:Any)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</p:spTree>
    <p:custDataLst>
      <p:tags r:id="rId1"/>
    </p:custDataLst>
  </p:cSld>
  <p:clrMapOvr>
    <a:masterClrMapping/>
  </p:clrMapOvr>
  <p:transition advTm="1200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37817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24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(x:Any)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556000" y="1100668"/>
            <a:ext cx="1397000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" name="Group 34"/>
          <p:cNvGrpSpPr/>
          <p:nvPr/>
        </p:nvGrpSpPr>
        <p:grpSpPr>
          <a:xfrm>
            <a:off x="2673367" y="3153829"/>
            <a:ext cx="6355200" cy="2574860"/>
            <a:chOff x="2673367" y="3153829"/>
            <a:chExt cx="6355200" cy="2574860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673367" y="3153829"/>
              <a:ext cx="882633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5595307" y="4651471"/>
              <a:ext cx="3433260" cy="107721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so negation</a:t>
              </a:r>
              <a:b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</a:b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is well-typed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1" name="Straight Arrow Connector 20"/>
            <p:cNvCxnSpPr>
              <a:endCxn id="19" idx="3"/>
            </p:cNvCxnSpPr>
            <p:nvPr/>
          </p:nvCxnSpPr>
          <p:spPr bwMode="auto">
            <a:xfrm rot="10800000">
              <a:off x="3556000" y="3496730"/>
              <a:ext cx="1930400" cy="138007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64633" y="2561165"/>
            <a:ext cx="6072716" cy="1183217"/>
          </a:xfrm>
          <a:prstGeom prst="rect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5595307" y="4164601"/>
            <a:ext cx="2940229" cy="5847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boolean...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 bwMode="auto">
          <a:xfrm>
            <a:off x="666770" y="5543752"/>
            <a:ext cx="4600464" cy="70788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4000">
                <a:latin typeface="Calibri"/>
                <a:cs typeface="Calibri"/>
              </a:rPr>
              <a:t>DJS is </a:t>
            </a:r>
            <a:r>
              <a:rPr lang="en-US" sz="4000">
                <a:solidFill>
                  <a:srgbClr val="008000"/>
                </a:solidFill>
                <a:latin typeface="Calibri"/>
                <a:cs typeface="Calibri"/>
              </a:rPr>
              <a:t>Path </a:t>
            </a:r>
            <a:r>
              <a:rPr lang="en-US" sz="4000">
                <a:latin typeface="Calibri"/>
                <a:cs typeface="Calibri"/>
              </a:rPr>
              <a:t>Sensitive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189610" y="2682785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ransition advTm="1855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  <p:bldP spid="30" grpId="0"/>
      <p:bldP spid="36" grpId="0" animBg="1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37817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25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(x:Any)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556000" y="1100668"/>
            <a:ext cx="1397000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64633" y="3776131"/>
            <a:ext cx="3759200" cy="1183217"/>
          </a:xfrm>
          <a:prstGeom prst="rect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23825" y="3418433"/>
            <a:ext cx="3739174" cy="1077218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arbitrary</a:t>
            </a:r>
            <a:b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non-boolean value…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2673366" y="4369006"/>
            <a:ext cx="6089633" cy="685800"/>
            <a:chOff x="2673366" y="4369006"/>
            <a:chExt cx="6089633" cy="685800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673366" y="4369006"/>
              <a:ext cx="1441433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5023824" y="4423203"/>
              <a:ext cx="3739175" cy="5847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so DJS signals error!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rot="10800000" flipV="1">
              <a:off x="4114799" y="4762498"/>
              <a:ext cx="909026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995526" y="3668092"/>
            <a:ext cx="6976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7000" baseline="30000">
              <a:solidFill>
                <a:srgbClr val="FF0000"/>
              </a:solidFill>
              <a:latin typeface="Calibri" pitchFamily="-65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666770" y="5543752"/>
            <a:ext cx="4600464" cy="70788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4000">
                <a:latin typeface="Calibri"/>
                <a:cs typeface="Calibri"/>
              </a:rPr>
              <a:t>DJS is </a:t>
            </a:r>
            <a:r>
              <a:rPr lang="en-US" sz="4000">
                <a:solidFill>
                  <a:srgbClr val="008000"/>
                </a:solidFill>
                <a:latin typeface="Calibri"/>
                <a:cs typeface="Calibri"/>
              </a:rPr>
              <a:t>Path </a:t>
            </a:r>
            <a:r>
              <a:rPr lang="en-US" sz="4000">
                <a:latin typeface="Calibri"/>
                <a:cs typeface="Calibri"/>
              </a:rPr>
              <a:t>Sensitive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513797" y="426793"/>
            <a:ext cx="6976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7000" baseline="30000">
              <a:solidFill>
                <a:srgbClr val="FF0000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2154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/>
      <p:bldP spid="31" grpId="0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(x:NumOrBool)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56000" y="1100668"/>
            <a:ext cx="2762250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664633" y="2561165"/>
            <a:ext cx="6072716" cy="1291171"/>
            <a:chOff x="664633" y="2561165"/>
            <a:chExt cx="6072716" cy="1291171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64633" y="2561165"/>
              <a:ext cx="6072716" cy="1183217"/>
            </a:xfrm>
            <a:prstGeom prst="rect">
              <a:avLst/>
            </a:prstGeom>
            <a:noFill/>
            <a:ln w="635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189610" y="2682785"/>
              <a:ext cx="86231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defTabSz="457200" eaLnBrk="1" hangingPunct="1"/>
              <a:r>
                <a:rPr lang="en-US" sz="7000">
                  <a:solidFill>
                    <a:srgbClr val="008000"/>
                  </a:solidFill>
                  <a:latin typeface="Zapf Dingbats" pitchFamily="-65" charset="2"/>
                  <a:ea typeface="Zapf Dingbats" pitchFamily="-65" charset="2"/>
                  <a:cs typeface="Zapf Dingbats" pitchFamily="-65" charset="2"/>
                </a:rPr>
                <a:t>✓</a:t>
              </a:r>
              <a:endParaRPr lang="en-US" sz="7000">
                <a:solidFill>
                  <a:srgbClr val="008000"/>
                </a:solidFill>
                <a:latin typeface="Calibri" pitchFamily="-65" charset="0"/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703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(x:NumOrBool)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56000" y="1100668"/>
            <a:ext cx="2762250" cy="6858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64633" y="3776131"/>
            <a:ext cx="3759200" cy="1183217"/>
          </a:xfrm>
          <a:prstGeom prst="rect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4423833" y="1786468"/>
            <a:ext cx="3841748" cy="3153659"/>
            <a:chOff x="4423833" y="1786468"/>
            <a:chExt cx="3841748" cy="3153659"/>
          </a:xfrm>
        </p:grpSpPr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5391154" y="3862909"/>
              <a:ext cx="2874427" cy="107721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1" hangingPunct="1">
                <a:defRPr/>
              </a:pP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this time,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/>
              </a:r>
              <a:b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</a:br>
              <a:r>
                <a:rPr lang="en-US" sz="3200" kern="0" dirty="0" smtClean="0">
                  <a:solidFill>
                    <a:srgbClr val="000000"/>
                  </a:solidFill>
                  <a:latin typeface="Monaco"/>
                  <a:cs typeface="Monaco"/>
                </a:rPr>
                <a:t>x</a:t>
              </a:r>
              <a:r>
                <a:rPr lang="en-US" sz="3200" kern="0" dirty="0" smtClean="0">
                  <a:solidFill>
                    <a:srgbClr val="000000"/>
                  </a:solidFill>
                  <a:latin typeface="Calibri"/>
                  <a:cs typeface="Calibri"/>
                </a:rPr>
                <a:t> is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 a number…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10800000" flipV="1">
              <a:off x="4423833" y="4233333"/>
              <a:ext cx="909026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rot="16200000" flipV="1">
              <a:off x="3797790" y="2698263"/>
              <a:ext cx="2446865" cy="62327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274274" y="3630093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5391154" y="4808825"/>
            <a:ext cx="3433260" cy="1077218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so subtraction</a:t>
            </a:r>
            <a:b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is well-typed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962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/>
      <p:bldP spid="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(x:NumOrBool)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459356" y="399479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5863165" y="1100668"/>
            <a:ext cx="3032390" cy="4210678"/>
            <a:chOff x="5863165" y="1100668"/>
            <a:chExt cx="3032390" cy="4210678"/>
          </a:xfrm>
        </p:grpSpPr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959603" y="1100668"/>
              <a:ext cx="847725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20" name="Straight Arrow Connector 19"/>
            <p:cNvCxnSpPr>
              <a:endCxn id="19" idx="2"/>
            </p:cNvCxnSpPr>
            <p:nvPr/>
          </p:nvCxnSpPr>
          <p:spPr bwMode="auto">
            <a:xfrm rot="5400000" flipH="1" flipV="1">
              <a:off x="6160033" y="3009901"/>
              <a:ext cx="244686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5" name="Title 1"/>
            <p:cNvSpPr txBox="1">
              <a:spLocks/>
            </p:cNvSpPr>
            <p:nvPr/>
          </p:nvSpPr>
          <p:spPr bwMode="auto">
            <a:xfrm>
              <a:off x="5863165" y="4234128"/>
              <a:ext cx="3032390" cy="107721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b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ut return</a:t>
              </a:r>
              <a:b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type is imprecise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846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2996" y="1216151"/>
            <a:ext cx="9125591" cy="46166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negate :: (x:NumOrBool)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NumOrBool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996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2673366" y="3122080"/>
            <a:ext cx="1441433" cy="1900977"/>
            <a:chOff x="2673366" y="3153829"/>
            <a:chExt cx="1441433" cy="1900977"/>
          </a:xfrm>
        </p:grpSpPr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673366" y="4369006"/>
              <a:ext cx="1441433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73367" y="3153829"/>
              <a:ext cx="882633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459356" y="399479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ransition spd="slow" advTm="689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67" y="759570"/>
            <a:ext cx="8329090" cy="1631216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person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name</a:t>
            </a:r>
            <a:r>
              <a:rPr lang="en-US" sz="32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 {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first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 </a:t>
            </a:r>
            <a:r>
              <a:rPr lang="en-US" sz="32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“John”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last  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 </a:t>
            </a:r>
            <a:r>
              <a:rPr lang="en-US" sz="32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“McCarthy” 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};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73612" y="3744417"/>
            <a:ext cx="4297984" cy="113877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person.nom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person.nom.first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026585" y="4332287"/>
            <a:ext cx="7513182" cy="2110641"/>
            <a:chOff x="-1841502" y="609241"/>
            <a:chExt cx="7513182" cy="2110641"/>
          </a:xfrm>
        </p:grpSpPr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-1841502" y="609241"/>
              <a:ext cx="4413261" cy="619619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-358971" y="1907506"/>
              <a:ext cx="6030651" cy="8123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… but this raises 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TypeError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 flipH="1" flipV="1">
              <a:off x="451996" y="1657550"/>
              <a:ext cx="833173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026585" y="3057886"/>
            <a:ext cx="7725841" cy="1274401"/>
            <a:chOff x="1026585" y="3057886"/>
            <a:chExt cx="7725841" cy="1274401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026585" y="3712668"/>
              <a:ext cx="2942162" cy="619619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9" name="Title 1"/>
            <p:cNvSpPr txBox="1">
              <a:spLocks/>
            </p:cNvSpPr>
            <p:nvPr/>
          </p:nvSpPr>
          <p:spPr bwMode="auto">
            <a:xfrm>
              <a:off x="4455559" y="3057886"/>
              <a:ext cx="4296867" cy="8123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p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roduces 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onaco"/>
                  <a:ea typeface="+mj-ea"/>
                  <a:cs typeface="Monaco"/>
                </a:rPr>
                <a:t>undefined</a:t>
              </a:r>
              <a:r>
                <a:rPr kumimoji="0" 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rather than error…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endParaRPr>
            </a:p>
          </p:txBody>
        </p:sp>
        <p:cxnSp>
          <p:nvCxnSpPr>
            <p:cNvPr id="38" name="Shape 37"/>
            <p:cNvCxnSpPr/>
            <p:nvPr/>
          </p:nvCxnSpPr>
          <p:spPr bwMode="auto">
            <a:xfrm rot="10800000" flipV="1">
              <a:off x="2751658" y="3293599"/>
              <a:ext cx="1777982" cy="412452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3336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2997" y="825500"/>
            <a:ext cx="8321257" cy="9233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24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negate :: (x:NumOrBool)</a:t>
            </a:r>
            <a:b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y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sz="3000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y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sz="3000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 */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2998" y="1987915"/>
            <a:ext cx="6549244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function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“boolean”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725843" y="1540718"/>
            <a:ext cx="8623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457200" eaLnBrk="1" hangingPunct="1"/>
            <a:r>
              <a:rPr lang="en-US" sz="7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7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3376088" y="709097"/>
            <a:ext cx="5048774" cy="5073525"/>
            <a:chOff x="3376088" y="709097"/>
            <a:chExt cx="5048774" cy="5073525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376088" y="709097"/>
              <a:ext cx="4667245" cy="121532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 bwMode="auto">
            <a:xfrm>
              <a:off x="6075366" y="4212962"/>
              <a:ext cx="2349496" cy="156966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output type </a:t>
              </a:r>
              <a:r>
                <a:rPr lang="en-US" sz="3200" b="1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depends</a:t>
              </a: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 on input value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 flipH="1" flipV="1">
              <a:off x="6027475" y="2988735"/>
              <a:ext cx="244686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2076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645587"/>
            <a:ext cx="9143999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What is “Duck Typing”?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1083" y="3818774"/>
            <a:ext cx="360891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725583" y="4425945"/>
            <a:ext cx="3026834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615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  <p:bldP spid="20" grpId="0" animBg="1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645587"/>
            <a:ext cx="9143999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What is “Duck Typing”?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1083" y="3818774"/>
            <a:ext cx="360891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238750" y="4425945"/>
            <a:ext cx="351366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52347" y="1938758"/>
            <a:ext cx="6442481" cy="107721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(+) :: (Num,Num)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</a:t>
            </a:r>
          </a:p>
          <a:p>
            <a:pPr algn="ctr"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(+) :: (Str,Str)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</a:p>
        </p:txBody>
      </p:sp>
    </p:spTree>
    <p:custDataLst>
      <p:tags r:id="rId1"/>
    </p:custDataLst>
  </p:cSld>
  <p:clrMapOvr>
    <a:masterClrMapping/>
  </p:clrMapOvr>
  <p:transition advTm="773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645587"/>
            <a:ext cx="9143999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What is “Duck Typing”?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1083" y="3818774"/>
            <a:ext cx="360891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238750" y="4425945"/>
            <a:ext cx="3513667" cy="58600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0" y="1640430"/>
            <a:ext cx="9143999" cy="156966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Can dynamically test</a:t>
            </a:r>
            <a:b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presence </a:t>
            </a: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a method</a:t>
            </a:r>
            <a:b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but not its </a:t>
            </a:r>
            <a:r>
              <a:rPr lang="en-US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type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756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02902" y="857249"/>
            <a:ext cx="6741372" cy="141577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“object”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endParaRPr lang="en-US" dirty="0" err="1" smtClean="0">
              <a:solidFill>
                <a:srgbClr val="B3000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has(d,“quack”)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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 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sel(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Unit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endParaRPr lang="en-US" dirty="0" smtClean="0">
              <a:solidFill>
                <a:srgbClr val="B3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516473" y="1314104"/>
            <a:ext cx="7283444" cy="2043505"/>
            <a:chOff x="516473" y="1367019"/>
            <a:chExt cx="7283444" cy="2043505"/>
          </a:xfrm>
        </p:grpSpPr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516473" y="2825748"/>
              <a:ext cx="7283444" cy="584776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200">
                  <a:latin typeface="Calibri"/>
                  <a:cs typeface="Calibri"/>
                </a:rPr>
                <a:t>Operators from McCarthy theory of arrays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883844" y="1367019"/>
              <a:ext cx="3100912" cy="1096785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200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3586" y="3861106"/>
            <a:ext cx="8480003" cy="230832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“Duck says ”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duck.quack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“This duck can’t quack!”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02902" y="857249"/>
            <a:ext cx="6741372" cy="141577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tag(</a:t>
            </a:r>
            <a:r>
              <a:rPr lang="en-US" dirty="0" err="1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“object”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endParaRPr lang="en-US" dirty="0" err="1" smtClean="0">
              <a:solidFill>
                <a:srgbClr val="B3000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has(d,“quack”)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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 </a:t>
            </a:r>
            <a:r>
              <a:rPr lang="en-US" dirty="0" err="1" smtClean="0">
                <a:solidFill>
                  <a:srgbClr val="B3000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sel(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d,“quack”)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Unit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dirty="0" err="1" smtClean="0">
                <a:solidFill>
                  <a:srgbClr val="B3000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endParaRPr lang="en-US" dirty="0" smtClean="0">
              <a:solidFill>
                <a:srgbClr val="B3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883843" y="1314104"/>
            <a:ext cx="5789073" cy="109678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51895" y="3754965"/>
            <a:ext cx="8405273" cy="1297520"/>
          </a:xfrm>
          <a:prstGeom prst="rect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1386394" y="2721416"/>
            <a:ext cx="6985000" cy="2141731"/>
            <a:chOff x="1386394" y="2721416"/>
            <a:chExt cx="6985000" cy="2141731"/>
          </a:xfrm>
        </p:grpSpPr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1386394" y="2721416"/>
              <a:ext cx="6985000" cy="5847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Call produces </a:t>
              </a:r>
              <a:r>
                <a:rPr lang="en-US" sz="3200" dirty="0" err="1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Str</a:t>
              </a:r>
              <a:r>
                <a:rPr lang="en-US" sz="3200" kern="0" dirty="0" smtClean="0">
                  <a:solidFill>
                    <a:srgbClr val="000000"/>
                  </a:solidFill>
                  <a:latin typeface="Calibri"/>
                  <a:cs typeface="Calibri"/>
                </a:rPr>
                <a:t>, so concat well-typed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415068" y="3693596"/>
              <a:ext cx="86231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defTabSz="457200" eaLnBrk="1" hangingPunct="1"/>
              <a:r>
                <a:rPr lang="en-US" sz="7000">
                  <a:solidFill>
                    <a:srgbClr val="008000"/>
                  </a:solidFill>
                  <a:latin typeface="Zapf Dingbats" pitchFamily="-65" charset="2"/>
                  <a:ea typeface="Zapf Dingbats" pitchFamily="-65" charset="2"/>
                  <a:cs typeface="Zapf Dingbats" pitchFamily="-65" charset="2"/>
                </a:rPr>
                <a:t>✓</a:t>
              </a:r>
              <a:endParaRPr lang="en-US" sz="7000">
                <a:solidFill>
                  <a:srgbClr val="008000"/>
                </a:solidFill>
                <a:latin typeface="Calibri" pitchFamily="-65" charset="0"/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499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7762" y="1829170"/>
            <a:ext cx="2710484" cy="178510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7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" name="Group 46"/>
          <p:cNvGrpSpPr/>
          <p:nvPr/>
        </p:nvGrpSpPr>
        <p:grpSpPr>
          <a:xfrm>
            <a:off x="3915837" y="2141026"/>
            <a:ext cx="2243666" cy="533400"/>
            <a:chOff x="1894430" y="1779834"/>
            <a:chExt cx="2243666" cy="533400"/>
          </a:xfrm>
        </p:grpSpPr>
        <p:cxnSp>
          <p:nvCxnSpPr>
            <p:cNvPr id="15" name="Straight Connector 14"/>
            <p:cNvCxnSpPr>
              <a:endCxn id="16" idx="1"/>
            </p:cNvCxnSpPr>
            <p:nvPr/>
          </p:nvCxnSpPr>
          <p:spPr bwMode="auto">
            <a:xfrm>
              <a:off x="1894430" y="2044946"/>
              <a:ext cx="550334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6" name="Rounded Rectangle 15"/>
            <p:cNvSpPr/>
            <p:nvPr/>
          </p:nvSpPr>
          <p:spPr bwMode="auto">
            <a:xfrm>
              <a:off x="2444764" y="1779834"/>
              <a:ext cx="1693332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:Empty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3238490" y="2799060"/>
            <a:ext cx="5609180" cy="533400"/>
            <a:chOff x="1217083" y="1776658"/>
            <a:chExt cx="5609180" cy="533400"/>
          </a:xfrm>
        </p:grpSpPr>
        <p:cxnSp>
          <p:nvCxnSpPr>
            <p:cNvPr id="18" name="Straight Connector 17"/>
            <p:cNvCxnSpPr>
              <a:endCxn id="19" idx="1"/>
            </p:cNvCxnSpPr>
            <p:nvPr/>
          </p:nvCxnSpPr>
          <p:spPr bwMode="auto">
            <a:xfrm>
              <a:off x="1217083" y="2043358"/>
              <a:ext cx="1227680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2444763" y="1776658"/>
              <a:ext cx="4381500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:{d|d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upd(x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“f”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,7)}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 bwMode="auto">
          <a:xfrm>
            <a:off x="603272" y="719667"/>
            <a:ext cx="4406344" cy="70788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4000">
                <a:latin typeface="Calibri"/>
                <a:cs typeface="Calibri"/>
              </a:rPr>
              <a:t>DJS is </a:t>
            </a:r>
            <a:r>
              <a:rPr lang="en-US" sz="4000">
                <a:solidFill>
                  <a:srgbClr val="0000FF"/>
                </a:solidFill>
                <a:latin typeface="Calibri"/>
                <a:cs typeface="Calibri"/>
              </a:rPr>
              <a:t>Flow</a:t>
            </a:r>
            <a:r>
              <a:rPr lang="en-US" sz="400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4000">
                <a:latin typeface="Calibri"/>
                <a:cs typeface="Calibri"/>
              </a:rPr>
              <a:t>Sensitive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6" name="Group 34"/>
          <p:cNvGrpSpPr/>
          <p:nvPr/>
        </p:nvGrpSpPr>
        <p:grpSpPr>
          <a:xfrm>
            <a:off x="4692126" y="2824194"/>
            <a:ext cx="3809993" cy="2226745"/>
            <a:chOff x="4797956" y="2665449"/>
            <a:chExt cx="3809993" cy="2226745"/>
          </a:xfrm>
        </p:grpSpPr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159496" y="2665449"/>
              <a:ext cx="2448453" cy="49768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 bwMode="auto">
            <a:xfrm>
              <a:off x="4797956" y="4307418"/>
              <a:ext cx="3608917" cy="5847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McCarthy operator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 rot="5400000" flipH="1" flipV="1">
              <a:off x="6020484" y="3734481"/>
              <a:ext cx="1144285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7" name="Group 40"/>
          <p:cNvGrpSpPr/>
          <p:nvPr/>
        </p:nvGrpSpPr>
        <p:grpSpPr>
          <a:xfrm>
            <a:off x="324800" y="3025016"/>
            <a:ext cx="3931842" cy="2907303"/>
            <a:chOff x="430630" y="2866271"/>
            <a:chExt cx="3931842" cy="2907303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999082" y="2866271"/>
              <a:ext cx="1037152" cy="6858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8" name="Group 35"/>
            <p:cNvGrpSpPr/>
            <p:nvPr/>
          </p:nvGrpSpPr>
          <p:grpSpPr>
            <a:xfrm>
              <a:off x="430630" y="3552070"/>
              <a:ext cx="3931842" cy="2221504"/>
              <a:chOff x="5509440" y="3269695"/>
              <a:chExt cx="3931842" cy="2221504"/>
            </a:xfrm>
          </p:grpSpPr>
          <p:sp>
            <p:nvSpPr>
              <p:cNvPr id="38" name="Title 1"/>
              <p:cNvSpPr txBox="1">
                <a:spLocks/>
              </p:cNvSpPr>
              <p:nvPr/>
            </p:nvSpPr>
            <p:spPr bwMode="auto">
              <a:xfrm>
                <a:off x="5509440" y="4413981"/>
                <a:ext cx="3931842" cy="1077218"/>
              </a:xfrm>
              <a:prstGeom prst="rect">
                <a:avLst/>
              </a:prstGeom>
              <a:noFill/>
              <a:ln w="508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eaLnBrk="1" hangingPunct="1">
                  <a:defRPr/>
                </a:pPr>
                <a:r>
                  <a:rPr lang="en-US" sz="3200" kern="0" dirty="0" smtClean="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rPr>
                  <a:t>DJS verifies that </a:t>
                </a:r>
                <a:r>
                  <a:rPr lang="en-US" sz="32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x.f</a:t>
                </a:r>
                <a:r>
                  <a:rPr lang="en-US" sz="3200" kern="0" dirty="0" smtClean="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rPr>
                  <a:t> is definitely a number</a:t>
                </a:r>
                <a:endParaRPr kumimoji="0" lang="en-US" sz="3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 bwMode="auto">
              <a:xfrm rot="5400000" flipH="1" flipV="1">
                <a:off x="6040062" y="3841044"/>
                <a:ext cx="1144285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</p:spTree>
    <p:custDataLst>
      <p:tags r:id="rId1"/>
    </p:custDataLst>
  </p:cSld>
  <p:clrMapOvr>
    <a:masterClrMapping/>
  </p:clrMapOvr>
  <p:transition advTm="525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7762" y="1829170"/>
            <a:ext cx="2710484" cy="178510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7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" name="Group 46"/>
          <p:cNvGrpSpPr/>
          <p:nvPr/>
        </p:nvGrpSpPr>
        <p:grpSpPr>
          <a:xfrm>
            <a:off x="3915837" y="2141026"/>
            <a:ext cx="2243666" cy="533400"/>
            <a:chOff x="1894430" y="1779834"/>
            <a:chExt cx="2243666" cy="533400"/>
          </a:xfrm>
        </p:grpSpPr>
        <p:cxnSp>
          <p:nvCxnSpPr>
            <p:cNvPr id="15" name="Straight Connector 14"/>
            <p:cNvCxnSpPr>
              <a:endCxn id="16" idx="1"/>
            </p:cNvCxnSpPr>
            <p:nvPr/>
          </p:nvCxnSpPr>
          <p:spPr bwMode="auto">
            <a:xfrm>
              <a:off x="1894430" y="2044946"/>
              <a:ext cx="550334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6" name="Rounded Rectangle 15"/>
            <p:cNvSpPr/>
            <p:nvPr/>
          </p:nvSpPr>
          <p:spPr bwMode="auto">
            <a:xfrm>
              <a:off x="2444764" y="1779834"/>
              <a:ext cx="1693332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:Empty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3238490" y="2799060"/>
            <a:ext cx="5609180" cy="533400"/>
            <a:chOff x="1217083" y="1776658"/>
            <a:chExt cx="5609180" cy="533400"/>
          </a:xfrm>
        </p:grpSpPr>
        <p:cxnSp>
          <p:nvCxnSpPr>
            <p:cNvPr id="18" name="Straight Connector 17"/>
            <p:cNvCxnSpPr>
              <a:endCxn id="19" idx="1"/>
            </p:cNvCxnSpPr>
            <p:nvPr/>
          </p:nvCxnSpPr>
          <p:spPr bwMode="auto">
            <a:xfrm>
              <a:off x="1217083" y="2043358"/>
              <a:ext cx="1227680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2444763" y="1776658"/>
              <a:ext cx="4381500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:{d|d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upd(x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“f”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,7)}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 bwMode="auto">
          <a:xfrm>
            <a:off x="603272" y="719667"/>
            <a:ext cx="4406344" cy="707886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4000">
                <a:latin typeface="Calibri"/>
                <a:cs typeface="Calibri"/>
              </a:rPr>
              <a:t>DJS is </a:t>
            </a:r>
            <a:r>
              <a:rPr lang="en-US" sz="4000">
                <a:solidFill>
                  <a:srgbClr val="0000FF"/>
                </a:solidFill>
                <a:latin typeface="Calibri"/>
                <a:cs typeface="Calibri"/>
              </a:rPr>
              <a:t>Flow</a:t>
            </a:r>
            <a:r>
              <a:rPr lang="en-US" sz="400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4000">
                <a:latin typeface="Calibri"/>
                <a:cs typeface="Calibri"/>
              </a:rPr>
              <a:t>Sensitive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0" y="3876075"/>
            <a:ext cx="9144000" cy="122509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Strong</a:t>
            </a: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updates to singleton objects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0" y="4778252"/>
            <a:ext cx="9144000" cy="122509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Weak</a:t>
            </a: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updates to collections of objects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385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38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506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39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60916" y="762000"/>
            <a:ext cx="4381500" cy="2201220"/>
          </a:xfrm>
          <a:prstGeom prst="rect">
            <a:avLst/>
          </a:prstGeom>
          <a:solidFill>
            <a:srgbClr val="B0C4F2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Typical</a:t>
            </a:r>
            <a:b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</a:br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“Dynamic”</a:t>
            </a:r>
          </a:p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Features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6123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67" y="759570"/>
            <a:ext cx="8329090" cy="1631216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person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name</a:t>
            </a:r>
            <a:r>
              <a:rPr lang="en-US" sz="32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 {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first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 </a:t>
            </a:r>
            <a:r>
              <a:rPr lang="en-US" sz="32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“John”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endParaRPr lang="en-US" sz="32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last  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 </a:t>
            </a:r>
            <a:r>
              <a:rPr lang="en-US" sz="32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“McCarthy” </a:t>
            </a:r>
            <a:r>
              <a:rPr lang="en-US" sz="32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};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73612" y="3744417"/>
            <a:ext cx="4297984" cy="113877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person.nom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person.nom.first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</a:t>
            </a:fld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2667" y="3113628"/>
            <a:ext cx="4297984" cy="243143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unlikely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()) {</a:t>
            </a:r>
          </a:p>
          <a:p>
            <a:pPr defTabSz="457200" eaLnBrk="1" hangingPunct="1">
              <a:spcAft>
                <a:spcPts val="1200"/>
              </a:spcAft>
            </a:pP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59420" y="3071883"/>
            <a:ext cx="7736418" cy="907036"/>
            <a:chOff x="-1608667" y="-651163"/>
            <a:chExt cx="7736418" cy="907036"/>
          </a:xfrm>
        </p:grpSpPr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-1608667" y="-651163"/>
              <a:ext cx="3069164" cy="619619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2286889" y="-556503"/>
              <a:ext cx="3840862" cy="8123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some errors hard to catch with testing</a:t>
              </a:r>
              <a:endPara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endParaRPr>
            </a:p>
          </p:txBody>
        </p:sp>
        <p:cxnSp>
          <p:nvCxnSpPr>
            <p:cNvPr id="21" name="Straight Arrow Connector 20"/>
            <p:cNvCxnSpPr>
              <a:endCxn id="16" idx="3"/>
            </p:cNvCxnSpPr>
            <p:nvPr/>
          </p:nvCxnSpPr>
          <p:spPr bwMode="auto">
            <a:xfrm rot="10800000">
              <a:off x="1460498" y="-341353"/>
              <a:ext cx="920749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989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40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solidFill>
            <a:srgbClr val="ECE65E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rgbClr val="ECE65E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solidFill>
            <a:srgbClr val="B0C4F2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60916" y="762000"/>
            <a:ext cx="4381500" cy="2201220"/>
          </a:xfrm>
          <a:prstGeom prst="rect">
            <a:avLst/>
          </a:prstGeom>
          <a:solidFill>
            <a:srgbClr val="B0C4F2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Typical</a:t>
            </a:r>
            <a:b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</a:br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“Dynamic”</a:t>
            </a:r>
          </a:p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Features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000752" y="762000"/>
            <a:ext cx="2695576" cy="1407583"/>
          </a:xfrm>
          <a:prstGeom prst="rect">
            <a:avLst/>
          </a:prstGeom>
          <a:solidFill>
            <a:srgbClr val="ECE65E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1" hangingPunct="1"/>
            <a:r>
              <a:rPr lang="en-US" sz="4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JavaScript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3979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2" name="Group 54"/>
          <p:cNvGrpSpPr/>
          <p:nvPr/>
        </p:nvGrpSpPr>
        <p:grpSpPr>
          <a:xfrm>
            <a:off x="7639" y="1426304"/>
            <a:ext cx="4314976" cy="1742091"/>
            <a:chOff x="7639" y="1426304"/>
            <a:chExt cx="4314976" cy="1742091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rot="5400000">
              <a:off x="2540445" y="2296556"/>
              <a:ext cx="423320" cy="1589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pSp>
          <p:nvGrpSpPr>
            <p:cNvPr id="3" name="Group 30"/>
            <p:cNvGrpSpPr/>
            <p:nvPr/>
          </p:nvGrpSpPr>
          <p:grpSpPr>
            <a:xfrm>
              <a:off x="7639" y="1426304"/>
              <a:ext cx="4314976" cy="659386"/>
              <a:chOff x="4448817" y="825613"/>
              <a:chExt cx="4314976" cy="659386"/>
            </a:xfrm>
          </p:grpSpPr>
          <p:sp>
            <p:nvSpPr>
              <p:cNvPr id="14" name="AutoShape 18"/>
              <p:cNvSpPr>
                <a:spLocks noChangeArrowheads="1"/>
              </p:cNvSpPr>
              <p:nvPr/>
            </p:nvSpPr>
            <p:spPr bwMode="auto">
              <a:xfrm>
                <a:off x="5624361" y="825614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endParaRPr lang="en-US" sz="1600" dirty="0">
                  <a:latin typeface="Monaco"/>
                  <a:cs typeface="Monaco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448817" y="825613"/>
                <a:ext cx="1174750" cy="65938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child</a:t>
                </a:r>
              </a:p>
            </p:txBody>
          </p:sp>
        </p:grpSp>
        <p:grpSp>
          <p:nvGrpSpPr>
            <p:cNvPr id="4" name="Group 31"/>
            <p:cNvGrpSpPr/>
            <p:nvPr/>
          </p:nvGrpSpPr>
          <p:grpSpPr>
            <a:xfrm>
              <a:off x="8433" y="2509009"/>
              <a:ext cx="4312593" cy="659386"/>
              <a:chOff x="4449611" y="1757615"/>
              <a:chExt cx="4312593" cy="659386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4449611" y="1757615"/>
                <a:ext cx="1174750" cy="65938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parent</a:t>
                </a:r>
              </a:p>
            </p:txBody>
          </p:sp>
          <p:sp>
            <p:nvSpPr>
              <p:cNvPr id="30" name="AutoShape 18"/>
              <p:cNvSpPr>
                <a:spLocks noChangeArrowheads="1"/>
              </p:cNvSpPr>
              <p:nvPr/>
            </p:nvSpPr>
            <p:spPr bwMode="auto">
              <a:xfrm>
                <a:off x="5622772" y="1757616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endParaRPr lang="en-US" sz="1600" dirty="0">
                  <a:latin typeface="Monaco"/>
                  <a:cs typeface="Monaco"/>
                </a:endParaRPr>
              </a:p>
            </p:txBody>
          </p:sp>
        </p:grpSp>
      </p:grpSp>
      <p:grpSp>
        <p:nvGrpSpPr>
          <p:cNvPr id="11" name="Group 55"/>
          <p:cNvGrpSpPr/>
          <p:nvPr/>
        </p:nvGrpSpPr>
        <p:grpSpPr>
          <a:xfrm>
            <a:off x="7639" y="3168395"/>
            <a:ext cx="4312593" cy="2827703"/>
            <a:chOff x="7639" y="3168395"/>
            <a:chExt cx="4312593" cy="2827703"/>
          </a:xfrm>
        </p:grpSpPr>
        <p:sp>
          <p:nvSpPr>
            <p:cNvPr id="50" name="AutoShape 18"/>
            <p:cNvSpPr>
              <a:spLocks noChangeArrowheads="1"/>
            </p:cNvSpPr>
            <p:nvPr/>
          </p:nvSpPr>
          <p:spPr bwMode="auto">
            <a:xfrm>
              <a:off x="2459796" y="4674420"/>
              <a:ext cx="586208" cy="5114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...</a:t>
              </a:r>
            </a:p>
          </p:txBody>
        </p:sp>
        <p:grpSp>
          <p:nvGrpSpPr>
            <p:cNvPr id="12" name="Group 32"/>
            <p:cNvGrpSpPr/>
            <p:nvPr/>
          </p:nvGrpSpPr>
          <p:grpSpPr>
            <a:xfrm>
              <a:off x="7639" y="3591714"/>
              <a:ext cx="4312593" cy="659386"/>
              <a:chOff x="4449611" y="1757615"/>
              <a:chExt cx="4312593" cy="65938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4449611" y="1757615"/>
                <a:ext cx="1174750" cy="65938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grandpa</a:t>
                </a:r>
              </a:p>
            </p:txBody>
          </p:sp>
          <p:sp>
            <p:nvSpPr>
              <p:cNvPr id="35" name="AutoShape 18"/>
              <p:cNvSpPr>
                <a:spLocks noChangeArrowheads="1"/>
              </p:cNvSpPr>
              <p:nvPr/>
            </p:nvSpPr>
            <p:spPr bwMode="auto">
              <a:xfrm>
                <a:off x="5622772" y="1757616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>
                  <a:latin typeface="Monaco"/>
                  <a:cs typeface="Monaco"/>
                </a:endParaRP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 bwMode="auto">
            <a:xfrm rot="5400000">
              <a:off x="2539253" y="3379658"/>
              <a:ext cx="423320" cy="79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1" name="Straight Arrow Connector 40"/>
            <p:cNvCxnSpPr>
              <a:endCxn id="50" idx="0"/>
            </p:cNvCxnSpPr>
            <p:nvPr/>
          </p:nvCxnSpPr>
          <p:spPr bwMode="auto">
            <a:xfrm rot="16200000" flipH="1">
              <a:off x="2540048" y="4461568"/>
              <a:ext cx="423320" cy="238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3" name="AutoShape 18"/>
            <p:cNvSpPr>
              <a:spLocks noChangeArrowheads="1"/>
            </p:cNvSpPr>
            <p:nvPr/>
          </p:nvSpPr>
          <p:spPr bwMode="auto">
            <a:xfrm>
              <a:off x="2395548" y="5621527"/>
              <a:ext cx="709935" cy="3745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null</a:t>
              </a:r>
            </a:p>
          </p:txBody>
        </p:sp>
        <p:cxnSp>
          <p:nvCxnSpPr>
            <p:cNvPr id="60" name="Straight Arrow Connector 59"/>
            <p:cNvCxnSpPr>
              <a:stCxn id="50" idx="2"/>
              <a:endCxn id="43" idx="0"/>
            </p:cNvCxnSpPr>
            <p:nvPr/>
          </p:nvCxnSpPr>
          <p:spPr bwMode="auto">
            <a:xfrm rot="5400000">
              <a:off x="2533857" y="5402483"/>
              <a:ext cx="435703" cy="238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57" name="Title 1"/>
          <p:cNvSpPr txBox="1">
            <a:spLocks/>
          </p:cNvSpPr>
          <p:nvPr/>
        </p:nvSpPr>
        <p:spPr bwMode="auto">
          <a:xfrm>
            <a:off x="4815214" y="828317"/>
            <a:ext cx="3814628" cy="156966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Upon construction, each object links to a </a:t>
            </a:r>
            <a:r>
              <a:rPr lang="en-US" sz="3200" b="1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</a:t>
            </a: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object</a:t>
            </a:r>
          </a:p>
        </p:txBody>
      </p:sp>
    </p:spTree>
    <p:custDataLst>
      <p:tags r:id="rId1"/>
    </p:custDataLst>
  </p:cSld>
  <p:clrMapOvr>
    <a:masterClrMapping/>
  </p:clrMapOvr>
  <p:transition advTm="236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209586" y="1394556"/>
            <a:ext cx="3553414" cy="480131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…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Return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undefined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54"/>
          <p:cNvGrpSpPr/>
          <p:nvPr/>
        </p:nvGrpSpPr>
        <p:grpSpPr>
          <a:xfrm>
            <a:off x="7639" y="1426304"/>
            <a:ext cx="4314976" cy="1742091"/>
            <a:chOff x="7639" y="1426304"/>
            <a:chExt cx="4314976" cy="1742091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rot="5400000">
              <a:off x="2540445" y="2296556"/>
              <a:ext cx="423320" cy="1589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pSp>
          <p:nvGrpSpPr>
            <p:cNvPr id="3" name="Group 30"/>
            <p:cNvGrpSpPr/>
            <p:nvPr/>
          </p:nvGrpSpPr>
          <p:grpSpPr>
            <a:xfrm>
              <a:off x="7639" y="1426304"/>
              <a:ext cx="4314976" cy="659386"/>
              <a:chOff x="4448817" y="825613"/>
              <a:chExt cx="4314976" cy="659386"/>
            </a:xfrm>
          </p:grpSpPr>
          <p:sp>
            <p:nvSpPr>
              <p:cNvPr id="14" name="AutoShape 18"/>
              <p:cNvSpPr>
                <a:spLocks noChangeArrowheads="1"/>
              </p:cNvSpPr>
              <p:nvPr/>
            </p:nvSpPr>
            <p:spPr bwMode="auto">
              <a:xfrm>
                <a:off x="5624361" y="825614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endParaRPr lang="en-US" sz="1600" dirty="0">
                  <a:latin typeface="Monaco"/>
                  <a:cs typeface="Monaco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448817" y="825613"/>
                <a:ext cx="1174750" cy="65938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child</a:t>
                </a:r>
              </a:p>
            </p:txBody>
          </p:sp>
        </p:grpSp>
        <p:grpSp>
          <p:nvGrpSpPr>
            <p:cNvPr id="4" name="Group 31"/>
            <p:cNvGrpSpPr/>
            <p:nvPr/>
          </p:nvGrpSpPr>
          <p:grpSpPr>
            <a:xfrm>
              <a:off x="8433" y="2509009"/>
              <a:ext cx="4312593" cy="659386"/>
              <a:chOff x="4449611" y="1757615"/>
              <a:chExt cx="4312593" cy="659386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4449611" y="1757615"/>
                <a:ext cx="1174750" cy="65938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parent</a:t>
                </a:r>
              </a:p>
            </p:txBody>
          </p:sp>
          <p:sp>
            <p:nvSpPr>
              <p:cNvPr id="30" name="AutoShape 18"/>
              <p:cNvSpPr>
                <a:spLocks noChangeArrowheads="1"/>
              </p:cNvSpPr>
              <p:nvPr/>
            </p:nvSpPr>
            <p:spPr bwMode="auto">
              <a:xfrm>
                <a:off x="5622772" y="1757616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endParaRPr lang="en-US" sz="1600" dirty="0">
                  <a:latin typeface="Monaco"/>
                  <a:cs typeface="Monaco"/>
                </a:endParaRPr>
              </a:p>
            </p:txBody>
          </p:sp>
        </p:grpSp>
      </p:grpSp>
      <p:grpSp>
        <p:nvGrpSpPr>
          <p:cNvPr id="11" name="Group 55"/>
          <p:cNvGrpSpPr/>
          <p:nvPr/>
        </p:nvGrpSpPr>
        <p:grpSpPr>
          <a:xfrm>
            <a:off x="7639" y="3168395"/>
            <a:ext cx="4312593" cy="2827703"/>
            <a:chOff x="7639" y="3168395"/>
            <a:chExt cx="4312593" cy="2827703"/>
          </a:xfrm>
        </p:grpSpPr>
        <p:sp>
          <p:nvSpPr>
            <p:cNvPr id="50" name="AutoShape 18"/>
            <p:cNvSpPr>
              <a:spLocks noChangeArrowheads="1"/>
            </p:cNvSpPr>
            <p:nvPr/>
          </p:nvSpPr>
          <p:spPr bwMode="auto">
            <a:xfrm>
              <a:off x="2459796" y="4674420"/>
              <a:ext cx="586208" cy="5114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...</a:t>
              </a:r>
            </a:p>
          </p:txBody>
        </p:sp>
        <p:grpSp>
          <p:nvGrpSpPr>
            <p:cNvPr id="12" name="Group 32"/>
            <p:cNvGrpSpPr/>
            <p:nvPr/>
          </p:nvGrpSpPr>
          <p:grpSpPr>
            <a:xfrm>
              <a:off x="7639" y="3591714"/>
              <a:ext cx="4312593" cy="659386"/>
              <a:chOff x="4449611" y="1757615"/>
              <a:chExt cx="4312593" cy="65938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4449611" y="1757615"/>
                <a:ext cx="1174750" cy="65938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r"/>
                <a:r>
                  <a:rPr lang="en-US" sz="1600">
                    <a:latin typeface="Monaco"/>
                    <a:cs typeface="Monaco"/>
                  </a:rPr>
                  <a:t>grandpa</a:t>
                </a:r>
              </a:p>
            </p:txBody>
          </p:sp>
          <p:sp>
            <p:nvSpPr>
              <p:cNvPr id="35" name="AutoShape 18"/>
              <p:cNvSpPr>
                <a:spLocks noChangeArrowheads="1"/>
              </p:cNvSpPr>
              <p:nvPr/>
            </p:nvSpPr>
            <p:spPr bwMode="auto">
              <a:xfrm>
                <a:off x="5622772" y="1757616"/>
                <a:ext cx="3139432" cy="6593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>
                  <a:latin typeface="Monaco"/>
                  <a:cs typeface="Monaco"/>
                </a:endParaRP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 bwMode="auto">
            <a:xfrm rot="5400000">
              <a:off x="2539253" y="3379658"/>
              <a:ext cx="423320" cy="79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1" name="Straight Arrow Connector 40"/>
            <p:cNvCxnSpPr>
              <a:endCxn id="50" idx="0"/>
            </p:cNvCxnSpPr>
            <p:nvPr/>
          </p:nvCxnSpPr>
          <p:spPr bwMode="auto">
            <a:xfrm rot="16200000" flipH="1">
              <a:off x="2540048" y="4461568"/>
              <a:ext cx="423320" cy="238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3" name="AutoShape 18"/>
            <p:cNvSpPr>
              <a:spLocks noChangeArrowheads="1"/>
            </p:cNvSpPr>
            <p:nvPr/>
          </p:nvSpPr>
          <p:spPr bwMode="auto">
            <a:xfrm>
              <a:off x="2395548" y="5621527"/>
              <a:ext cx="709935" cy="3745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null</a:t>
              </a:r>
            </a:p>
          </p:txBody>
        </p:sp>
        <p:cxnSp>
          <p:nvCxnSpPr>
            <p:cNvPr id="60" name="Straight Arrow Connector 59"/>
            <p:cNvCxnSpPr>
              <a:stCxn id="50" idx="2"/>
              <a:endCxn id="43" idx="0"/>
            </p:cNvCxnSpPr>
            <p:nvPr/>
          </p:nvCxnSpPr>
          <p:spPr bwMode="auto">
            <a:xfrm rot="5400000">
              <a:off x="2533857" y="5402483"/>
              <a:ext cx="435703" cy="2384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2878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51" grpId="0"/>
      <p:bldP spid="5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09586" y="1394556"/>
            <a:ext cx="3553414" cy="480131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…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Return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undefined</a:t>
            </a:r>
            <a:endParaRPr lang="en-US" sz="1800" dirty="0" smtClean="0">
              <a:latin typeface="Monaco"/>
              <a:cs typeface="Monaco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4447609" y="1415722"/>
            <a:ext cx="4696391" cy="72327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latin typeface="Monaco"/>
              <a:cs typeface="Monaco"/>
            </a:endParaRPr>
          </a:p>
        </p:txBody>
      </p:sp>
    </p:spTree>
  </p:cSld>
  <p:clrMapOvr>
    <a:masterClrMapping/>
  </p:clrMapOvr>
  <p:transition advTm="6334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09586" y="1394556"/>
            <a:ext cx="3553414" cy="480131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…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Return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undefined</a:t>
            </a:r>
            <a:endParaRPr lang="en-US" sz="1800" dirty="0" smtClean="0">
              <a:latin typeface="Monaco"/>
              <a:cs typeface="Monaco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447610" y="1415722"/>
            <a:ext cx="4516474" cy="1785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latin typeface="Monaco"/>
              <a:cs typeface="Monaco"/>
            </a:endParaRPr>
          </a:p>
        </p:txBody>
      </p:sp>
    </p:spTree>
  </p:cSld>
  <p:clrMapOvr>
    <a:masterClrMapping/>
  </p:clrMapOvr>
  <p:transition advTm="506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 bwMode="auto">
          <a:xfrm>
            <a:off x="5209586" y="1394556"/>
            <a:ext cx="3553414" cy="480131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child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parent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contains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, then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Read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k</a:t>
            </a: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from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grandpa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 if …</a:t>
            </a: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endParaRPr lang="en-US" sz="1800" dirty="0" smtClean="0">
              <a:latin typeface="Calibri"/>
              <a:ea typeface="Consolas" pitchFamily="-65" charset="0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Else</a:t>
            </a:r>
          </a:p>
          <a:p>
            <a:pPr>
              <a:spcAft>
                <a:spcPts val="0"/>
              </a:spcAft>
            </a:pPr>
            <a:r>
              <a:rPr lang="en-US" sz="1800" dirty="0" smtClean="0">
                <a:latin typeface="Calibri"/>
                <a:ea typeface="Consolas" pitchFamily="-65" charset="0"/>
                <a:cs typeface="Calibri"/>
              </a:rPr>
              <a:t>    Return </a:t>
            </a:r>
            <a:r>
              <a:rPr lang="en-US" sz="1800" dirty="0" smtClean="0">
                <a:latin typeface="Monaco"/>
                <a:ea typeface="Consolas" pitchFamily="-65" charset="0"/>
                <a:cs typeface="Monaco"/>
              </a:rPr>
              <a:t>undefined</a:t>
            </a:r>
            <a:endParaRPr lang="en-US" sz="1800" dirty="0" smtClean="0">
              <a:latin typeface="Monaco"/>
              <a:cs typeface="Monaco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52892" y="3446752"/>
            <a:ext cx="4277292" cy="2801648"/>
          </a:xfrm>
          <a:prstGeom prst="roundRect">
            <a:avLst>
              <a:gd name="adj" fmla="val 6696"/>
            </a:avLst>
          </a:prstGeom>
          <a:solidFill>
            <a:srgbClr val="51515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4447610" y="1415722"/>
            <a:ext cx="4516474" cy="178510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???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305047" y="3705184"/>
            <a:ext cx="895683" cy="242256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903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3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152892" y="3446752"/>
            <a:ext cx="4277292" cy="2801648"/>
          </a:xfrm>
          <a:prstGeom prst="roundRect">
            <a:avLst>
              <a:gd name="adj" fmla="val 6696"/>
            </a:avLst>
          </a:prstGeom>
          <a:solidFill>
            <a:srgbClr val="51515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4447609" y="1415722"/>
            <a:ext cx="4759889" cy="28469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1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???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1449902" y="664433"/>
            <a:ext cx="4646108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k = “first”;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77779" y="590552"/>
            <a:ext cx="337982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Semantics of Key Lookup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962536" y="3489084"/>
            <a:ext cx="3800464" cy="81590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5087422" y="4503755"/>
            <a:ext cx="3569741" cy="156966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1200"/>
              </a:spcAft>
              <a:defRPr/>
            </a:pP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Abstract predicate</a:t>
            </a:r>
            <a:b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summarize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</a:t>
            </a:r>
            <a:b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unknown portion</a:t>
            </a:r>
            <a:b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the prototype chain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2198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9" grpId="0" animBg="1"/>
      <p:bldP spid="31" grpId="0" animBg="1"/>
      <p:bldP spid="32" grpId="0"/>
      <p:bldP spid="32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152892" y="3446752"/>
            <a:ext cx="4277292" cy="2801648"/>
          </a:xfrm>
          <a:prstGeom prst="roundRect">
            <a:avLst>
              <a:gd name="adj" fmla="val 6696"/>
            </a:avLst>
          </a:prstGeom>
          <a:solidFill>
            <a:srgbClr val="51515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4447609" y="1415722"/>
            <a:ext cx="4759889" cy="28469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1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“John”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“Ida”</a:t>
              </a:r>
              <a:b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“last” 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“McCarthy”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???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4765336" y="4499921"/>
            <a:ext cx="4202769" cy="121571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&lt;:</a:t>
            </a:r>
          </a:p>
          <a:p>
            <a:pPr algn="ctr">
              <a:spcAft>
                <a:spcPts val="1800"/>
              </a:spcAft>
            </a:pP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“John”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 smtClean="0">
              <a:latin typeface="Monaco"/>
              <a:cs typeface="Monaco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012491" y="1373390"/>
            <a:ext cx="2988509" cy="82794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1" name="Group 35"/>
          <p:cNvGrpSpPr/>
          <p:nvPr/>
        </p:nvGrpSpPr>
        <p:grpSpPr>
          <a:xfrm>
            <a:off x="1371601" y="600935"/>
            <a:ext cx="4724409" cy="540875"/>
            <a:chOff x="2070079" y="600935"/>
            <a:chExt cx="4724409" cy="540875"/>
          </a:xfrm>
        </p:grpSpPr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070079" y="600935"/>
              <a:ext cx="4279924" cy="540875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2148380" y="664433"/>
              <a:ext cx="464610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defTabSz="457200" eaLnBrk="1" hangingPunct="1">
                <a:spcAft>
                  <a:spcPts val="0"/>
                </a:spcAft>
              </a:pPr>
              <a:r>
                <a:rPr lang="en-US" sz="20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var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k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;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child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];</a:t>
              </a:r>
              <a:endPara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692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152892" y="3446752"/>
            <a:ext cx="4277292" cy="2801648"/>
          </a:xfrm>
          <a:prstGeom prst="roundRect">
            <a:avLst>
              <a:gd name="adj" fmla="val 6696"/>
            </a:avLst>
          </a:prstGeom>
          <a:solidFill>
            <a:srgbClr val="51515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50" name="AutoShape 18"/>
          <p:cNvSpPr>
            <a:spLocks noChangeArrowheads="1"/>
          </p:cNvSpPr>
          <p:nvPr/>
        </p:nvSpPr>
        <p:spPr bwMode="auto">
          <a:xfrm>
            <a:off x="2459796" y="4674420"/>
            <a:ext cx="586208" cy="5114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...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2540445" y="2296556"/>
            <a:ext cx="423320" cy="1589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4447609" y="1415722"/>
            <a:ext cx="4759889" cy="28469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1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 smtClean="0">
              <a:latin typeface="Monaco"/>
              <a:cs typeface="Monaco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7639" y="1426304"/>
            <a:ext cx="4314976" cy="659386"/>
            <a:chOff x="4448817" y="825613"/>
            <a:chExt cx="4314976" cy="659386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5624361" y="825614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“John”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48817" y="825613"/>
              <a:ext cx="1174750" cy="65938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child</a:t>
              </a: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8433" y="2509009"/>
            <a:ext cx="4312593" cy="659386"/>
            <a:chOff x="4449611" y="1757615"/>
            <a:chExt cx="4312593" cy="659386"/>
          </a:xfrm>
        </p:grpSpPr>
        <p:sp>
          <p:nvSpPr>
            <p:cNvPr id="46" name="TextBox 45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parent</a:t>
              </a: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“first”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“Ida”</a:t>
              </a:r>
              <a:b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“last” 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“McCarthy”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7639" y="3591714"/>
            <a:ext cx="4312593" cy="659386"/>
            <a:chOff x="4449611" y="1757615"/>
            <a:chExt cx="4312593" cy="659386"/>
          </a:xfrm>
        </p:grpSpPr>
        <p:sp>
          <p:nvSpPr>
            <p:cNvPr id="34" name="TextBox 33"/>
            <p:cNvSpPr txBox="1"/>
            <p:nvPr/>
          </p:nvSpPr>
          <p:spPr>
            <a:xfrm>
              <a:off x="4449611" y="1757615"/>
              <a:ext cx="1174750" cy="65938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sz="1600">
                  <a:latin typeface="Monaco"/>
                  <a:cs typeface="Monaco"/>
                </a:rPr>
                <a:t>grandpa</a:t>
              </a:r>
            </a:p>
          </p:txBody>
        </p: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622772" y="1757616"/>
              <a:ext cx="3139432" cy="65938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???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2539253" y="3379658"/>
            <a:ext cx="423320" cy="79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50" idx="0"/>
          </p:cNvCxnSpPr>
          <p:nvPr/>
        </p:nvCxnSpPr>
        <p:spPr bwMode="auto">
          <a:xfrm rot="16200000" flipH="1">
            <a:off x="2540048" y="4461568"/>
            <a:ext cx="423320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AutoShape 18"/>
          <p:cNvSpPr>
            <a:spLocks noChangeArrowheads="1"/>
          </p:cNvSpPr>
          <p:nvPr/>
        </p:nvSpPr>
        <p:spPr bwMode="auto">
          <a:xfrm>
            <a:off x="2395548" y="5621527"/>
            <a:ext cx="709935" cy="3745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Monaco"/>
                <a:cs typeface="Monaco"/>
              </a:rPr>
              <a:t>null</a:t>
            </a:r>
          </a:p>
        </p:txBody>
      </p:sp>
      <p:cxnSp>
        <p:nvCxnSpPr>
          <p:cNvPr id="60" name="Straight Arrow Connector 59"/>
          <p:cNvCxnSpPr>
            <a:stCxn id="50" idx="2"/>
            <a:endCxn id="43" idx="0"/>
          </p:cNvCxnSpPr>
          <p:nvPr/>
        </p:nvCxnSpPr>
        <p:spPr bwMode="auto">
          <a:xfrm rot="5400000">
            <a:off x="2533857" y="5402483"/>
            <a:ext cx="435703" cy="2384"/>
          </a:xfrm>
          <a:prstGeom prst="straightConnector1">
            <a:avLst/>
          </a:prstGeom>
          <a:noFill/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5370" y="4574002"/>
            <a:ext cx="2025131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en-US" sz="20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(Rest of Heap)</a:t>
            </a:r>
          </a:p>
        </p:txBody>
      </p:sp>
      <p:grpSp>
        <p:nvGrpSpPr>
          <p:cNvPr id="11" name="Group 35"/>
          <p:cNvGrpSpPr/>
          <p:nvPr/>
        </p:nvGrpSpPr>
        <p:grpSpPr>
          <a:xfrm>
            <a:off x="1449902" y="600935"/>
            <a:ext cx="4646108" cy="540875"/>
            <a:chOff x="2148380" y="600935"/>
            <a:chExt cx="4646108" cy="540875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212973" y="600935"/>
              <a:ext cx="4137029" cy="540875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2148380" y="664433"/>
              <a:ext cx="464610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defTabSz="457200" eaLnBrk="1" hangingPunct="1">
                <a:spcAft>
                  <a:spcPts val="0"/>
                </a:spcAft>
              </a:pPr>
              <a:r>
                <a:rPr lang="en-US" sz="20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var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k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“last”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;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child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];</a:t>
              </a:r>
              <a:endPara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 bwMode="auto">
          <a:xfrm>
            <a:off x="4765336" y="4499921"/>
            <a:ext cx="4202769" cy="121571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&lt;:</a:t>
            </a:r>
          </a:p>
          <a:p>
            <a:pPr algn="ctr">
              <a:spcAft>
                <a:spcPts val="1800"/>
              </a:spcAft>
            </a:pP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“McCarthy”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 smtClean="0">
              <a:latin typeface="Monaco"/>
              <a:cs typeface="Monaco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012491" y="1373390"/>
            <a:ext cx="2988509" cy="82794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012491" y="2445510"/>
            <a:ext cx="3750509" cy="80992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59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39" grpId="1" animBg="1"/>
      <p:bldP spid="4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49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31520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3341149" y="3587763"/>
            <a:ext cx="4956178" cy="221599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1200"/>
              </a:spcAft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Key Idea:</a:t>
            </a:r>
          </a:p>
          <a:p>
            <a:pPr lvl="0" algn="ctr" eaLnBrk="1" hangingPunct="1"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Reduce prototype</a:t>
            </a:r>
            <a:b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semantics to </a:t>
            </a:r>
            <a:r>
              <a:rPr lang="en-US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decidable</a:t>
            </a:r>
            <a:r>
              <a:rPr lang="en-US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theory of arrays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3341149" y="2805711"/>
            <a:ext cx="4956179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 Chain Unrolling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81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869949" y="1709803"/>
            <a:ext cx="2334665" cy="957199"/>
          </a:xfrm>
          <a:prstGeom prst="roundRect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Dependent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Types for JavaScript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158858" y="3206755"/>
            <a:ext cx="7985142" cy="195438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indent="-914400" eaLnBrk="1" hangingPunct="1">
              <a:spcAft>
                <a:spcPts val="30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Will Never Replace</a:t>
            </a:r>
            <a:r>
              <a:rPr lang="en-US" sz="3200" b="1" kern="0" dirty="0" smtClean="0">
                <a:latin typeface="Calibri"/>
                <a:ea typeface="+mj-ea"/>
                <a:cs typeface="Calibri"/>
              </a:rPr>
              <a:t> </a:t>
            </a:r>
            <a:r>
              <a:rPr lang="en-US" sz="3200" kern="0" dirty="0" smtClean="0">
                <a:latin typeface="Calibri"/>
                <a:ea typeface="+mj-ea"/>
                <a:cs typeface="Calibri"/>
              </a:rPr>
              <a:t>Need for</a:t>
            </a:r>
            <a:br>
              <a:rPr lang="en-US" sz="3200" kern="0" dirty="0" smtClean="0">
                <a:latin typeface="Calibri"/>
                <a:ea typeface="+mj-ea"/>
                <a:cs typeface="Calibri"/>
              </a:rPr>
            </a:br>
            <a:r>
              <a:rPr lang="en-US" sz="3200" b="1" kern="0" dirty="0" smtClean="0">
                <a:latin typeface="Calibri"/>
                <a:ea typeface="+mj-ea"/>
                <a:cs typeface="Calibri"/>
              </a:rPr>
              <a:t>Testing</a:t>
            </a:r>
            <a:r>
              <a:rPr lang="en-US" sz="3200" kern="0" dirty="0" smtClean="0">
                <a:latin typeface="Calibri"/>
                <a:ea typeface="+mj-ea"/>
                <a:cs typeface="Calibri"/>
              </a:rPr>
              <a:t> and </a:t>
            </a:r>
            <a:r>
              <a:rPr lang="en-US" sz="3200" b="1" kern="0" dirty="0" smtClean="0">
                <a:latin typeface="Calibri"/>
                <a:ea typeface="+mj-ea"/>
                <a:cs typeface="Calibri"/>
              </a:rPr>
              <a:t>Dynamic </a:t>
            </a:r>
            <a:r>
              <a:rPr lang="en-US" sz="3200" kern="0" dirty="0" smtClean="0">
                <a:latin typeface="Calibri"/>
                <a:ea typeface="+mj-ea"/>
                <a:cs typeface="Calibri"/>
              </a:rPr>
              <a:t>Checking</a:t>
            </a:r>
          </a:p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But Want </a:t>
            </a:r>
            <a:r>
              <a:rPr lang="en-US" sz="3200" b="1" kern="0" dirty="0" smtClean="0">
                <a:latin typeface="Calibri"/>
                <a:ea typeface="+mj-ea"/>
                <a:cs typeface="Calibri"/>
              </a:rPr>
              <a:t>Static</a:t>
            </a:r>
            <a:r>
              <a:rPr lang="en-US" sz="3200" kern="0" dirty="0" smtClean="0">
                <a:latin typeface="Calibri"/>
                <a:ea typeface="+mj-ea"/>
                <a:cs typeface="Calibri"/>
              </a:rPr>
              <a:t> Checking When Possible</a:t>
            </a:r>
            <a:r>
              <a:rPr lang="en-US" sz="3200" b="1" kern="0" dirty="0" smtClean="0">
                <a:latin typeface="Calibri"/>
                <a:ea typeface="+mj-ea"/>
                <a:cs typeface="Calibri"/>
              </a:rPr>
              <a:t> </a:t>
            </a:r>
            <a:endParaRPr lang="en-US" sz="3200" kern="0" dirty="0" smtClean="0"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649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3043" y="878201"/>
            <a:ext cx="7697305" cy="207749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0,1,2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while (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nums.length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=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281060" y="677334"/>
            <a:ext cx="3295118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 finite tuple…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2992963" y="2701701"/>
            <a:ext cx="4224864" cy="1015663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… extended to unbounded collection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75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4" grpId="0" animBg="1"/>
      <p:bldP spid="1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3043" y="878201"/>
            <a:ext cx="7697305" cy="477053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0,1,2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while (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nums.length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=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30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>
              <a:spcAft>
                <a:spcPts val="30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delete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3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nums.length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++) {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sum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+=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  <a:b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4466169" y="3072607"/>
            <a:ext cx="3781936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 “hole” in the array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2652814" y="4085192"/>
            <a:ext cx="5916532" cy="1834908"/>
            <a:chOff x="2652814" y="4064026"/>
            <a:chExt cx="5916532" cy="1834908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652814" y="4064026"/>
              <a:ext cx="3961769" cy="1217084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3132668" y="5344936"/>
              <a:ext cx="5436678" cy="55399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1800"/>
                </a:spcAft>
              </a:pPr>
              <a:r>
                <a:rPr kumimoji="0" lang="en-US" sz="3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Missing element within “length”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836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765576"/>
            <a:ext cx="9144000" cy="132343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Track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“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packedness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,” and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length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arrays where possible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72229" y="2582335"/>
            <a:ext cx="4414631" cy="218521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24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4543749" y="3386680"/>
            <a:ext cx="4114800" cy="484774"/>
            <a:chOff x="4849281" y="5754130"/>
            <a:chExt cx="4114800" cy="484774"/>
          </a:xfrm>
        </p:grpSpPr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5306481" y="5838794"/>
              <a:ext cx="457200" cy="400110"/>
            </a:xfrm>
            <a:prstGeom prst="rect">
              <a:avLst/>
            </a:prstGeom>
            <a:solidFill>
              <a:srgbClr val="FF916C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X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57636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62208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 bwMode="auto">
            <a:xfrm>
              <a:off x="66780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9" name="Title 1"/>
            <p:cNvSpPr txBox="1">
              <a:spLocks/>
            </p:cNvSpPr>
            <p:nvPr/>
          </p:nvSpPr>
          <p:spPr bwMode="auto">
            <a:xfrm>
              <a:off x="75924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71352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8049681" y="5838794"/>
              <a:ext cx="457200" cy="400110"/>
            </a:xfrm>
            <a:prstGeom prst="rect">
              <a:avLst/>
            </a:prstGeom>
            <a:solidFill>
              <a:srgbClr val="FF916C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2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X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85068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48492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4543749" y="2614084"/>
            <a:ext cx="4114800" cy="484774"/>
            <a:chOff x="4691911" y="2878659"/>
            <a:chExt cx="4114800" cy="484774"/>
          </a:xfrm>
        </p:grpSpPr>
        <p:sp>
          <p:nvSpPr>
            <p:cNvPr id="25" name="Title 1"/>
            <p:cNvSpPr txBox="1">
              <a:spLocks/>
            </p:cNvSpPr>
            <p:nvPr/>
          </p:nvSpPr>
          <p:spPr bwMode="auto">
            <a:xfrm>
              <a:off x="51491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6" name="Title 1"/>
            <p:cNvSpPr txBox="1">
              <a:spLocks/>
            </p:cNvSpPr>
            <p:nvPr/>
          </p:nvSpPr>
          <p:spPr bwMode="auto">
            <a:xfrm>
              <a:off x="56063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7" name="Title 1"/>
            <p:cNvSpPr txBox="1">
              <a:spLocks/>
            </p:cNvSpPr>
            <p:nvPr/>
          </p:nvSpPr>
          <p:spPr bwMode="auto">
            <a:xfrm>
              <a:off x="60635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8" name="Title 1"/>
            <p:cNvSpPr txBox="1">
              <a:spLocks/>
            </p:cNvSpPr>
            <p:nvPr/>
          </p:nvSpPr>
          <p:spPr bwMode="auto">
            <a:xfrm>
              <a:off x="65207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9" name="Title 1"/>
            <p:cNvSpPr txBox="1">
              <a:spLocks/>
            </p:cNvSpPr>
            <p:nvPr/>
          </p:nvSpPr>
          <p:spPr bwMode="auto">
            <a:xfrm>
              <a:off x="74351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0" name="Title 1"/>
            <p:cNvSpPr txBox="1">
              <a:spLocks/>
            </p:cNvSpPr>
            <p:nvPr/>
          </p:nvSpPr>
          <p:spPr bwMode="auto">
            <a:xfrm>
              <a:off x="69779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1" name="Title 1"/>
            <p:cNvSpPr txBox="1">
              <a:spLocks/>
            </p:cNvSpPr>
            <p:nvPr/>
          </p:nvSpPr>
          <p:spPr bwMode="auto">
            <a:xfrm>
              <a:off x="78923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 bwMode="auto">
            <a:xfrm>
              <a:off x="83495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3" name="Title 1"/>
            <p:cNvSpPr txBox="1">
              <a:spLocks/>
            </p:cNvSpPr>
            <p:nvPr/>
          </p:nvSpPr>
          <p:spPr bwMode="auto">
            <a:xfrm>
              <a:off x="46919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sp>
        <p:nvSpPr>
          <p:cNvPr id="34" name="Title 1"/>
          <p:cNvSpPr txBox="1">
            <a:spLocks/>
          </p:cNvSpPr>
          <p:nvPr/>
        </p:nvSpPr>
        <p:spPr bwMode="auto">
          <a:xfrm>
            <a:off x="2254753" y="5281090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T?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kern="0" dirty="0" smtClean="0">
                <a:solidFill>
                  <a:srgbClr val="000000"/>
                </a:solidFill>
                <a:latin typeface="Symbol" charset="2"/>
                <a:ea typeface="+mj-ea"/>
                <a:cs typeface="Symbol" charset="2"/>
                <a:sym typeface="Symbol" pitchFamily="-65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grpSp>
        <p:nvGrpSpPr>
          <p:cNvPr id="6" name="Group 34"/>
          <p:cNvGrpSpPr/>
          <p:nvPr/>
        </p:nvGrpSpPr>
        <p:grpSpPr>
          <a:xfrm>
            <a:off x="4543749" y="2258343"/>
            <a:ext cx="4114800" cy="400110"/>
            <a:chOff x="4691911" y="2963323"/>
            <a:chExt cx="4114800" cy="400110"/>
          </a:xfrm>
        </p:grpSpPr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51491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-1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7" name="Title 1"/>
            <p:cNvSpPr txBox="1">
              <a:spLocks/>
            </p:cNvSpPr>
            <p:nvPr/>
          </p:nvSpPr>
          <p:spPr bwMode="auto">
            <a:xfrm>
              <a:off x="56063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0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8" name="Title 1"/>
            <p:cNvSpPr txBox="1">
              <a:spLocks/>
            </p:cNvSpPr>
            <p:nvPr/>
          </p:nvSpPr>
          <p:spPr bwMode="auto">
            <a:xfrm>
              <a:off x="60635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1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9" name="Title 1"/>
            <p:cNvSpPr txBox="1">
              <a:spLocks/>
            </p:cNvSpPr>
            <p:nvPr/>
          </p:nvSpPr>
          <p:spPr bwMode="auto">
            <a:xfrm>
              <a:off x="65207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2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0" name="Title 1"/>
            <p:cNvSpPr txBox="1">
              <a:spLocks/>
            </p:cNvSpPr>
            <p:nvPr/>
          </p:nvSpPr>
          <p:spPr bwMode="auto">
            <a:xfrm>
              <a:off x="7667937" y="2963323"/>
              <a:ext cx="9144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err="1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len(a</a:t>
              </a:r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)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1" name="Title 1"/>
            <p:cNvSpPr txBox="1">
              <a:spLocks/>
            </p:cNvSpPr>
            <p:nvPr/>
          </p:nvSpPr>
          <p:spPr bwMode="auto">
            <a:xfrm>
              <a:off x="69779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2" name="Title 1"/>
            <p:cNvSpPr txBox="1">
              <a:spLocks/>
            </p:cNvSpPr>
            <p:nvPr/>
          </p:nvSpPr>
          <p:spPr bwMode="auto">
            <a:xfrm>
              <a:off x="78923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3" name="Title 1"/>
            <p:cNvSpPr txBox="1">
              <a:spLocks/>
            </p:cNvSpPr>
            <p:nvPr/>
          </p:nvSpPr>
          <p:spPr bwMode="auto">
            <a:xfrm>
              <a:off x="83495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4" name="Title 1"/>
            <p:cNvSpPr txBox="1">
              <a:spLocks/>
            </p:cNvSpPr>
            <p:nvPr/>
          </p:nvSpPr>
          <p:spPr bwMode="auto">
            <a:xfrm>
              <a:off x="46919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sp>
        <p:nvSpPr>
          <p:cNvPr id="45" name="Title 1"/>
          <p:cNvSpPr txBox="1">
            <a:spLocks/>
          </p:cNvSpPr>
          <p:nvPr/>
        </p:nvSpPr>
        <p:spPr bwMode="auto">
          <a:xfrm>
            <a:off x="2254753" y="5803895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 X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4297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build="p"/>
      <p:bldP spid="34" grpId="0" animBg="1"/>
      <p:bldP spid="4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185464" y="3140084"/>
            <a:ext cx="6776247" cy="29854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Int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Str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0" y="765576"/>
            <a:ext cx="9144000" cy="1556575"/>
            <a:chOff x="0" y="977236"/>
            <a:chExt cx="9144000" cy="1556575"/>
          </a:xfrm>
        </p:grpSpPr>
        <p:sp>
          <p:nvSpPr>
            <p:cNvPr id="8" name="Title 1"/>
            <p:cNvSpPr txBox="1">
              <a:spLocks/>
            </p:cNvSpPr>
            <p:nvPr/>
          </p:nvSpPr>
          <p:spPr bwMode="auto">
            <a:xfrm>
              <a:off x="0" y="977236"/>
              <a:ext cx="9144000" cy="70788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Encode </a:t>
              </a:r>
              <a:r>
                <a:rPr kumimoji="0" lang="en-US" sz="4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tuples</a:t>
              </a: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kumimoji="0" lang="en-US" sz="4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as arrays</a:t>
              </a:r>
              <a:endParaRPr kumimoji="0" lang="en-US" sz="4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661973" y="2133701"/>
              <a:ext cx="4026694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defTabSz="457200" eaLnBrk="1" hangingPunct="1">
                <a:spcAft>
                  <a:spcPts val="600"/>
                </a:spcAft>
              </a:pPr>
              <a:r>
                <a:rPr lang="en-US" sz="20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var</a:t>
              </a:r>
              <a:r>
                <a:rPr lang="en-US" sz="2000" dirty="0" smtClean="0">
                  <a:solidFill>
                    <a:srgbClr val="53AD1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tup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[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17,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cacti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];</a:t>
              </a:r>
            </a:p>
            <a:p>
              <a:pPr defTabSz="457200" eaLnBrk="1" hangingPunct="1">
                <a:spcAft>
                  <a:spcPts val="600"/>
                </a:spcAft>
              </a:pPr>
              <a:endPara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07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661973" y="1922041"/>
            <a:ext cx="4058444" cy="78483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17,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cacti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];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tup.length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=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85464" y="3140084"/>
            <a:ext cx="6776247" cy="29854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…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ransition advTm="68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2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826559" y="1418167"/>
            <a:ext cx="6899274" cy="287771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DJS handles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array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quirks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Special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length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property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Monaco"/>
                <a:cs typeface="Monaco"/>
              </a:rPr>
              <a:t>	Array.prototype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3200" kern="0" baseline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	Non-integer keys</a:t>
            </a:r>
            <a:br>
              <a:rPr lang="en-US" sz="3200" kern="0" baseline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595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56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Tag-Tests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4864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6576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 Objects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288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Duck Typing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7315201" y="0"/>
            <a:ext cx="1828800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5344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</a:t>
            </a:r>
            <a:r>
              <a:rPr lang="en-US">
                <a:latin typeface="Monaco"/>
                <a:cs typeface="Monaco"/>
              </a:rPr>
              <a:t>eval</a:t>
            </a:r>
            <a:r>
              <a:rPr lang="en-US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57</a:t>
            </a:fld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108449" y="2702998"/>
            <a:ext cx="4548520" cy="2382577"/>
            <a:chOff x="4108449" y="2544253"/>
            <a:chExt cx="4548520" cy="2382577"/>
          </a:xfrm>
        </p:grpSpPr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4689475" y="4372832"/>
              <a:ext cx="3967494" cy="55399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1800"/>
                </a:spcAft>
              </a:pP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Arbitrary code loading</a:t>
              </a:r>
            </a:p>
          </p:txBody>
        </p:sp>
        <p:grpSp>
          <p:nvGrpSpPr>
            <p:cNvPr id="5" name="Group 23"/>
            <p:cNvGrpSpPr/>
            <p:nvPr/>
          </p:nvGrpSpPr>
          <p:grpSpPr>
            <a:xfrm>
              <a:off x="4108449" y="2544253"/>
              <a:ext cx="1479551" cy="1828579"/>
              <a:chOff x="4108449" y="2374925"/>
              <a:chExt cx="1479551" cy="1828579"/>
            </a:xfrm>
          </p:grpSpPr>
          <p:sp>
            <p:nvSpPr>
              <p:cNvPr id="13" name="Rectangle 17"/>
              <p:cNvSpPr>
                <a:spLocks noChangeArrowheads="1"/>
              </p:cNvSpPr>
              <p:nvPr/>
            </p:nvSpPr>
            <p:spPr bwMode="auto">
              <a:xfrm>
                <a:off x="4108449" y="2374925"/>
                <a:ext cx="1162052" cy="690027"/>
              </a:xfrm>
              <a:prstGeom prst="rect">
                <a:avLst/>
              </a:prstGeom>
              <a:noFill/>
              <a:ln w="63500">
                <a:solidFill>
                  <a:srgbClr val="E30907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457200" eaLnBrk="1" hangingPunct="1"/>
                <a:endParaRPr lang="en-US" sz="1800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  <p:cxnSp>
            <p:nvCxnSpPr>
              <p:cNvPr id="14" name="Straight Arrow Connector 13"/>
              <p:cNvCxnSpPr>
                <a:endCxn id="13" idx="2"/>
              </p:cNvCxnSpPr>
              <p:nvPr/>
            </p:nvCxnSpPr>
            <p:spPr bwMode="auto">
              <a:xfrm rot="16200000" flipV="1">
                <a:off x="4569462" y="3184965"/>
                <a:ext cx="1138552" cy="89852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98923" y="1576922"/>
            <a:ext cx="5624831" cy="295465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no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</a:p>
          <a:p>
            <a:pPr defTabSz="457200" eaLnBrk="1" hangingPunct="1">
              <a:spcAft>
                <a:spcPts val="1200"/>
              </a:spcAft>
            </a:pPr>
            <a:endParaRPr lang="en-US" sz="3000" dirty="0" err="1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eval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“…”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</a:p>
        </p:txBody>
      </p:sp>
      <p:grpSp>
        <p:nvGrpSpPr>
          <p:cNvPr id="6" name="Group 46"/>
          <p:cNvGrpSpPr/>
          <p:nvPr/>
        </p:nvGrpSpPr>
        <p:grpSpPr>
          <a:xfrm>
            <a:off x="827628" y="2169051"/>
            <a:ext cx="2643719" cy="533400"/>
            <a:chOff x="3589879" y="890303"/>
            <a:chExt cx="2643719" cy="533400"/>
          </a:xfrm>
        </p:grpSpPr>
        <p:cxnSp>
          <p:nvCxnSpPr>
            <p:cNvPr id="19" name="Straight Connector 18"/>
            <p:cNvCxnSpPr>
              <a:endCxn id="20" idx="3"/>
            </p:cNvCxnSpPr>
            <p:nvPr/>
          </p:nvCxnSpPr>
          <p:spPr bwMode="auto">
            <a:xfrm rot="10800000">
              <a:off x="5238762" y="1157003"/>
              <a:ext cx="994836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0" name="Rounded Rectangle 19"/>
            <p:cNvSpPr/>
            <p:nvPr/>
          </p:nvSpPr>
          <p:spPr bwMode="auto">
            <a:xfrm>
              <a:off x="3589879" y="890303"/>
              <a:ext cx="1648883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Calibri"/>
                  <a:ea typeface="Consolas" pitchFamily="-65" charset="0"/>
                  <a:cs typeface="Calibri"/>
                </a:rPr>
                <a:t>Old Types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989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</a:t>
            </a:r>
            <a:r>
              <a:rPr lang="en-US">
                <a:latin typeface="Monaco"/>
                <a:cs typeface="Monaco"/>
              </a:rPr>
              <a:t>eval</a:t>
            </a:r>
            <a:r>
              <a:rPr lang="en-US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58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98923" y="1576922"/>
            <a:ext cx="5624831" cy="295465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no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</a:p>
          <a:p>
            <a:pPr defTabSz="457200" eaLnBrk="1" hangingPunct="1">
              <a:spcAft>
                <a:spcPts val="1200"/>
              </a:spcAft>
            </a:pPr>
            <a:endParaRPr lang="en-US" sz="3000" dirty="0" err="1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eval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“…”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//: #assume 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200"/>
              </a:spcAft>
            </a:pP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</a:p>
        </p:txBody>
      </p:sp>
      <p:grpSp>
        <p:nvGrpSpPr>
          <p:cNvPr id="3" name="Group 46"/>
          <p:cNvGrpSpPr/>
          <p:nvPr/>
        </p:nvGrpSpPr>
        <p:grpSpPr>
          <a:xfrm>
            <a:off x="827628" y="2169051"/>
            <a:ext cx="2643719" cy="533400"/>
            <a:chOff x="3589879" y="890303"/>
            <a:chExt cx="2643719" cy="533400"/>
          </a:xfrm>
        </p:grpSpPr>
        <p:cxnSp>
          <p:nvCxnSpPr>
            <p:cNvPr id="7" name="Straight Connector 6"/>
            <p:cNvCxnSpPr>
              <a:endCxn id="8" idx="3"/>
            </p:cNvCxnSpPr>
            <p:nvPr/>
          </p:nvCxnSpPr>
          <p:spPr bwMode="auto">
            <a:xfrm rot="10800000">
              <a:off x="5238762" y="1157003"/>
              <a:ext cx="994836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8" name="Rounded Rectangle 7"/>
            <p:cNvSpPr/>
            <p:nvPr/>
          </p:nvSpPr>
          <p:spPr bwMode="auto">
            <a:xfrm>
              <a:off x="3589879" y="890303"/>
              <a:ext cx="1648883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Calibri"/>
                  <a:ea typeface="Consolas" pitchFamily="-65" charset="0"/>
                  <a:cs typeface="Calibri"/>
                </a:rPr>
                <a:t>Old Types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827628" y="3835387"/>
            <a:ext cx="2643719" cy="533400"/>
            <a:chOff x="3589879" y="890303"/>
            <a:chExt cx="2643719" cy="533400"/>
          </a:xfrm>
        </p:grpSpPr>
        <p:cxnSp>
          <p:nvCxnSpPr>
            <p:cNvPr id="21" name="Straight Connector 20"/>
            <p:cNvCxnSpPr>
              <a:endCxn id="22" idx="3"/>
            </p:cNvCxnSpPr>
            <p:nvPr/>
          </p:nvCxnSpPr>
          <p:spPr bwMode="auto">
            <a:xfrm rot="10800000">
              <a:off x="5238762" y="1157003"/>
              <a:ext cx="994836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2" name="Rounded Rectangle 21"/>
            <p:cNvSpPr/>
            <p:nvPr/>
          </p:nvSpPr>
          <p:spPr bwMode="auto">
            <a:xfrm>
              <a:off x="3589879" y="890303"/>
              <a:ext cx="1648883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Calibri"/>
                  <a:ea typeface="Consolas" pitchFamily="-65" charset="0"/>
                  <a:cs typeface="Calibri"/>
                </a:rPr>
                <a:t>New Types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</p:grpSp>
      <p:sp>
        <p:nvSpPr>
          <p:cNvPr id="17" name="Rounded Rectangle 16"/>
          <p:cNvSpPr/>
          <p:nvPr/>
        </p:nvSpPr>
        <p:spPr bwMode="auto">
          <a:xfrm>
            <a:off x="6007112" y="3399359"/>
            <a:ext cx="1648883" cy="533400"/>
          </a:xfrm>
          <a:prstGeom prst="roundRect">
            <a:avLst>
              <a:gd name="adj" fmla="val 19917"/>
            </a:avLst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New Types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grpSp>
        <p:nvGrpSpPr>
          <p:cNvPr id="9" name="Group 27"/>
          <p:cNvGrpSpPr/>
          <p:nvPr/>
        </p:nvGrpSpPr>
        <p:grpSpPr>
          <a:xfrm>
            <a:off x="2307366" y="2667001"/>
            <a:ext cx="5714604" cy="3720987"/>
            <a:chOff x="2307366" y="2465924"/>
            <a:chExt cx="5714604" cy="3720987"/>
          </a:xfrm>
        </p:grpSpPr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2307366" y="4709583"/>
              <a:ext cx="5714604" cy="147732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spcAft>
                  <a:spcPts val="1800"/>
                </a:spcAft>
              </a:pP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Can Integrate DJS with</a:t>
              </a:r>
              <a:b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</a:br>
              <a:r>
                <a:rPr kumimoji="0" lang="en-US" sz="3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“Contract Checking” at Run-time</a:t>
              </a:r>
              <a:r>
                <a:rPr lang="en-US" sz="3000" kern="0" dirty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/>
              </a:r>
              <a:br>
                <a:rPr lang="en-US" sz="3000" kern="0" dirty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sz="3000" kern="0" dirty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aka “Gradual Typing”</a:t>
              </a:r>
              <a:endPara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grpSp>
          <p:nvGrpSpPr>
            <p:cNvPr id="10" name="Group 23"/>
            <p:cNvGrpSpPr/>
            <p:nvPr/>
          </p:nvGrpSpPr>
          <p:grpSpPr>
            <a:xfrm>
              <a:off x="3960287" y="2465924"/>
              <a:ext cx="3839630" cy="2201327"/>
              <a:chOff x="3960287" y="2296596"/>
              <a:chExt cx="3839630" cy="2201327"/>
            </a:xfrm>
          </p:grpSpPr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3960287" y="2296596"/>
                <a:ext cx="3839630" cy="1392754"/>
              </a:xfrm>
              <a:prstGeom prst="rect">
                <a:avLst/>
              </a:prstGeom>
              <a:noFill/>
              <a:ln w="63500">
                <a:solidFill>
                  <a:srgbClr val="E30907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defTabSz="457200" eaLnBrk="1" hangingPunct="1"/>
                <a:endParaRPr lang="en-US" sz="1800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rot="5400000" flipH="1" flipV="1">
                <a:off x="4761177" y="4092843"/>
                <a:ext cx="808573" cy="1587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</p:grpSp>
    </p:spTree>
    <p:custDataLst>
      <p:tags r:id="rId1"/>
    </p:custDataLst>
  </p:cSld>
  <p:clrMapOvr>
    <a:masterClrMapping/>
  </p:clrMapOvr>
  <p:transition advTm="2653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59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 bwMode="auto">
          <a:xfrm>
            <a:off x="3429065" y="3020108"/>
            <a:ext cx="2975973" cy="1913812"/>
          </a:xfrm>
          <a:prstGeom prst="roundRect">
            <a:avLst>
              <a:gd name="adj" fmla="val 12808"/>
            </a:avLst>
          </a:prstGeom>
          <a:solidFill>
            <a:srgbClr val="B0FA8E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Dependent JavaScript (DJS)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Calibri"/>
                <a:cs typeface="Calibri"/>
              </a:rPr>
              <a:t>[POPL ’12, OOPSLA ’12]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-2073239" y="3540310"/>
            <a:ext cx="5603105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732313" y="6351873"/>
            <a:ext cx="6117552" cy="16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797815" y="6100220"/>
            <a:ext cx="22420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Expressiveness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" y="124932"/>
            <a:ext cx="156845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“Usability”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24957" y="5141389"/>
            <a:ext cx="2996822" cy="944017"/>
          </a:xfrm>
          <a:prstGeom prst="roundRect">
            <a:avLst>
              <a:gd name="adj" fmla="val 18490"/>
            </a:avLst>
          </a:prstGeom>
          <a:solidFill>
            <a:srgbClr val="FFD9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F* + Dijkstra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166436" y="271264"/>
            <a:ext cx="4058691" cy="21045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= Refinement Types</a:t>
            </a:r>
          </a:p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+ Nested Refinements</a:t>
            </a:r>
          </a:p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+ Flow Sensitive Types</a:t>
            </a:r>
          </a:p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+ Prototype Unrolling</a:t>
            </a:r>
          </a:p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+ Array Encoding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314716" y="276662"/>
            <a:ext cx="884176" cy="5847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indent="-914400" algn="r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DJS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791224" y="205609"/>
            <a:ext cx="3365070" cy="2708434"/>
            <a:chOff x="5863594" y="2540006"/>
            <a:chExt cx="3365070" cy="2708434"/>
          </a:xfrm>
        </p:grpSpPr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6455420" y="3540437"/>
              <a:ext cx="2773244" cy="107721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b="1" kern="0" dirty="0" smtClean="0">
                  <a:solidFill>
                    <a:srgbClr val="B33B3D"/>
                  </a:solidFill>
                  <a:latin typeface="+mj-lt"/>
                  <a:ea typeface="+mj-ea"/>
                  <a:cs typeface="+mj-cs"/>
                </a:rPr>
                <a:t>Quantifier-Free Mechanisms</a:t>
              </a:r>
              <a:endPara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B33B3D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63594" y="2540006"/>
              <a:ext cx="78232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>
                  <a:latin typeface="Palatino"/>
                  <a:cs typeface="Palatino"/>
                </a:rPr>
                <a:t>}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338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291042" y="254000"/>
            <a:ext cx="8632472" cy="6261806"/>
          </a:xfrm>
          <a:custGeom>
            <a:avLst/>
            <a:gdLst>
              <a:gd name="connsiteX0" fmla="*/ 8260291 w 8632472"/>
              <a:gd name="connsiteY0" fmla="*/ 497417 h 6261806"/>
              <a:gd name="connsiteX1" fmla="*/ 6651625 w 8632472"/>
              <a:gd name="connsiteY1" fmla="*/ 31750 h 6261806"/>
              <a:gd name="connsiteX2" fmla="*/ 5222875 w 8632472"/>
              <a:gd name="connsiteY2" fmla="*/ 687917 h 6261806"/>
              <a:gd name="connsiteX3" fmla="*/ 3032125 w 8632472"/>
              <a:gd name="connsiteY3" fmla="*/ 105833 h 6261806"/>
              <a:gd name="connsiteX4" fmla="*/ 1412875 w 8632472"/>
              <a:gd name="connsiteY4" fmla="*/ 582083 h 6261806"/>
              <a:gd name="connsiteX5" fmla="*/ 1518708 w 8632472"/>
              <a:gd name="connsiteY5" fmla="*/ 1957917 h 6261806"/>
              <a:gd name="connsiteX6" fmla="*/ 238125 w 8632472"/>
              <a:gd name="connsiteY6" fmla="*/ 2656417 h 6261806"/>
              <a:gd name="connsiteX7" fmla="*/ 428625 w 8632472"/>
              <a:gd name="connsiteY7" fmla="*/ 3704167 h 6261806"/>
              <a:gd name="connsiteX8" fmla="*/ 89958 w 8632472"/>
              <a:gd name="connsiteY8" fmla="*/ 4878917 h 6261806"/>
              <a:gd name="connsiteX9" fmla="*/ 968375 w 8632472"/>
              <a:gd name="connsiteY9" fmla="*/ 5640917 h 6261806"/>
              <a:gd name="connsiteX10" fmla="*/ 1000125 w 8632472"/>
              <a:gd name="connsiteY10" fmla="*/ 6212417 h 6261806"/>
              <a:gd name="connsiteX11" fmla="*/ 6048375 w 8632472"/>
              <a:gd name="connsiteY11" fmla="*/ 5937250 h 6261806"/>
              <a:gd name="connsiteX12" fmla="*/ 6725708 w 8632472"/>
              <a:gd name="connsiteY12" fmla="*/ 4942417 h 6261806"/>
              <a:gd name="connsiteX13" fmla="*/ 8069791 w 8632472"/>
              <a:gd name="connsiteY13" fmla="*/ 5132917 h 6261806"/>
              <a:gd name="connsiteX14" fmla="*/ 8598958 w 8632472"/>
              <a:gd name="connsiteY14" fmla="*/ 3852333 h 6261806"/>
              <a:gd name="connsiteX15" fmla="*/ 7868708 w 8632472"/>
              <a:gd name="connsiteY15" fmla="*/ 2243667 h 6261806"/>
              <a:gd name="connsiteX16" fmla="*/ 8260291 w 8632472"/>
              <a:gd name="connsiteY16" fmla="*/ 497417 h 626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32472" h="6261806">
                <a:moveTo>
                  <a:pt x="8260291" y="497417"/>
                </a:moveTo>
                <a:cubicBezTo>
                  <a:pt x="8057444" y="128764"/>
                  <a:pt x="7157861" y="0"/>
                  <a:pt x="6651625" y="31750"/>
                </a:cubicBezTo>
                <a:cubicBezTo>
                  <a:pt x="6145389" y="63500"/>
                  <a:pt x="5826125" y="675570"/>
                  <a:pt x="5222875" y="687917"/>
                </a:cubicBezTo>
                <a:cubicBezTo>
                  <a:pt x="4619625" y="700264"/>
                  <a:pt x="3667125" y="123472"/>
                  <a:pt x="3032125" y="105833"/>
                </a:cubicBezTo>
                <a:cubicBezTo>
                  <a:pt x="2397125" y="88194"/>
                  <a:pt x="1665111" y="273402"/>
                  <a:pt x="1412875" y="582083"/>
                </a:cubicBezTo>
                <a:cubicBezTo>
                  <a:pt x="1160639" y="890764"/>
                  <a:pt x="1714500" y="1612195"/>
                  <a:pt x="1518708" y="1957917"/>
                </a:cubicBezTo>
                <a:cubicBezTo>
                  <a:pt x="1322916" y="2303639"/>
                  <a:pt x="419806" y="2365375"/>
                  <a:pt x="238125" y="2656417"/>
                </a:cubicBezTo>
                <a:cubicBezTo>
                  <a:pt x="56444" y="2947459"/>
                  <a:pt x="453319" y="3333750"/>
                  <a:pt x="428625" y="3704167"/>
                </a:cubicBezTo>
                <a:cubicBezTo>
                  <a:pt x="403931" y="4074584"/>
                  <a:pt x="0" y="4556125"/>
                  <a:pt x="89958" y="4878917"/>
                </a:cubicBezTo>
                <a:cubicBezTo>
                  <a:pt x="179916" y="5201709"/>
                  <a:pt x="816681" y="5418667"/>
                  <a:pt x="968375" y="5640917"/>
                </a:cubicBezTo>
                <a:cubicBezTo>
                  <a:pt x="1120070" y="5863167"/>
                  <a:pt x="153458" y="6163028"/>
                  <a:pt x="1000125" y="6212417"/>
                </a:cubicBezTo>
                <a:cubicBezTo>
                  <a:pt x="1846792" y="6261806"/>
                  <a:pt x="5094111" y="6148917"/>
                  <a:pt x="6048375" y="5937250"/>
                </a:cubicBezTo>
                <a:cubicBezTo>
                  <a:pt x="7002639" y="5725583"/>
                  <a:pt x="6388805" y="5076472"/>
                  <a:pt x="6725708" y="4942417"/>
                </a:cubicBezTo>
                <a:cubicBezTo>
                  <a:pt x="7062611" y="4808362"/>
                  <a:pt x="7757583" y="5314598"/>
                  <a:pt x="8069791" y="5132917"/>
                </a:cubicBezTo>
                <a:cubicBezTo>
                  <a:pt x="8381999" y="4951236"/>
                  <a:pt x="8632472" y="4333875"/>
                  <a:pt x="8598958" y="3852333"/>
                </a:cubicBezTo>
                <a:cubicBezTo>
                  <a:pt x="8565444" y="3370791"/>
                  <a:pt x="7926916" y="2801056"/>
                  <a:pt x="7868708" y="2243667"/>
                </a:cubicBezTo>
                <a:cubicBezTo>
                  <a:pt x="7810500" y="1686278"/>
                  <a:pt x="8463138" y="866070"/>
                  <a:pt x="8260291" y="497417"/>
                </a:cubicBezTo>
                <a:close/>
              </a:path>
            </a:pathLst>
          </a:cu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1909" y="508004"/>
            <a:ext cx="23918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JavaScript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2732" y="2928257"/>
            <a:ext cx="1276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implicit global object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7041" y="508004"/>
            <a:ext cx="160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scope manipulation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40284" y="3859256"/>
            <a:ext cx="1098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var lifting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1698" y="5493937"/>
            <a:ext cx="384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Monaco"/>
                <a:cs typeface="Monaco"/>
              </a:rPr>
              <a:t>‘,,,’ == new Array(4)</a:t>
            </a:r>
          </a:p>
        </p:txBody>
      </p:sp>
    </p:spTree>
    <p:custDataLst>
      <p:tags r:id="rId1"/>
    </p:custDataLst>
  </p:cSld>
  <p:clrMapOvr>
    <a:masterClrMapping/>
  </p:clrMapOvr>
  <p:transition advTm="710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6" y="381000"/>
            <a:ext cx="8678333" cy="812376"/>
          </a:xfrm>
        </p:spPr>
        <p:txBody>
          <a:bodyPr/>
          <a:lstStyle/>
          <a:p>
            <a:pPr algn="l"/>
            <a:r>
              <a:rPr lang="en-US" u="none"/>
              <a:t>Function Subtyping…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60</a:t>
            </a:fld>
            <a:endParaRPr lang="en-US"/>
          </a:p>
        </p:txBody>
      </p:sp>
      <p:grpSp>
        <p:nvGrpSpPr>
          <p:cNvPr id="3" name="Group 48"/>
          <p:cNvGrpSpPr/>
          <p:nvPr/>
        </p:nvGrpSpPr>
        <p:grpSpPr>
          <a:xfrm>
            <a:off x="1110903" y="1424177"/>
            <a:ext cx="7271084" cy="701195"/>
            <a:chOff x="655834" y="1487675"/>
            <a:chExt cx="7271084" cy="701195"/>
          </a:xfrm>
        </p:grpSpPr>
        <p:sp>
          <p:nvSpPr>
            <p:cNvPr id="11" name="Rounded Rectangle 10"/>
            <p:cNvSpPr/>
            <p:nvPr/>
          </p:nvSpPr>
          <p:spPr>
            <a:xfrm>
              <a:off x="655834" y="1487675"/>
              <a:ext cx="7271084" cy="701195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“f”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     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         </a:t>
              </a:r>
              <a:r>
                <a:rPr lang="en-US" dirty="0" smtClean="0">
                  <a:solidFill>
                    <a:srgbClr val="00408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 </a:t>
              </a:r>
            </a:p>
            <a:p>
              <a:pPr algn="ctr"/>
              <a:endParaRPr lang="en-US" dirty="0">
                <a:solidFill>
                  <a:schemeClr val="tx1"/>
                </a:solidFill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3909081" y="1612684"/>
              <a:ext cx="3535794" cy="461665"/>
            </a:xfrm>
            <a:prstGeom prst="roundRect">
              <a:avLst>
                <a:gd name="adj" fmla="val 0"/>
              </a:avLst>
            </a:prstGeom>
            <a:solidFill>
              <a:srgbClr val="92F0F8"/>
            </a:solidFill>
            <a:ln w="635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(x:Any)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y|y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0882" y="2018777"/>
            <a:ext cx="8251104" cy="701195"/>
            <a:chOff x="130882" y="2018777"/>
            <a:chExt cx="8251104" cy="701195"/>
          </a:xfrm>
        </p:grpSpPr>
        <p:sp>
          <p:nvSpPr>
            <p:cNvPr id="7" name="Rounded Rectangle 6"/>
            <p:cNvSpPr/>
            <p:nvPr/>
          </p:nvSpPr>
          <p:spPr>
            <a:xfrm>
              <a:off x="1110902" y="2018777"/>
              <a:ext cx="7271084" cy="701195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“f”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        </a:t>
              </a:r>
              <a:r>
                <a:rPr lang="en-US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pPr algn="ctr"/>
              <a:endParaRPr lang="en-US" dirty="0">
                <a:solidFill>
                  <a:schemeClr val="tx1"/>
                </a:solidFill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4364150" y="2131255"/>
              <a:ext cx="2489233" cy="461665"/>
            </a:xfrm>
            <a:prstGeom prst="roundRect">
              <a:avLst>
                <a:gd name="adj" fmla="val 0"/>
              </a:avLst>
            </a:prstGeom>
            <a:solidFill>
              <a:srgbClr val="F7FF7B"/>
            </a:solidFill>
            <a:ln w="635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err="1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(x:Num)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130882" y="2067757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&lt;: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273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6" y="381000"/>
            <a:ext cx="8678333" cy="812376"/>
          </a:xfrm>
        </p:spPr>
        <p:txBody>
          <a:bodyPr/>
          <a:lstStyle/>
          <a:p>
            <a:pPr algn="l"/>
            <a:r>
              <a:rPr lang="en-US" u="none"/>
              <a:t>Function Subtyping…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10902" y="2018777"/>
            <a:ext cx="7271084" cy="701195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“f”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       </a:t>
            </a:r>
            <a:r>
              <a:rPr lang="en-US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lang="en-US" dirty="0">
              <a:solidFill>
                <a:schemeClr val="tx1"/>
              </a:solidFill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364150" y="2131255"/>
            <a:ext cx="2489233" cy="461665"/>
          </a:xfrm>
          <a:prstGeom prst="roundRect">
            <a:avLst>
              <a:gd name="adj" fmla="val 0"/>
            </a:avLst>
          </a:prstGeom>
          <a:solidFill>
            <a:srgbClr val="F7FF7B"/>
          </a:solidFill>
          <a:ln w="635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(x:Num)</a:t>
            </a:r>
            <a:r>
              <a:rPr lang="en-US" sz="2400" dirty="0" err="1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40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400" dirty="0" err="1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4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</a:t>
            </a:r>
          </a:p>
        </p:txBody>
      </p:sp>
      <p:grpSp>
        <p:nvGrpSpPr>
          <p:cNvPr id="3" name="Group 48"/>
          <p:cNvGrpSpPr/>
          <p:nvPr/>
        </p:nvGrpSpPr>
        <p:grpSpPr>
          <a:xfrm>
            <a:off x="1110903" y="1424177"/>
            <a:ext cx="7271084" cy="701195"/>
            <a:chOff x="655834" y="1487675"/>
            <a:chExt cx="7271084" cy="701195"/>
          </a:xfrm>
        </p:grpSpPr>
        <p:sp>
          <p:nvSpPr>
            <p:cNvPr id="11" name="Rounded Rectangle 10"/>
            <p:cNvSpPr/>
            <p:nvPr/>
          </p:nvSpPr>
          <p:spPr>
            <a:xfrm>
              <a:off x="655834" y="1487675"/>
              <a:ext cx="7271084" cy="701195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dirty="0" err="1" smtClean="0">
                  <a:solidFill>
                    <a:srgbClr val="FFFFFF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dirty="0" err="1" smtClean="0">
                  <a:solidFill>
                    <a:srgbClr val="FFFFFF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dirty="0" err="1" smtClean="0">
                  <a:solidFill>
                    <a:srgbClr val="FFFFFF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“f”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     </a:t>
              </a:r>
              <a:r>
                <a:rPr lang="en-US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         </a:t>
              </a:r>
              <a:r>
                <a:rPr lang="en-US" dirty="0" smtClean="0">
                  <a:solidFill>
                    <a:srgbClr val="00408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</a:p>
            <a:p>
              <a:pPr algn="ctr"/>
              <a:endParaRPr lang="en-US" dirty="0">
                <a:solidFill>
                  <a:schemeClr val="tx1"/>
                </a:solidFill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3909081" y="1612684"/>
              <a:ext cx="3535794" cy="461665"/>
            </a:xfrm>
            <a:prstGeom prst="roundRect">
              <a:avLst>
                <a:gd name="adj" fmla="val 0"/>
              </a:avLst>
            </a:prstGeom>
            <a:solidFill>
              <a:srgbClr val="92F0F8"/>
            </a:solidFill>
            <a:ln w="635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(x:Any)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y|y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818777" y="2067757"/>
            <a:ext cx="980021" cy="55399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3000" dirty="0" err="1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</p:cSld>
  <p:clrMapOvr>
    <a:masterClrMapping/>
  </p:clrMapOvr>
  <p:transition advTm="2024">
    <p:dissolv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/>
          <p:nvPr/>
        </p:nvGrpSpPr>
        <p:grpSpPr>
          <a:xfrm>
            <a:off x="425588" y="3907279"/>
            <a:ext cx="7575411" cy="1100660"/>
            <a:chOff x="425588" y="3907279"/>
            <a:chExt cx="7575411" cy="1100660"/>
          </a:xfrm>
        </p:grpSpPr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1808098" y="4546274"/>
              <a:ext cx="6192901" cy="461665"/>
            </a:xfrm>
            <a:prstGeom prst="roundRect">
              <a:avLst>
                <a:gd name="adj" fmla="val 0"/>
              </a:avLst>
            </a:prstGeom>
            <a:solidFill>
              <a:srgbClr val="F3FF87"/>
            </a:solidFill>
            <a:ln w="635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1808098" y="3907279"/>
              <a:ext cx="6192901" cy="461665"/>
            </a:xfrm>
            <a:prstGeom prst="roundRect">
              <a:avLst>
                <a:gd name="adj" fmla="val 0"/>
              </a:avLst>
            </a:prstGeom>
            <a:solidFill>
              <a:srgbClr val="92F0F8"/>
            </a:solidFill>
            <a:ln w="635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25588" y="4453941"/>
              <a:ext cx="980021" cy="553998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3000" dirty="0" err="1" smtClean="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endPara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6" y="381000"/>
            <a:ext cx="8678333" cy="812376"/>
          </a:xfrm>
        </p:spPr>
        <p:txBody>
          <a:bodyPr/>
          <a:lstStyle/>
          <a:p>
            <a:pPr algn="l"/>
            <a:r>
              <a:rPr lang="en-US" u="none"/>
              <a:t>Function Subtyping…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10902" y="2018777"/>
            <a:ext cx="7271084" cy="701195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4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4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4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4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4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sel(d,</a:t>
            </a:r>
            <a:r>
              <a:rPr lang="en-US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“”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4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4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       </a:t>
            </a:r>
            <a:r>
              <a:rPr lang="en-US" sz="24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4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4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364150" y="2131255"/>
            <a:ext cx="2489233" cy="461665"/>
          </a:xfrm>
          <a:prstGeom prst="roundRect">
            <a:avLst>
              <a:gd name="adj" fmla="val 0"/>
            </a:avLst>
          </a:prstGeom>
          <a:solidFill>
            <a:srgbClr val="F7FF7B"/>
          </a:solidFill>
          <a:ln w="635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(x:Num)</a:t>
            </a:r>
            <a:r>
              <a:rPr lang="en-US" sz="2400" dirty="0" err="1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40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400" dirty="0" err="1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4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</a:t>
            </a:r>
          </a:p>
        </p:txBody>
      </p:sp>
      <p:grpSp>
        <p:nvGrpSpPr>
          <p:cNvPr id="5" name="Group 48"/>
          <p:cNvGrpSpPr/>
          <p:nvPr/>
        </p:nvGrpSpPr>
        <p:grpSpPr>
          <a:xfrm>
            <a:off x="1110903" y="1424177"/>
            <a:ext cx="7271084" cy="701195"/>
            <a:chOff x="655834" y="1487675"/>
            <a:chExt cx="7271084" cy="701195"/>
          </a:xfrm>
        </p:grpSpPr>
        <p:sp>
          <p:nvSpPr>
            <p:cNvPr id="11" name="Rounded Rectangle 10"/>
            <p:cNvSpPr/>
            <p:nvPr/>
          </p:nvSpPr>
          <p:spPr>
            <a:xfrm>
              <a:off x="655834" y="1487675"/>
              <a:ext cx="7271084" cy="701195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en-US" sz="24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400" dirty="0" err="1" smtClean="0">
                  <a:solidFill>
                    <a:srgbClr val="FFFFFF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400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400" dirty="0" err="1" smtClean="0">
                  <a:solidFill>
                    <a:srgbClr val="FFFFFF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400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400" dirty="0" err="1" smtClean="0">
                  <a:solidFill>
                    <a:srgbClr val="FFFFFF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400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400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f</a:t>
              </a:r>
              <a:r>
                <a:rPr lang="en-US" sz="24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4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     </a:t>
              </a:r>
              <a:r>
                <a:rPr lang="en-US" sz="24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         </a:t>
              </a:r>
              <a:r>
                <a:rPr lang="en-US" sz="2400" dirty="0" smtClean="0">
                  <a:solidFill>
                    <a:schemeClr val="bg1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 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3909081" y="1612684"/>
              <a:ext cx="3535794" cy="461665"/>
            </a:xfrm>
            <a:prstGeom prst="roundRect">
              <a:avLst>
                <a:gd name="adj" fmla="val 0"/>
              </a:avLst>
            </a:prstGeom>
            <a:solidFill>
              <a:srgbClr val="92F0F8"/>
            </a:solidFill>
            <a:ln w="635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(x:Any)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y|y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2459142" y="2067757"/>
            <a:ext cx="980021" cy="55399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3000" dirty="0" err="1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465666" y="2804580"/>
            <a:ext cx="8678333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With Quantifiers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808099" y="3896676"/>
            <a:ext cx="6124775" cy="461665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>
                <a:solidFill>
                  <a:srgbClr val="E39B30"/>
                </a:solidFill>
                <a:latin typeface="Consolas"/>
                <a:cs typeface="Consolas"/>
              </a:rPr>
              <a:t>∀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 </a:t>
            </a:r>
            <a:r>
              <a:rPr lang="en-US" dirty="0" err="1" smtClean="0">
                <a:solidFill>
                  <a:srgbClr val="8AF7FC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400" dirty="0" err="1" smtClean="0">
                <a:solidFill>
                  <a:srgbClr val="8AF7FC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rue</a:t>
            </a:r>
            <a:r>
              <a:rPr lang="en-US" dirty="0" smtClean="0">
                <a:solidFill>
                  <a:srgbClr val="8AF7FC"/>
                </a:solidFill>
                <a:latin typeface="Monaco"/>
                <a:ea typeface="Consolas" pitchFamily="-65" charset="0"/>
                <a:cs typeface="Monaco"/>
              </a:rPr>
              <a:t>   </a:t>
            </a:r>
            <a:r>
              <a:rPr lang="en-US" dirty="0" err="1" smtClean="0">
                <a:solidFill>
                  <a:srgbClr val="8AF7FC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400" dirty="0">
              <a:solidFill>
                <a:schemeClr val="tx1"/>
              </a:solidFill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8099" y="4546274"/>
            <a:ext cx="6124775" cy="461665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>
                <a:solidFill>
                  <a:srgbClr val="E39B30"/>
                </a:solidFill>
                <a:latin typeface="Consolas"/>
                <a:cs typeface="Consolas"/>
              </a:rPr>
              <a:t>∀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4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400" dirty="0">
              <a:solidFill>
                <a:schemeClr val="tx1"/>
              </a:solidFill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15599" y="4138112"/>
            <a:ext cx="115272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10000" baseline="30000">
              <a:solidFill>
                <a:srgbClr val="FF0000"/>
              </a:solidFill>
              <a:latin typeface="Calibri" pitchFamily="-65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474963" y="5315536"/>
            <a:ext cx="7071308" cy="5847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32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Valid, but First-Order</a:t>
            </a:r>
            <a:r>
              <a:rPr kumimoji="0" lang="en-US" sz="320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Logic is Undecidable</a:t>
            </a:r>
            <a:endParaRPr kumimoji="0" lang="en-US" sz="32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56003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8" grpId="0"/>
      <p:bldP spid="1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6" y="381000"/>
            <a:ext cx="8678333" cy="812376"/>
          </a:xfrm>
        </p:spPr>
        <p:txBody>
          <a:bodyPr/>
          <a:lstStyle/>
          <a:p>
            <a:pPr algn="l"/>
            <a:r>
              <a:rPr lang="en-US" u="none"/>
              <a:t>Function Subtyping…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10902" y="2018777"/>
            <a:ext cx="7271084" cy="701195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4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4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4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4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4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sel(d,</a:t>
            </a:r>
            <a:r>
              <a:rPr lang="en-US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“”</a:t>
            </a: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4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4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       </a:t>
            </a:r>
            <a:r>
              <a:rPr lang="en-US" sz="24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4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</a:t>
            </a:r>
            <a:r>
              <a:rPr lang="en-US" sz="24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364150" y="2131255"/>
            <a:ext cx="2489233" cy="461665"/>
          </a:xfrm>
          <a:prstGeom prst="roundRect">
            <a:avLst>
              <a:gd name="adj" fmla="val 0"/>
            </a:avLst>
          </a:prstGeom>
          <a:solidFill>
            <a:srgbClr val="F7FF7B"/>
          </a:solidFill>
          <a:ln w="635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(x:Num)</a:t>
            </a:r>
            <a:r>
              <a:rPr lang="en-US" sz="2400" dirty="0" err="1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40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400" dirty="0" err="1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4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</a:t>
            </a:r>
          </a:p>
        </p:txBody>
      </p:sp>
      <p:grpSp>
        <p:nvGrpSpPr>
          <p:cNvPr id="3" name="Group 48"/>
          <p:cNvGrpSpPr/>
          <p:nvPr/>
        </p:nvGrpSpPr>
        <p:grpSpPr>
          <a:xfrm>
            <a:off x="1110903" y="1424177"/>
            <a:ext cx="7271084" cy="701195"/>
            <a:chOff x="655834" y="1487675"/>
            <a:chExt cx="7271084" cy="701195"/>
          </a:xfrm>
        </p:grpSpPr>
        <p:sp>
          <p:nvSpPr>
            <p:cNvPr id="11" name="Rounded Rectangle 10"/>
            <p:cNvSpPr/>
            <p:nvPr/>
          </p:nvSpPr>
          <p:spPr>
            <a:xfrm>
              <a:off x="655834" y="1487675"/>
              <a:ext cx="7271084" cy="701195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en-US" sz="24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400" dirty="0" err="1" smtClean="0">
                  <a:solidFill>
                    <a:srgbClr val="FFFFFF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400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400" dirty="0" err="1" smtClean="0">
                  <a:solidFill>
                    <a:srgbClr val="FFFFFF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400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400" dirty="0" err="1" smtClean="0">
                  <a:solidFill>
                    <a:srgbClr val="FFFFFF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400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400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dirty="0" err="1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f</a:t>
              </a:r>
              <a:r>
                <a:rPr lang="en-US" sz="24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4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     </a:t>
              </a:r>
              <a:r>
                <a:rPr lang="en-US" sz="24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         </a:t>
              </a:r>
              <a:r>
                <a:rPr lang="en-US" sz="2400" dirty="0" smtClean="0">
                  <a:solidFill>
                    <a:schemeClr val="bg1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 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3909081" y="1612684"/>
              <a:ext cx="3535794" cy="461665"/>
            </a:xfrm>
            <a:prstGeom prst="roundRect">
              <a:avLst>
                <a:gd name="adj" fmla="val 0"/>
              </a:avLst>
            </a:prstGeom>
            <a:solidFill>
              <a:srgbClr val="92F0F8"/>
            </a:solidFill>
            <a:ln w="635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(x:Any)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400" dirty="0" err="1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y|y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400" dirty="0" smtClean="0">
                  <a:solidFill>
                    <a:srgbClr val="B3000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400" dirty="0" smtClean="0">
                  <a:solidFill>
                    <a:srgbClr val="B3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 bwMode="auto">
          <a:xfrm>
            <a:off x="465666" y="2804580"/>
            <a:ext cx="8678333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Without Quantifiers!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-1" y="3841752"/>
            <a:ext cx="9143999" cy="218521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Nested Refinements</a:t>
            </a:r>
          </a:p>
          <a:p>
            <a:pPr lvl="0" algn="ctr" eaLnBrk="1" hangingPunct="1">
              <a:spcAft>
                <a:spcPts val="2400"/>
              </a:spcAft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cs typeface="Calibri"/>
              </a:rPr>
              <a:t>Treat Function Types as </a:t>
            </a:r>
            <a:r>
              <a:rPr lang="en-US" sz="3200" b="1" kern="0" dirty="0" smtClean="0">
                <a:solidFill>
                  <a:srgbClr val="000000"/>
                </a:solidFill>
                <a:latin typeface="Calibri"/>
                <a:cs typeface="Calibri"/>
              </a:rPr>
              <a:t>Uninterpreted</a:t>
            </a:r>
            <a:endParaRPr lang="en-US" sz="3200" kern="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lvl="0" algn="ctr" eaLnBrk="1" hangingPunct="1">
              <a:spcAft>
                <a:spcPts val="2400"/>
              </a:spcAft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Calibri"/>
                <a:cs typeface="Calibri"/>
              </a:rPr>
              <a:t>Implication = SMT Validity + Syntactic Subtyping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2459142" y="2067757"/>
            <a:ext cx="980021" cy="55399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3000" dirty="0" err="1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34687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 bwMode="auto">
          <a:xfrm>
            <a:off x="1443582" y="5338236"/>
            <a:ext cx="6008168" cy="929371"/>
          </a:xfrm>
          <a:prstGeom prst="roundRect">
            <a:avLst>
              <a:gd name="adj" fmla="val 15362"/>
            </a:avLst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1443582" y="4309380"/>
            <a:ext cx="6008168" cy="929371"/>
          </a:xfrm>
          <a:prstGeom prst="roundRect">
            <a:avLst>
              <a:gd name="adj" fmla="val 15362"/>
            </a:avLst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443582" y="3534833"/>
            <a:ext cx="571480" cy="685646"/>
          </a:xfrm>
          <a:prstGeom prst="roundRect">
            <a:avLst>
              <a:gd name="adj" fmla="val 19917"/>
            </a:avLst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5666" y="381000"/>
            <a:ext cx="8678333" cy="812376"/>
          </a:xfrm>
        </p:spPr>
        <p:txBody>
          <a:bodyPr/>
          <a:lstStyle/>
          <a:p>
            <a:pPr algn="l"/>
            <a:r>
              <a:rPr lang="en-US" u="none"/>
              <a:t>Heap Updates…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5666" y="2465924"/>
            <a:ext cx="8678333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With Quantifiers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00046" y="1132407"/>
            <a:ext cx="2710484" cy="113877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7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10" name="Group 46"/>
          <p:cNvGrpSpPr/>
          <p:nvPr/>
        </p:nvGrpSpPr>
        <p:grpSpPr>
          <a:xfrm>
            <a:off x="7303588" y="1549648"/>
            <a:ext cx="1545191" cy="533400"/>
            <a:chOff x="1471053" y="1779834"/>
            <a:chExt cx="1545191" cy="533400"/>
          </a:xfrm>
        </p:grpSpPr>
        <p:cxnSp>
          <p:nvCxnSpPr>
            <p:cNvPr id="11" name="Straight Connector 10"/>
            <p:cNvCxnSpPr>
              <a:endCxn id="12" idx="1"/>
            </p:cNvCxnSpPr>
            <p:nvPr/>
          </p:nvCxnSpPr>
          <p:spPr bwMode="auto">
            <a:xfrm>
              <a:off x="1471053" y="2046534"/>
              <a:ext cx="973711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2" name="Rounded Rectangle 11"/>
            <p:cNvSpPr/>
            <p:nvPr/>
          </p:nvSpPr>
          <p:spPr bwMode="auto">
            <a:xfrm>
              <a:off x="2444764" y="1779834"/>
              <a:ext cx="571480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3" name="Group 46"/>
          <p:cNvGrpSpPr/>
          <p:nvPr/>
        </p:nvGrpSpPr>
        <p:grpSpPr>
          <a:xfrm>
            <a:off x="7049618" y="2133601"/>
            <a:ext cx="1799161" cy="533400"/>
            <a:chOff x="1217083" y="1776658"/>
            <a:chExt cx="1799161" cy="533400"/>
          </a:xfrm>
        </p:grpSpPr>
        <p:cxnSp>
          <p:nvCxnSpPr>
            <p:cNvPr id="14" name="Straight Connector 13"/>
            <p:cNvCxnSpPr>
              <a:endCxn id="15" idx="1"/>
            </p:cNvCxnSpPr>
            <p:nvPr/>
          </p:nvCxnSpPr>
          <p:spPr bwMode="auto">
            <a:xfrm>
              <a:off x="1217083" y="2043358"/>
              <a:ext cx="1227680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5" name="Rounded Rectangle 14"/>
            <p:cNvSpPr/>
            <p:nvPr/>
          </p:nvSpPr>
          <p:spPr bwMode="auto">
            <a:xfrm>
              <a:off x="2444763" y="1776658"/>
              <a:ext cx="571481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8" name="Group 46"/>
          <p:cNvGrpSpPr/>
          <p:nvPr/>
        </p:nvGrpSpPr>
        <p:grpSpPr>
          <a:xfrm>
            <a:off x="7726965" y="960509"/>
            <a:ext cx="1121814" cy="533400"/>
            <a:chOff x="1894430" y="1779834"/>
            <a:chExt cx="1121814" cy="533400"/>
          </a:xfrm>
        </p:grpSpPr>
        <p:cxnSp>
          <p:nvCxnSpPr>
            <p:cNvPr id="19" name="Straight Connector 18"/>
            <p:cNvCxnSpPr>
              <a:endCxn id="20" idx="1"/>
            </p:cNvCxnSpPr>
            <p:nvPr/>
          </p:nvCxnSpPr>
          <p:spPr bwMode="auto">
            <a:xfrm>
              <a:off x="1894430" y="2044946"/>
              <a:ext cx="550334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0" name="Rounded Rectangle 19"/>
            <p:cNvSpPr/>
            <p:nvPr/>
          </p:nvSpPr>
          <p:spPr bwMode="auto">
            <a:xfrm>
              <a:off x="2444764" y="1779834"/>
              <a:ext cx="571480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964192" y="3662106"/>
            <a:ext cx="7313106" cy="2554545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spcAft>
                <a:spcPts val="2400"/>
              </a:spcAft>
            </a:pPr>
            <a:r>
              <a:rPr lang="en-US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r>
              <a:rPr lang="en-US" dirty="0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</a:rPr>
              <a:t> 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</a:t>
            </a:r>
          </a:p>
          <a:p>
            <a:pPr>
              <a:spcAft>
                <a:spcPts val="2400"/>
              </a:spcAft>
            </a:pP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 </a:t>
            </a:r>
            <a:r>
              <a:rPr lang="en-US" sz="24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</a:t>
            </a:r>
            <a:r>
              <a:rPr lang="en-US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4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empty</a:t>
            </a:r>
            <a:b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>
                <a:solidFill>
                  <a:srgbClr val="E39B30"/>
                </a:solidFill>
                <a:latin typeface="Consolas"/>
                <a:cs typeface="Consolas"/>
              </a:rPr>
              <a:t>∀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≠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 </a:t>
            </a:r>
            <a:r>
              <a:rPr lang="en-US" dirty="0" err="1" smtClean="0">
                <a:solidFill>
                  <a:srgbClr val="E39B3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</a:t>
            </a:r>
            <a:r>
              <a:rPr lang="en-US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</a:t>
            </a:r>
            <a:r>
              <a:rPr lang="en-US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2400"/>
              </a:spcAft>
            </a:pP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</a:t>
            </a:r>
            <a:r>
              <a:rPr lang="en-US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upd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</a:t>
            </a:r>
            <a:r>
              <a:rPr lang="en-US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“f”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7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∧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>
                <a:solidFill>
                  <a:srgbClr val="E39B30"/>
                </a:solidFill>
                <a:latin typeface="Consolas"/>
                <a:cs typeface="Consolas"/>
              </a:rPr>
              <a:t>∀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.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≠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 </a:t>
            </a:r>
            <a:r>
              <a:rPr lang="en-US" dirty="0" err="1" smtClean="0">
                <a:solidFill>
                  <a:srgbClr val="E39B30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</a:t>
            </a:r>
            <a:r>
              <a:rPr lang="en-US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</a:t>
            </a:r>
            <a:r>
              <a:rPr lang="en-US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dirty="0">
              <a:solidFill>
                <a:schemeClr val="tx1"/>
              </a:solidFill>
              <a:latin typeface="Monaco"/>
              <a:ea typeface="ＭＳ Ｐゴシック" pitchFamily="-65" charset="-128"/>
              <a:cs typeface="Monaco"/>
            </a:endParaRPr>
          </a:p>
          <a:p>
            <a:pPr>
              <a:spcAft>
                <a:spcPts val="2400"/>
              </a:spcAft>
            </a:pPr>
            <a:endParaRPr lang="en-US" sz="2400" dirty="0">
              <a:solidFill>
                <a:schemeClr val="tx1"/>
              </a:solidFill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2413003" y="3386670"/>
            <a:ext cx="6625165" cy="5847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32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Encode Heap w/ McCarthy</a:t>
            </a:r>
            <a:r>
              <a:rPr kumimoji="0" lang="en-US" sz="320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Operators</a:t>
            </a:r>
            <a:endParaRPr kumimoji="0" lang="en-US" sz="32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5498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  <p:bldP spid="8" grpId="0"/>
      <p:bldP spid="9" grpId="0" build="p"/>
      <p:bldP spid="23" grpId="0" uiExpand="1" build="p"/>
      <p:bldP spid="2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5666" y="381000"/>
            <a:ext cx="8678333" cy="812376"/>
          </a:xfrm>
        </p:spPr>
        <p:txBody>
          <a:bodyPr/>
          <a:lstStyle/>
          <a:p>
            <a:pPr algn="l"/>
            <a:r>
              <a:rPr lang="en-US" u="none"/>
              <a:t>Heap Updates…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-21193" y="4265090"/>
            <a:ext cx="9143999" cy="1999235"/>
            <a:chOff x="-21193" y="4233341"/>
            <a:chExt cx="9143999" cy="1999235"/>
          </a:xfrm>
        </p:grpSpPr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-21193" y="4233341"/>
              <a:ext cx="9143999" cy="861774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5000" kern="0" dirty="0" smtClean="0">
                  <a:latin typeface="Monaco"/>
                  <a:ea typeface="+mj-ea"/>
                  <a:cs typeface="Monaco"/>
                </a:rPr>
                <a:t>x:T</a:t>
              </a:r>
              <a:r>
                <a:rPr lang="en-US" sz="5000" kern="0" baseline="-25000" dirty="0" smtClean="0">
                  <a:latin typeface="Monaco"/>
                  <a:ea typeface="+mj-ea"/>
                  <a:cs typeface="Monaco"/>
                </a:rPr>
                <a:t>1</a:t>
              </a:r>
              <a:r>
                <a:rPr lang="en-US" sz="5000" kern="0" dirty="0" smtClean="0">
                  <a:latin typeface="Monaco"/>
                  <a:ea typeface="+mj-ea"/>
                  <a:cs typeface="Monaco"/>
                </a:rPr>
                <a:t>/H</a:t>
              </a:r>
              <a:r>
                <a:rPr lang="en-US" sz="5000" kern="0" baseline="-25000" dirty="0" smtClean="0">
                  <a:latin typeface="Monaco"/>
                  <a:ea typeface="+mj-ea"/>
                  <a:cs typeface="Monaco"/>
                </a:rPr>
                <a:t>1</a:t>
              </a:r>
              <a:r>
                <a:rPr lang="en-US" sz="5000" kern="0" dirty="0" smtClean="0">
                  <a:latin typeface="Symbol" charset="2"/>
                  <a:ea typeface="+mj-ea"/>
                  <a:cs typeface="Symbol" charset="2"/>
                </a:rPr>
                <a:t> </a:t>
              </a:r>
              <a:r>
                <a:rPr lang="en-US" sz="5000" dirty="0" err="1" smtClean="0"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</a:t>
              </a:r>
              <a:r>
                <a:rPr lang="en-US" sz="5000" kern="0" dirty="0" smtClean="0">
                  <a:latin typeface="Symbol" charset="2"/>
                  <a:cs typeface="Symbol" charset="2"/>
                </a:rPr>
                <a:t> </a:t>
              </a:r>
              <a:r>
                <a:rPr lang="en-US" sz="5000" kern="0" dirty="0" smtClean="0">
                  <a:latin typeface="Monaco"/>
                  <a:ea typeface="+mj-ea"/>
                  <a:cs typeface="Monaco"/>
                </a:rPr>
                <a:t>T</a:t>
              </a:r>
              <a:r>
                <a:rPr lang="en-US" sz="5000" kern="0" baseline="-25000" dirty="0" smtClean="0">
                  <a:latin typeface="Monaco"/>
                  <a:ea typeface="+mj-ea"/>
                  <a:cs typeface="Monaco"/>
                </a:rPr>
                <a:t>2</a:t>
              </a:r>
              <a:r>
                <a:rPr lang="en-US" sz="5000" kern="0" dirty="0" smtClean="0">
                  <a:latin typeface="Monaco"/>
                  <a:ea typeface="+mj-ea"/>
                  <a:cs typeface="Monaco"/>
                </a:rPr>
                <a:t>/H</a:t>
              </a:r>
              <a:r>
                <a:rPr lang="en-US" sz="5000" kern="0" baseline="-25000" dirty="0" smtClean="0">
                  <a:latin typeface="Monaco"/>
                  <a:ea typeface="+mj-ea"/>
                  <a:cs typeface="Monaco"/>
                </a:rPr>
                <a:t>2</a:t>
              </a:r>
              <a:endParaRPr kumimoji="0" lang="en-US" sz="500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Monaco"/>
                <a:ea typeface="+mj-ea"/>
                <a:cs typeface="Monaco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rot="5400000" flipH="1" flipV="1">
              <a:off x="2857392" y="5262941"/>
              <a:ext cx="33724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8" name="Title 1"/>
            <p:cNvSpPr txBox="1">
              <a:spLocks/>
            </p:cNvSpPr>
            <p:nvPr/>
          </p:nvSpPr>
          <p:spPr bwMode="auto">
            <a:xfrm>
              <a:off x="4952979" y="5832466"/>
              <a:ext cx="1708343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output</a:t>
              </a: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type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3134758" y="5832466"/>
              <a:ext cx="1708343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input heap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2154736" y="5432356"/>
              <a:ext cx="1708343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input type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5803243" y="5432356"/>
              <a:ext cx="1708343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output heap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 flipH="1" flipV="1">
              <a:off x="6460159" y="5246721"/>
              <a:ext cx="33724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rot="5400000" flipH="1" flipV="1">
              <a:off x="5269833" y="5462997"/>
              <a:ext cx="73735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3652172" y="5462997"/>
              <a:ext cx="73735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51515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27" name="Title 1"/>
          <p:cNvSpPr txBox="1">
            <a:spLocks/>
          </p:cNvSpPr>
          <p:nvPr/>
        </p:nvSpPr>
        <p:spPr bwMode="auto">
          <a:xfrm>
            <a:off x="-1" y="3481930"/>
            <a:ext cx="9143999" cy="5847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Flow-Sensitive Types</a:t>
            </a:r>
            <a:r>
              <a:rPr lang="en-US" sz="32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(</a:t>
            </a:r>
            <a:r>
              <a:rPr kumimoji="0" lang="en-US" sz="32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à</a:t>
            </a:r>
            <a:r>
              <a:rPr kumimoji="0" lang="en-US" sz="320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la Alias Types)</a:t>
            </a:r>
            <a:endParaRPr lang="en-US" sz="3200" kern="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900046" y="1132407"/>
            <a:ext cx="2710484" cy="113877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{};</a:t>
            </a:r>
          </a:p>
          <a:p>
            <a:pPr defTabSz="457200" eaLnBrk="1" hangingPunct="1">
              <a:spcAft>
                <a:spcPts val="1200"/>
              </a:spcAft>
            </a:pP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7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32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30" name="Group 46"/>
          <p:cNvGrpSpPr/>
          <p:nvPr/>
        </p:nvGrpSpPr>
        <p:grpSpPr>
          <a:xfrm>
            <a:off x="7303588" y="1549648"/>
            <a:ext cx="1545191" cy="533400"/>
            <a:chOff x="1471053" y="1779834"/>
            <a:chExt cx="1545191" cy="533400"/>
          </a:xfrm>
        </p:grpSpPr>
        <p:cxnSp>
          <p:nvCxnSpPr>
            <p:cNvPr id="31" name="Straight Connector 30"/>
            <p:cNvCxnSpPr>
              <a:endCxn id="32" idx="1"/>
            </p:cNvCxnSpPr>
            <p:nvPr/>
          </p:nvCxnSpPr>
          <p:spPr bwMode="auto">
            <a:xfrm>
              <a:off x="1471053" y="2046534"/>
              <a:ext cx="973711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32" name="Rounded Rectangle 31"/>
            <p:cNvSpPr/>
            <p:nvPr/>
          </p:nvSpPr>
          <p:spPr bwMode="auto">
            <a:xfrm>
              <a:off x="2444764" y="1779834"/>
              <a:ext cx="571480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3" name="Group 46"/>
          <p:cNvGrpSpPr/>
          <p:nvPr/>
        </p:nvGrpSpPr>
        <p:grpSpPr>
          <a:xfrm>
            <a:off x="7049618" y="2133601"/>
            <a:ext cx="1799161" cy="533400"/>
            <a:chOff x="1217083" y="1776658"/>
            <a:chExt cx="1799161" cy="533400"/>
          </a:xfrm>
        </p:grpSpPr>
        <p:cxnSp>
          <p:nvCxnSpPr>
            <p:cNvPr id="34" name="Straight Connector 33"/>
            <p:cNvCxnSpPr>
              <a:endCxn id="35" idx="1"/>
            </p:cNvCxnSpPr>
            <p:nvPr/>
          </p:nvCxnSpPr>
          <p:spPr bwMode="auto">
            <a:xfrm>
              <a:off x="1217083" y="2043358"/>
              <a:ext cx="1227680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35" name="Rounded Rectangle 34"/>
            <p:cNvSpPr/>
            <p:nvPr/>
          </p:nvSpPr>
          <p:spPr bwMode="auto">
            <a:xfrm>
              <a:off x="2444763" y="1776658"/>
              <a:ext cx="571481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6" name="Group 46"/>
          <p:cNvGrpSpPr/>
          <p:nvPr/>
        </p:nvGrpSpPr>
        <p:grpSpPr>
          <a:xfrm>
            <a:off x="7726965" y="960509"/>
            <a:ext cx="1121814" cy="533400"/>
            <a:chOff x="1894430" y="1779834"/>
            <a:chExt cx="1121814" cy="533400"/>
          </a:xfrm>
        </p:grpSpPr>
        <p:cxnSp>
          <p:nvCxnSpPr>
            <p:cNvPr id="37" name="Straight Connector 36"/>
            <p:cNvCxnSpPr>
              <a:endCxn id="38" idx="1"/>
            </p:cNvCxnSpPr>
            <p:nvPr/>
          </p:nvCxnSpPr>
          <p:spPr bwMode="auto">
            <a:xfrm>
              <a:off x="1894430" y="2044946"/>
              <a:ext cx="550334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0000F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38" name="Rounded Rectangle 37"/>
            <p:cNvSpPr/>
            <p:nvPr/>
          </p:nvSpPr>
          <p:spPr bwMode="auto">
            <a:xfrm>
              <a:off x="2444764" y="1779834"/>
              <a:ext cx="571480" cy="533400"/>
            </a:xfrm>
            <a:prstGeom prst="roundRect">
              <a:avLst>
                <a:gd name="adj" fmla="val 19917"/>
              </a:avLst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</a:t>
              </a:r>
              <a:r>
                <a:rPr lang="en-US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39" name="Title 1"/>
          <p:cNvSpPr txBox="1">
            <a:spLocks/>
          </p:cNvSpPr>
          <p:nvPr/>
        </p:nvSpPr>
        <p:spPr bwMode="auto">
          <a:xfrm>
            <a:off x="465666" y="2465924"/>
            <a:ext cx="8678333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Without Quantifiers!</a:t>
            </a:r>
          </a:p>
        </p:txBody>
      </p:sp>
    </p:spTree>
    <p:custDataLst>
      <p:tags r:id="rId1"/>
    </p:custDataLst>
  </p:cSld>
  <p:clrMapOvr>
    <a:masterClrMapping/>
  </p:clrMapOvr>
  <p:transition advTm="33419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5666" y="381000"/>
            <a:ext cx="8678333" cy="812376"/>
          </a:xfrm>
        </p:spPr>
        <p:txBody>
          <a:bodyPr/>
          <a:lstStyle/>
          <a:p>
            <a:pPr algn="l"/>
            <a:r>
              <a:rPr lang="en-US" u="none"/>
              <a:t>Prototype Inheritance…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5666" y="3206734"/>
            <a:ext cx="8678333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Without Quantifiers!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65666" y="1134116"/>
            <a:ext cx="8678333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Array Semantics…</a:t>
            </a:r>
          </a:p>
        </p:txBody>
      </p:sp>
    </p:spTree>
    <p:custDataLst>
      <p:tags r:id="rId1"/>
    </p:custDataLst>
  </p:cSld>
  <p:clrMapOvr>
    <a:masterClrMapping/>
  </p:clrMapOvr>
  <p:transition advTm="1286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67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 bwMode="auto">
          <a:xfrm>
            <a:off x="3429065" y="3020108"/>
            <a:ext cx="2975973" cy="1913812"/>
          </a:xfrm>
          <a:prstGeom prst="roundRect">
            <a:avLst>
              <a:gd name="adj" fmla="val 12808"/>
            </a:avLst>
          </a:prstGeom>
          <a:solidFill>
            <a:srgbClr val="B0FA8E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Dependent JavaScript (DJS)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Calibri"/>
                <a:cs typeface="Calibri"/>
              </a:rPr>
              <a:t>[POPL ’12, OOPSLA ’12]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-2073239" y="3540310"/>
            <a:ext cx="5603105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732313" y="6351873"/>
            <a:ext cx="6117552" cy="16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797815" y="6100220"/>
            <a:ext cx="22420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Expressiveness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" y="124932"/>
            <a:ext cx="156845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“Usability”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24957" y="5141389"/>
            <a:ext cx="2996822" cy="944017"/>
          </a:xfrm>
          <a:prstGeom prst="roundRect">
            <a:avLst>
              <a:gd name="adj" fmla="val 18490"/>
            </a:avLst>
          </a:prstGeom>
          <a:solidFill>
            <a:srgbClr val="FFD9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F* + Dijkstra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166436" y="271264"/>
            <a:ext cx="4058691" cy="21045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= Refinement Types</a:t>
            </a:r>
          </a:p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+ Nested Refinements</a:t>
            </a:r>
          </a:p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+ Flow Sensitive Types</a:t>
            </a:r>
          </a:p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+ Prototype Unrolling</a:t>
            </a:r>
          </a:p>
          <a:p>
            <a:pPr lvl="0" indent="-914400" eaLnBrk="1" hangingPunct="1">
              <a:spcAft>
                <a:spcPts val="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+ Array Encoding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314716" y="276662"/>
            <a:ext cx="884176" cy="5847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indent="-914400" algn="r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DJS</a:t>
            </a:r>
          </a:p>
        </p:txBody>
      </p:sp>
      <p:grpSp>
        <p:nvGrpSpPr>
          <p:cNvPr id="2" name="Group 18"/>
          <p:cNvGrpSpPr/>
          <p:nvPr/>
        </p:nvGrpSpPr>
        <p:grpSpPr>
          <a:xfrm>
            <a:off x="5791224" y="205609"/>
            <a:ext cx="3365070" cy="2708434"/>
            <a:chOff x="5863594" y="2540006"/>
            <a:chExt cx="3365070" cy="2708434"/>
          </a:xfrm>
        </p:grpSpPr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6455420" y="3540437"/>
              <a:ext cx="2773244" cy="1077218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b="1" kern="0" dirty="0" smtClean="0">
                  <a:solidFill>
                    <a:srgbClr val="B33B3D"/>
                  </a:solidFill>
                  <a:latin typeface="+mj-lt"/>
                  <a:ea typeface="+mj-ea"/>
                  <a:cs typeface="+mj-cs"/>
                </a:rPr>
                <a:t>Quantifier-Free Mechanisms</a:t>
              </a:r>
              <a:endPara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B33B3D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63594" y="2540006"/>
              <a:ext cx="78232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>
                  <a:latin typeface="Palatino"/>
                  <a:cs typeface="Palatino"/>
                </a:rPr>
                <a:t>}</a:t>
              </a:r>
            </a:p>
          </p:txBody>
        </p:sp>
      </p:grpSp>
    </p:spTree>
  </p:cSld>
  <p:clrMapOvr>
    <a:masterClrMapping/>
  </p:clrMapOvr>
  <p:transition advTm="13281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39230" y="4805191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err="1" smtClean="0">
                <a:latin typeface="Calibri"/>
                <a:cs typeface="Calibri"/>
              </a:rPr>
              <a:t>Desugared</a:t>
            </a:r>
            <a:endParaRPr lang="en-US" sz="3000" dirty="0" smtClean="0">
              <a:latin typeface="Calibri"/>
              <a:cs typeface="Calibri"/>
            </a:endParaRPr>
          </a:p>
          <a:p>
            <a:pPr algn="ctr"/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45587" y="714612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smtClean="0">
                <a:latin typeface="Calibri"/>
                <a:cs typeface="Calibri"/>
              </a:rPr>
              <a:t>DJS</a:t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45587" y="2857516"/>
            <a:ext cx="2362200" cy="1121833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err="1" smtClean="0">
                <a:latin typeface="Calibri" pitchFamily="-65" charset="0"/>
              </a:rPr>
              <a:t>Desugarer</a:t>
            </a:r>
            <a:r>
              <a:rPr lang="en-US" sz="1600" dirty="0" smtClean="0">
                <a:latin typeface="Calibri" pitchFamily="-65" charset="0"/>
              </a:rPr>
              <a:t/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Based on </a:t>
            </a:r>
            <a:r>
              <a:rPr lang="en-US" sz="1600" dirty="0" err="1" smtClean="0">
                <a:latin typeface="Calibri" pitchFamily="-65" charset="0"/>
              </a:rPr>
              <a:t>Guha</a:t>
            </a:r>
            <a:r>
              <a:rPr lang="en-US" sz="1600" dirty="0" smtClean="0">
                <a:latin typeface="Calibri" pitchFamily="-65" charset="0"/>
              </a:rPr>
              <a:t> et al.</a:t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[ECOOP ’10]</a:t>
            </a:r>
            <a:endParaRPr lang="en-US" sz="1600" dirty="0">
              <a:latin typeface="Calibri" pitchFamily="-65" charset="0"/>
            </a:endParaRPr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 bwMode="auto">
          <a:xfrm rot="5400000">
            <a:off x="1452465" y="2483294"/>
            <a:ext cx="748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5" name="Straight Arrow Connector 24"/>
          <p:cNvCxnSpPr>
            <a:stCxn id="20" idx="2"/>
            <a:endCxn id="15" idx="0"/>
          </p:cNvCxnSpPr>
          <p:nvPr/>
        </p:nvCxnSpPr>
        <p:spPr bwMode="auto">
          <a:xfrm rot="5400000">
            <a:off x="1410588" y="4389092"/>
            <a:ext cx="825842" cy="63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" name="Group 27"/>
          <p:cNvGrpSpPr/>
          <p:nvPr/>
        </p:nvGrpSpPr>
        <p:grpSpPr>
          <a:xfrm>
            <a:off x="516408" y="2644534"/>
            <a:ext cx="8183086" cy="1535882"/>
            <a:chOff x="516408" y="2644534"/>
            <a:chExt cx="8183086" cy="1535882"/>
          </a:xfrm>
        </p:grpSpPr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3310517" y="3206751"/>
              <a:ext cx="5388977" cy="40011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JavaScript </a:t>
              </a: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Wingdings"/>
                </a:rPr>
                <a:t> </a:t>
              </a:r>
              <a:r>
                <a:rPr kumimoji="0" lang="en-US" sz="2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λ-Calculus </a:t>
              </a:r>
              <a:r>
                <a:rPr lang="en-US" sz="2000" kern="0" baseline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+</a:t>
              </a:r>
              <a:r>
                <a:rPr lang="en-US" sz="2000" kern="0" dirty="0" smtClean="0">
                  <a:solidFill>
                    <a:srgbClr val="000000"/>
                  </a:solidFill>
                  <a:latin typeface="+mj-lt"/>
                  <a:ea typeface="+mj-ea"/>
                  <a:cs typeface="+mj-cs"/>
                </a:rPr>
                <a:t> References </a:t>
              </a: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+</a:t>
              </a:r>
              <a:r>
                <a:rPr kumimoji="0" lang="en-US" sz="20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Prototypes</a:t>
              </a:r>
              <a:endPara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16408" y="2644534"/>
              <a:ext cx="2658592" cy="153588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u="none" dirty="0" smtClean="0"/>
              <a:t>                    </a:t>
            </a:r>
            <a:r>
              <a:rPr lang="en-US" dirty="0" smtClean="0"/>
              <a:t>Implementation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129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 bwMode="auto">
          <a:xfrm rot="10800000" flipH="1" flipV="1">
            <a:off x="2820764" y="5502420"/>
            <a:ext cx="929864" cy="82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39230" y="4805191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err="1" smtClean="0">
                <a:latin typeface="Calibri"/>
                <a:cs typeface="Calibri"/>
              </a:rPr>
              <a:t>Desugared</a:t>
            </a:r>
            <a:endParaRPr lang="en-US" sz="3000" dirty="0" smtClean="0">
              <a:latin typeface="Calibri"/>
              <a:cs typeface="Calibri"/>
            </a:endParaRPr>
          </a:p>
          <a:p>
            <a:pPr algn="ctr"/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3750628" y="4629931"/>
            <a:ext cx="4449342" cy="1703705"/>
            <a:chOff x="3750628" y="4725178"/>
            <a:chExt cx="4449342" cy="1703705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6554050" y="4725178"/>
              <a:ext cx="1645920" cy="1645920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Z3 SMT</a:t>
              </a:r>
              <a:b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</a:br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Solver</a:t>
              </a:r>
              <a:endParaRPr lang="en-US" sz="3000" dirty="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3750628" y="4782963"/>
              <a:ext cx="1645920" cy="164592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latin typeface="Calibri" pitchFamily="-65" charset="0"/>
                </a:rPr>
                <a:t>Type</a:t>
              </a:r>
            </a:p>
            <a:p>
              <a:pPr algn="ctr"/>
              <a:r>
                <a:rPr lang="en-US" sz="3000" dirty="0" smtClean="0">
                  <a:latin typeface="Calibri" pitchFamily="-65" charset="0"/>
                </a:rPr>
                <a:t>Checker</a:t>
              </a:r>
              <a:endParaRPr lang="en-US" sz="3000" dirty="0">
                <a:latin typeface="Calibri" pitchFamily="-65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V="1">
            <a:off x="5396548" y="5283662"/>
            <a:ext cx="1156652" cy="15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 flipV="1">
            <a:off x="5396548" y="5666250"/>
            <a:ext cx="1156652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45587" y="714612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smtClean="0">
                <a:latin typeface="Calibri"/>
                <a:cs typeface="Calibri"/>
              </a:rPr>
              <a:t>DJS</a:t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45587" y="2857516"/>
            <a:ext cx="2362200" cy="1121833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err="1" smtClean="0">
                <a:latin typeface="Calibri" pitchFamily="-65" charset="0"/>
              </a:rPr>
              <a:t>Desugarer</a:t>
            </a:r>
            <a:r>
              <a:rPr lang="en-US" sz="1600" dirty="0" smtClean="0">
                <a:latin typeface="Calibri" pitchFamily="-65" charset="0"/>
              </a:rPr>
              <a:t/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Based on </a:t>
            </a:r>
            <a:r>
              <a:rPr lang="en-US" sz="1600" dirty="0" err="1" smtClean="0">
                <a:latin typeface="Calibri" pitchFamily="-65" charset="0"/>
              </a:rPr>
              <a:t>Guha</a:t>
            </a:r>
            <a:r>
              <a:rPr lang="en-US" sz="1600" dirty="0" smtClean="0">
                <a:latin typeface="Calibri" pitchFamily="-65" charset="0"/>
              </a:rPr>
              <a:t> et al.</a:t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[ECOOP ’10]</a:t>
            </a:r>
            <a:endParaRPr lang="en-US" sz="1600" dirty="0">
              <a:latin typeface="Calibri" pitchFamily="-65" charset="0"/>
            </a:endParaRPr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 bwMode="auto">
          <a:xfrm rot="5400000">
            <a:off x="1452465" y="2483294"/>
            <a:ext cx="748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5" name="Straight Arrow Connector 24"/>
          <p:cNvCxnSpPr>
            <a:stCxn id="20" idx="2"/>
            <a:endCxn id="15" idx="0"/>
          </p:cNvCxnSpPr>
          <p:nvPr/>
        </p:nvCxnSpPr>
        <p:spPr bwMode="auto">
          <a:xfrm rot="5400000">
            <a:off x="1410588" y="4389092"/>
            <a:ext cx="825842" cy="63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u="none" dirty="0" smtClean="0"/>
              <a:t>                   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560134" y="4524100"/>
            <a:ext cx="2006699" cy="196348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3687130" y="1446251"/>
            <a:ext cx="4620790" cy="2554545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>
              <a:spcAft>
                <a:spcPts val="2400"/>
              </a:spcAft>
            </a:pPr>
            <a:r>
              <a:rPr lang="en-US" sz="3000" kern="0" dirty="0" smtClean="0">
                <a:latin typeface="Calibri"/>
                <a:cs typeface="Calibri"/>
              </a:rPr>
              <a:t>Programmer Chooses Warnings or Errors</a:t>
            </a:r>
          </a:p>
          <a:p>
            <a:pPr lvl="0" algn="ctr" eaLnBrk="1" hangingPunct="1">
              <a:spcAft>
                <a:spcPts val="2400"/>
              </a:spcAft>
            </a:pPr>
            <a:r>
              <a:rPr lang="en-US" sz="3000" kern="0" dirty="0" smtClean="0">
                <a:latin typeface="Calibri"/>
                <a:cs typeface="Calibri"/>
              </a:rPr>
              <a:t>Local Type Inference</a:t>
            </a:r>
          </a:p>
          <a:p>
            <a:pPr algn="ctr" eaLnBrk="1" hangingPunct="1">
              <a:spcAft>
                <a:spcPts val="2400"/>
              </a:spcAft>
            </a:pPr>
            <a:r>
              <a:rPr lang="en-US" sz="3000" kern="0" dirty="0" smtClean="0">
                <a:latin typeface="Calibri"/>
                <a:cs typeface="Calibri"/>
              </a:rPr>
              <a:t>Subtyping w/o Z3 If Possible</a:t>
            </a:r>
          </a:p>
        </p:txBody>
      </p:sp>
    </p:spTree>
    <p:custDataLst>
      <p:tags r:id="rId1"/>
    </p:custDataLst>
  </p:cSld>
  <p:clrMapOvr>
    <a:masterClrMapping/>
  </p:clrMapOvr>
  <p:transition advTm="3061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291042" y="254000"/>
            <a:ext cx="8632472" cy="6261806"/>
          </a:xfrm>
          <a:custGeom>
            <a:avLst/>
            <a:gdLst>
              <a:gd name="connsiteX0" fmla="*/ 8260291 w 8632472"/>
              <a:gd name="connsiteY0" fmla="*/ 497417 h 6261806"/>
              <a:gd name="connsiteX1" fmla="*/ 6651625 w 8632472"/>
              <a:gd name="connsiteY1" fmla="*/ 31750 h 6261806"/>
              <a:gd name="connsiteX2" fmla="*/ 5222875 w 8632472"/>
              <a:gd name="connsiteY2" fmla="*/ 687917 h 6261806"/>
              <a:gd name="connsiteX3" fmla="*/ 3032125 w 8632472"/>
              <a:gd name="connsiteY3" fmla="*/ 105833 h 6261806"/>
              <a:gd name="connsiteX4" fmla="*/ 1412875 w 8632472"/>
              <a:gd name="connsiteY4" fmla="*/ 582083 h 6261806"/>
              <a:gd name="connsiteX5" fmla="*/ 1518708 w 8632472"/>
              <a:gd name="connsiteY5" fmla="*/ 1957917 h 6261806"/>
              <a:gd name="connsiteX6" fmla="*/ 238125 w 8632472"/>
              <a:gd name="connsiteY6" fmla="*/ 2656417 h 6261806"/>
              <a:gd name="connsiteX7" fmla="*/ 428625 w 8632472"/>
              <a:gd name="connsiteY7" fmla="*/ 3704167 h 6261806"/>
              <a:gd name="connsiteX8" fmla="*/ 89958 w 8632472"/>
              <a:gd name="connsiteY8" fmla="*/ 4878917 h 6261806"/>
              <a:gd name="connsiteX9" fmla="*/ 968375 w 8632472"/>
              <a:gd name="connsiteY9" fmla="*/ 5640917 h 6261806"/>
              <a:gd name="connsiteX10" fmla="*/ 1000125 w 8632472"/>
              <a:gd name="connsiteY10" fmla="*/ 6212417 h 6261806"/>
              <a:gd name="connsiteX11" fmla="*/ 6048375 w 8632472"/>
              <a:gd name="connsiteY11" fmla="*/ 5937250 h 6261806"/>
              <a:gd name="connsiteX12" fmla="*/ 6725708 w 8632472"/>
              <a:gd name="connsiteY12" fmla="*/ 4942417 h 6261806"/>
              <a:gd name="connsiteX13" fmla="*/ 8069791 w 8632472"/>
              <a:gd name="connsiteY13" fmla="*/ 5132917 h 6261806"/>
              <a:gd name="connsiteX14" fmla="*/ 8598958 w 8632472"/>
              <a:gd name="connsiteY14" fmla="*/ 3852333 h 6261806"/>
              <a:gd name="connsiteX15" fmla="*/ 7868708 w 8632472"/>
              <a:gd name="connsiteY15" fmla="*/ 2243667 h 6261806"/>
              <a:gd name="connsiteX16" fmla="*/ 8260291 w 8632472"/>
              <a:gd name="connsiteY16" fmla="*/ 497417 h 626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32472" h="6261806">
                <a:moveTo>
                  <a:pt x="8260291" y="497417"/>
                </a:moveTo>
                <a:cubicBezTo>
                  <a:pt x="8057444" y="128764"/>
                  <a:pt x="7157861" y="0"/>
                  <a:pt x="6651625" y="31750"/>
                </a:cubicBezTo>
                <a:cubicBezTo>
                  <a:pt x="6145389" y="63500"/>
                  <a:pt x="5826125" y="675570"/>
                  <a:pt x="5222875" y="687917"/>
                </a:cubicBezTo>
                <a:cubicBezTo>
                  <a:pt x="4619625" y="700264"/>
                  <a:pt x="3667125" y="123472"/>
                  <a:pt x="3032125" y="105833"/>
                </a:cubicBezTo>
                <a:cubicBezTo>
                  <a:pt x="2397125" y="88194"/>
                  <a:pt x="1665111" y="273402"/>
                  <a:pt x="1412875" y="582083"/>
                </a:cubicBezTo>
                <a:cubicBezTo>
                  <a:pt x="1160639" y="890764"/>
                  <a:pt x="1714500" y="1612195"/>
                  <a:pt x="1518708" y="1957917"/>
                </a:cubicBezTo>
                <a:cubicBezTo>
                  <a:pt x="1322916" y="2303639"/>
                  <a:pt x="419806" y="2365375"/>
                  <a:pt x="238125" y="2656417"/>
                </a:cubicBezTo>
                <a:cubicBezTo>
                  <a:pt x="56444" y="2947459"/>
                  <a:pt x="453319" y="3333750"/>
                  <a:pt x="428625" y="3704167"/>
                </a:cubicBezTo>
                <a:cubicBezTo>
                  <a:pt x="403931" y="4074584"/>
                  <a:pt x="0" y="4556125"/>
                  <a:pt x="89958" y="4878917"/>
                </a:cubicBezTo>
                <a:cubicBezTo>
                  <a:pt x="179916" y="5201709"/>
                  <a:pt x="816681" y="5418667"/>
                  <a:pt x="968375" y="5640917"/>
                </a:cubicBezTo>
                <a:cubicBezTo>
                  <a:pt x="1120070" y="5863167"/>
                  <a:pt x="153458" y="6163028"/>
                  <a:pt x="1000125" y="6212417"/>
                </a:cubicBezTo>
                <a:cubicBezTo>
                  <a:pt x="1846792" y="6261806"/>
                  <a:pt x="5094111" y="6148917"/>
                  <a:pt x="6048375" y="5937250"/>
                </a:cubicBezTo>
                <a:cubicBezTo>
                  <a:pt x="7002639" y="5725583"/>
                  <a:pt x="6388805" y="5076472"/>
                  <a:pt x="6725708" y="4942417"/>
                </a:cubicBezTo>
                <a:cubicBezTo>
                  <a:pt x="7062611" y="4808362"/>
                  <a:pt x="7757583" y="5314598"/>
                  <a:pt x="8069791" y="5132917"/>
                </a:cubicBezTo>
                <a:cubicBezTo>
                  <a:pt x="8381999" y="4951236"/>
                  <a:pt x="8632472" y="4333875"/>
                  <a:pt x="8598958" y="3852333"/>
                </a:cubicBezTo>
                <a:cubicBezTo>
                  <a:pt x="8565444" y="3370791"/>
                  <a:pt x="7926916" y="2801056"/>
                  <a:pt x="7868708" y="2243667"/>
                </a:cubicBezTo>
                <a:cubicBezTo>
                  <a:pt x="7810500" y="1686278"/>
                  <a:pt x="8463138" y="866070"/>
                  <a:pt x="8260291" y="497417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1909" y="508004"/>
            <a:ext cx="23918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JavaScript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2732" y="2928257"/>
            <a:ext cx="1276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implicit global object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7041" y="508004"/>
            <a:ext cx="160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scope manipulation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0284" y="3859256"/>
            <a:ext cx="1098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var lifting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81698" y="5493937"/>
            <a:ext cx="384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Monaco"/>
                <a:cs typeface="Monaco"/>
              </a:rPr>
              <a:t>‘,,,’ == new Array(4)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127262" y="1608671"/>
            <a:ext cx="5503321" cy="3164417"/>
          </a:xfrm>
          <a:prstGeom prst="roundRect">
            <a:avLst>
              <a:gd name="adj" fmla="val 8640"/>
            </a:avLst>
          </a:prstGeom>
          <a:solidFill>
            <a:srgbClr val="46850B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2377" y="2609409"/>
            <a:ext cx="1515535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objects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36584" y="2435513"/>
            <a:ext cx="2224598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prototypes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11777" y="3501097"/>
            <a:ext cx="1802314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lambdas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33151" y="3699153"/>
            <a:ext cx="2097603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type-tests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11402" y="1690642"/>
            <a:ext cx="30966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“The Good Parts”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34035" y="1445875"/>
            <a:ext cx="1403349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arrays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63615" y="4485989"/>
            <a:ext cx="1769494" cy="72236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200">
                <a:latin typeface="Monaco"/>
                <a:cs typeface="Monaco"/>
              </a:rPr>
              <a:t>eval()</a:t>
            </a:r>
          </a:p>
        </p:txBody>
      </p:sp>
    </p:spTree>
    <p:custDataLst>
      <p:tags r:id="rId1"/>
    </p:custDataLst>
  </p:cSld>
  <p:clrMapOvr>
    <a:masterClrMapping/>
  </p:clrMapOvr>
  <p:transition advTm="5706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  <p:bldP spid="15" grpId="0"/>
      <p:bldP spid="16" grpId="0" animBg="1"/>
      <p:bldP spid="1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5600648" y="2444613"/>
            <a:ext cx="1154773" cy="47888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635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9600" y="6450049"/>
            <a:ext cx="2133600" cy="365125"/>
          </a:xfrm>
        </p:spPr>
        <p:txBody>
          <a:bodyPr/>
          <a:lstStyle/>
          <a:p>
            <a:fld id="{AB2EC700-D6DC-E640-968A-CCDCBE094FEA}" type="slidenum">
              <a:rPr lang="en-US" smtClean="0"/>
              <a:pPr/>
              <a:t>70</a:t>
            </a:fld>
            <a:endParaRPr lang="en-US"/>
          </a:p>
        </p:txBody>
      </p:sp>
      <p:grpSp>
        <p:nvGrpSpPr>
          <p:cNvPr id="2" name="Group 47"/>
          <p:cNvGrpSpPr/>
          <p:nvPr/>
        </p:nvGrpSpPr>
        <p:grpSpPr>
          <a:xfrm>
            <a:off x="4445124" y="447651"/>
            <a:ext cx="2311049" cy="2832272"/>
            <a:chOff x="4445124" y="447651"/>
            <a:chExt cx="2311049" cy="2832272"/>
          </a:xfrm>
        </p:grpSpPr>
        <p:sp>
          <p:nvSpPr>
            <p:cNvPr id="19" name="TextBox 18"/>
            <p:cNvSpPr txBox="1"/>
            <p:nvPr/>
          </p:nvSpPr>
          <p:spPr>
            <a:xfrm>
              <a:off x="4445125" y="1582409"/>
              <a:ext cx="1155524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306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a</a:t>
              </a:r>
            </a:p>
            <a:p>
              <a:pPr algn="ctr">
                <a:spcAft>
                  <a:spcPts val="600"/>
                </a:spcAft>
              </a:pPr>
              <a:endParaRPr lang="en-US" sz="2400" i="1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00649" y="1582409"/>
              <a:ext cx="1155524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408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(+33%)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45124" y="447651"/>
              <a:ext cx="2310298" cy="999415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sz="3200" b="1">
                  <a:latin typeface="Calibri"/>
                  <a:cs typeface="Calibri"/>
                </a:rPr>
                <a:t>LOC</a:t>
              </a:r>
              <a:br>
                <a:rPr lang="en-US" sz="3200" b="1">
                  <a:latin typeface="Calibri"/>
                  <a:cs typeface="Calibri"/>
                </a:rPr>
              </a:br>
              <a:r>
                <a:rPr lang="en-US" sz="3200" b="1">
                  <a:latin typeface="Calibri"/>
                  <a:cs typeface="Calibri"/>
                </a:rPr>
                <a:t>before/after</a:t>
              </a:r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394735" y="447651"/>
            <a:ext cx="4050391" cy="2832272"/>
            <a:chOff x="394735" y="447651"/>
            <a:chExt cx="4050391" cy="2832272"/>
          </a:xfrm>
        </p:grpSpPr>
        <p:sp>
          <p:nvSpPr>
            <p:cNvPr id="16" name="TextBox 15"/>
            <p:cNvSpPr txBox="1"/>
            <p:nvPr/>
          </p:nvSpPr>
          <p:spPr>
            <a:xfrm>
              <a:off x="394736" y="1582409"/>
              <a:ext cx="4050390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274320" tIns="0" rIns="0" bIns="0" rtlCol="0" anchor="ctr">
              <a:no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13 Excerpts from: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JavaScript, Good Parts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</a:t>
              </a: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SunSpider Benchmark Suite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</a:t>
              </a: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Google Closure Library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4735" y="447651"/>
              <a:ext cx="4050390" cy="999415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sz="3200" b="1">
                  <a:latin typeface="Calibri"/>
                  <a:cs typeface="Calibri"/>
                </a:rPr>
                <a:t/>
              </a:r>
              <a:br>
                <a:rPr lang="en-US" sz="3200" b="1">
                  <a:latin typeface="Calibri"/>
                  <a:cs typeface="Calibri"/>
                </a:rPr>
              </a:br>
              <a:r>
                <a:rPr lang="en-US" sz="3200" b="1">
                  <a:latin typeface="Calibri"/>
                  <a:cs typeface="Calibri"/>
                </a:rPr>
                <a:t>Benchmarks</a:t>
              </a:r>
            </a:p>
          </p:txBody>
        </p:sp>
      </p:grpSp>
      <p:grpSp>
        <p:nvGrpSpPr>
          <p:cNvPr id="5" name="Group 54"/>
          <p:cNvGrpSpPr/>
          <p:nvPr/>
        </p:nvGrpSpPr>
        <p:grpSpPr>
          <a:xfrm>
            <a:off x="394734" y="1582409"/>
            <a:ext cx="8103682" cy="2916776"/>
            <a:chOff x="394734" y="1582409"/>
            <a:chExt cx="8103682" cy="2916776"/>
          </a:xfrm>
        </p:grpSpPr>
        <p:sp>
          <p:nvSpPr>
            <p:cNvPr id="45" name="Title 1"/>
            <p:cNvSpPr txBox="1">
              <a:spLocks/>
            </p:cNvSpPr>
            <p:nvPr/>
          </p:nvSpPr>
          <p:spPr bwMode="auto">
            <a:xfrm>
              <a:off x="1212789" y="3914409"/>
              <a:ext cx="7285627" cy="584776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en-US" sz="3200" kern="0" dirty="0" smtClean="0">
                  <a:latin typeface="Calibri"/>
                  <a:cs typeface="Calibri"/>
                </a:rPr>
                <a:t>Chosen to </a:t>
              </a:r>
              <a:r>
                <a:rPr lang="en-US" sz="3200" b="1" kern="0" dirty="0" smtClean="0">
                  <a:latin typeface="Calibri"/>
                  <a:cs typeface="Calibri"/>
                </a:rPr>
                <a:t>Stretch </a:t>
              </a:r>
              <a:r>
                <a:rPr lang="en-US" sz="3200" kern="0" dirty="0" smtClean="0">
                  <a:latin typeface="Calibri"/>
                  <a:cs typeface="Calibri"/>
                </a:rPr>
                <a:t>the Current Limits of DJS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394734" y="1582409"/>
              <a:ext cx="4050389" cy="1697514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 rot="5400000" flipH="1" flipV="1">
              <a:off x="1655056" y="3597166"/>
              <a:ext cx="63448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285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5601402" y="4851357"/>
            <a:ext cx="1154772" cy="47888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635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5600650" y="3821275"/>
            <a:ext cx="1154772" cy="47888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635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9600" y="6450049"/>
            <a:ext cx="2133600" cy="365125"/>
          </a:xfrm>
        </p:spPr>
        <p:txBody>
          <a:bodyPr/>
          <a:lstStyle/>
          <a:p>
            <a:fld id="{AB2EC700-D6DC-E640-968A-CCDCBE094FEA}" type="slidenum">
              <a:rPr lang="en-US" smtClean="0"/>
              <a:pPr/>
              <a:t>71</a:t>
            </a:fld>
            <a:endParaRPr lang="en-US"/>
          </a:p>
        </p:txBody>
      </p:sp>
      <p:grpSp>
        <p:nvGrpSpPr>
          <p:cNvPr id="2" name="Group 47"/>
          <p:cNvGrpSpPr/>
          <p:nvPr/>
        </p:nvGrpSpPr>
        <p:grpSpPr>
          <a:xfrm>
            <a:off x="4445124" y="447651"/>
            <a:ext cx="2311049" cy="2832272"/>
            <a:chOff x="4445124" y="447651"/>
            <a:chExt cx="2311049" cy="2832272"/>
          </a:xfrm>
        </p:grpSpPr>
        <p:sp>
          <p:nvSpPr>
            <p:cNvPr id="19" name="TextBox 18"/>
            <p:cNvSpPr txBox="1"/>
            <p:nvPr/>
          </p:nvSpPr>
          <p:spPr>
            <a:xfrm>
              <a:off x="4445125" y="1582409"/>
              <a:ext cx="1155524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306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a</a:t>
              </a:r>
            </a:p>
            <a:p>
              <a:pPr algn="ctr">
                <a:spcAft>
                  <a:spcPts val="600"/>
                </a:spcAft>
              </a:pPr>
              <a:endParaRPr lang="en-US" sz="2400" i="1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00649" y="1582409"/>
              <a:ext cx="1155524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408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(+33%)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45124" y="447651"/>
              <a:ext cx="2310298" cy="999415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sz="3200" b="1">
                  <a:latin typeface="Calibri"/>
                  <a:cs typeface="Calibri"/>
                </a:rPr>
                <a:t>LOC</a:t>
              </a:r>
              <a:br>
                <a:rPr lang="en-US" sz="3200" b="1">
                  <a:latin typeface="Calibri"/>
                  <a:cs typeface="Calibri"/>
                </a:rPr>
              </a:br>
              <a:r>
                <a:rPr lang="en-US" sz="3200" b="1">
                  <a:latin typeface="Calibri"/>
                  <a:cs typeface="Calibri"/>
                </a:rPr>
                <a:t>before/after</a:t>
              </a:r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394735" y="447651"/>
            <a:ext cx="4050391" cy="2832272"/>
            <a:chOff x="394735" y="447651"/>
            <a:chExt cx="4050391" cy="2832272"/>
          </a:xfrm>
        </p:grpSpPr>
        <p:sp>
          <p:nvSpPr>
            <p:cNvPr id="16" name="TextBox 15"/>
            <p:cNvSpPr txBox="1"/>
            <p:nvPr/>
          </p:nvSpPr>
          <p:spPr>
            <a:xfrm>
              <a:off x="394736" y="1582409"/>
              <a:ext cx="4050390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274320" tIns="0" rIns="0" bIns="0" rtlCol="0" anchor="ctr">
              <a:no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13 Excerpts from: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JavaScript, Good Parts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</a:t>
              </a: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SunSpider Benchmark Suite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</a:t>
              </a: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Google Closure Library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4735" y="447651"/>
              <a:ext cx="4050390" cy="999415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sz="3200" b="1">
                  <a:latin typeface="Calibri"/>
                  <a:cs typeface="Calibri"/>
                </a:rPr>
                <a:t/>
              </a:r>
              <a:br>
                <a:rPr lang="en-US" sz="3200" b="1">
                  <a:latin typeface="Calibri"/>
                  <a:cs typeface="Calibri"/>
                </a:rPr>
              </a:br>
              <a:r>
                <a:rPr lang="en-US" sz="3200" b="1">
                  <a:latin typeface="Calibri"/>
                  <a:cs typeface="Calibri"/>
                </a:rPr>
                <a:t>Benchmarks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94736" y="3279923"/>
            <a:ext cx="4050390" cy="1051473"/>
          </a:xfrm>
          <a:prstGeom prst="rect">
            <a:avLst/>
          </a:prstGeom>
          <a:noFill/>
          <a:ln w="635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0" rIns="0" bIns="0" rtlCol="0" anchor="ctr">
            <a:no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9 Browser Extensions from:</a:t>
            </a:r>
          </a:p>
          <a:p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[Guha et al. Oakland ’11]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5" name="Group 28"/>
          <p:cNvGrpSpPr/>
          <p:nvPr/>
        </p:nvGrpSpPr>
        <p:grpSpPr>
          <a:xfrm>
            <a:off x="4445125" y="3279923"/>
            <a:ext cx="2311048" cy="1051473"/>
            <a:chOff x="4445125" y="3279923"/>
            <a:chExt cx="2311048" cy="1051473"/>
          </a:xfrm>
        </p:grpSpPr>
        <p:sp>
          <p:nvSpPr>
            <p:cNvPr id="22" name="TextBox 21"/>
            <p:cNvSpPr txBox="1"/>
            <p:nvPr/>
          </p:nvSpPr>
          <p:spPr>
            <a:xfrm>
              <a:off x="4445125" y="3279923"/>
              <a:ext cx="1155524" cy="1051473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321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a</a:t>
              </a:r>
            </a:p>
            <a:p>
              <a:pPr algn="ctr">
                <a:spcAft>
                  <a:spcPts val="600"/>
                </a:spcAft>
              </a:pPr>
              <a:endParaRPr lang="en-US" sz="2400" i="1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00649" y="3279923"/>
              <a:ext cx="1155524" cy="1051473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383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(+19%)</a:t>
              </a:r>
            </a:p>
          </p:txBody>
        </p:sp>
      </p:grpSp>
      <p:grpSp>
        <p:nvGrpSpPr>
          <p:cNvPr id="6" name="Group 29"/>
          <p:cNvGrpSpPr/>
          <p:nvPr/>
        </p:nvGrpSpPr>
        <p:grpSpPr>
          <a:xfrm>
            <a:off x="4445126" y="4331396"/>
            <a:ext cx="2311048" cy="1030652"/>
            <a:chOff x="4445126" y="4331396"/>
            <a:chExt cx="2311048" cy="1030652"/>
          </a:xfrm>
        </p:grpSpPr>
        <p:sp>
          <p:nvSpPr>
            <p:cNvPr id="24" name="TextBox 23"/>
            <p:cNvSpPr txBox="1"/>
            <p:nvPr/>
          </p:nvSpPr>
          <p:spPr>
            <a:xfrm>
              <a:off x="4445126" y="4331396"/>
              <a:ext cx="1155524" cy="1030652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1,003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a</a:t>
              </a:r>
            </a:p>
            <a:p>
              <a:pPr algn="ctr">
                <a:spcAft>
                  <a:spcPts val="600"/>
                </a:spcAft>
              </a:pPr>
              <a:endParaRPr lang="en-US" sz="2400" i="1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00650" y="4331396"/>
              <a:ext cx="1155524" cy="1030652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1,027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(+2%)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94737" y="4331396"/>
            <a:ext cx="4050390" cy="1030652"/>
          </a:xfrm>
          <a:prstGeom prst="rect">
            <a:avLst/>
          </a:prstGeom>
          <a:noFill/>
          <a:ln w="635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0" rIns="0" bIns="0" rtlCol="0" anchor="ctr">
            <a:no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2 Examples from:</a:t>
            </a:r>
          </a:p>
          <a:p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Google Gadgets</a:t>
            </a:r>
          </a:p>
        </p:txBody>
      </p:sp>
      <p:grpSp>
        <p:nvGrpSpPr>
          <p:cNvPr id="7" name="Group 35"/>
          <p:cNvGrpSpPr/>
          <p:nvPr/>
        </p:nvGrpSpPr>
        <p:grpSpPr>
          <a:xfrm>
            <a:off x="394734" y="5362048"/>
            <a:ext cx="6361441" cy="1030652"/>
            <a:chOff x="394734" y="5362048"/>
            <a:chExt cx="6361441" cy="1030652"/>
          </a:xfrm>
        </p:grpSpPr>
        <p:sp>
          <p:nvSpPr>
            <p:cNvPr id="32" name="TextBox 31"/>
            <p:cNvSpPr txBox="1"/>
            <p:nvPr/>
          </p:nvSpPr>
          <p:spPr>
            <a:xfrm>
              <a:off x="4445127" y="5362048"/>
              <a:ext cx="1155524" cy="1030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1,630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00651" y="5362048"/>
              <a:ext cx="1155524" cy="1030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1,818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(+12%)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4734" y="5362048"/>
              <a:ext cx="4050390" cy="1030652"/>
            </a:xfrm>
            <a:prstGeom prst="rect">
              <a:avLst/>
            </a:prstGeom>
            <a:solidFill>
              <a:srgbClr val="D9D9D9"/>
            </a:solidFill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274320" tIns="0" rIns="0" bIns="0" rtlCol="0" anchor="ctr">
              <a:no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TOTALS</a:t>
              </a:r>
            </a:p>
            <a:p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4214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49" grpId="0" animBg="1"/>
      <p:bldP spid="49" grpId="1" animBg="1"/>
      <p:bldP spid="21" grpId="0" animBg="1"/>
      <p:bldP spid="2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373458" y="2270503"/>
            <a:ext cx="2676726" cy="545278"/>
          </a:xfrm>
          <a:prstGeom prst="roundRect">
            <a:avLst>
              <a:gd name="adj" fmla="val 10232"/>
            </a:avLst>
          </a:prstGeom>
          <a:solidFill>
            <a:srgbClr val="FFFF66"/>
          </a:solidFill>
          <a:ln w="635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9600" y="6450049"/>
            <a:ext cx="2133600" cy="365125"/>
          </a:xfrm>
        </p:spPr>
        <p:txBody>
          <a:bodyPr/>
          <a:lstStyle/>
          <a:p>
            <a:fld id="{AB2EC700-D6DC-E640-968A-CCDCBE094FEA}" type="slidenum">
              <a:rPr lang="en-US" smtClean="0"/>
              <a:pPr/>
              <a:t>72</a:t>
            </a:fld>
            <a:endParaRPr lang="en-US"/>
          </a:p>
        </p:txBody>
      </p:sp>
      <p:grpSp>
        <p:nvGrpSpPr>
          <p:cNvPr id="3" name="Group 35"/>
          <p:cNvGrpSpPr/>
          <p:nvPr/>
        </p:nvGrpSpPr>
        <p:grpSpPr>
          <a:xfrm>
            <a:off x="394734" y="5362048"/>
            <a:ext cx="6361441" cy="1030652"/>
            <a:chOff x="394734" y="5362048"/>
            <a:chExt cx="6361441" cy="1030652"/>
          </a:xfrm>
        </p:grpSpPr>
        <p:sp>
          <p:nvSpPr>
            <p:cNvPr id="32" name="TextBox 31"/>
            <p:cNvSpPr txBox="1"/>
            <p:nvPr/>
          </p:nvSpPr>
          <p:spPr>
            <a:xfrm>
              <a:off x="4445127" y="5362048"/>
              <a:ext cx="1155524" cy="1030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1,630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 b="1" i="1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00651" y="5362048"/>
              <a:ext cx="1155524" cy="1030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1,818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(+12%)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4734" y="5362048"/>
              <a:ext cx="4050390" cy="1030652"/>
            </a:xfrm>
            <a:prstGeom prst="rect">
              <a:avLst/>
            </a:prstGeom>
            <a:solidFill>
              <a:srgbClr val="D9D9D9"/>
            </a:solidFill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274320" tIns="0" rIns="0" bIns="0" rtlCol="0" anchor="ctr">
              <a:no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TOTALS</a:t>
              </a:r>
            </a:p>
            <a:p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 bwMode="auto">
          <a:xfrm>
            <a:off x="405219" y="1738563"/>
            <a:ext cx="8256013" cy="309315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3000"/>
              </a:spcAft>
            </a:pPr>
            <a:r>
              <a:rPr lang="en-US" sz="3200" kern="0" dirty="0" smtClean="0">
                <a:latin typeface="Calibri"/>
                <a:cs typeface="Calibri"/>
              </a:rPr>
              <a:t>Already Improved by Simple</a:t>
            </a:r>
            <a:br>
              <a:rPr lang="en-US" sz="3200" kern="0" dirty="0" smtClean="0">
                <a:latin typeface="Calibri"/>
                <a:cs typeface="Calibri"/>
              </a:rPr>
            </a:br>
            <a:r>
              <a:rPr lang="en-US" sz="3200" b="1" kern="0" dirty="0" smtClean="0">
                <a:latin typeface="Calibri"/>
                <a:cs typeface="Calibri"/>
              </a:rPr>
              <a:t>Type Inference </a:t>
            </a:r>
            <a:r>
              <a:rPr lang="en-US" sz="3200" kern="0" dirty="0" smtClean="0">
                <a:latin typeface="Calibri"/>
                <a:cs typeface="Calibri"/>
              </a:rPr>
              <a:t>and</a:t>
            </a:r>
            <a:r>
              <a:rPr lang="en-US" sz="3200" b="1" kern="0" dirty="0" smtClean="0">
                <a:latin typeface="Calibri"/>
                <a:cs typeface="Calibri"/>
              </a:rPr>
              <a:t> Syntactic Sugar</a:t>
            </a:r>
          </a:p>
          <a:p>
            <a:pPr lvl="0">
              <a:spcAft>
                <a:spcPts val="600"/>
              </a:spcAft>
            </a:pPr>
            <a:r>
              <a:rPr lang="en-US" sz="3200" kern="0" dirty="0" smtClean="0">
                <a:latin typeface="Calibri"/>
                <a:cs typeface="Calibri"/>
              </a:rPr>
              <a:t>Plenty of </a:t>
            </a:r>
            <a:r>
              <a:rPr lang="en-US" sz="3200" b="1" kern="0" dirty="0" smtClean="0">
                <a:latin typeface="Calibri"/>
                <a:cs typeface="Calibri"/>
              </a:rPr>
              <a:t>Room for Improvement</a:t>
            </a: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sz="3200" kern="0" dirty="0" smtClean="0">
                <a:latin typeface="Calibri"/>
                <a:cs typeface="Calibri"/>
              </a:rPr>
              <a:t> Iterative Predicate Abstraction</a:t>
            </a: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sz="3200" kern="0" dirty="0" smtClean="0">
                <a:latin typeface="Calibri"/>
                <a:cs typeface="Calibri"/>
              </a:rPr>
              <a:t> Bootstrap from </a:t>
            </a:r>
            <a:r>
              <a:rPr lang="en-US" sz="3200" b="1" kern="0" dirty="0" smtClean="0">
                <a:latin typeface="Calibri"/>
                <a:cs typeface="Calibri"/>
              </a:rPr>
              <a:t>Run-Time Traces</a:t>
            </a:r>
            <a:endParaRPr lang="en-US" sz="3200" kern="0" dirty="0" smtClean="0">
              <a:latin typeface="Calibri"/>
              <a:cs typeface="Calibri"/>
            </a:endParaRPr>
          </a:p>
          <a:p>
            <a:pPr lvl="0"/>
            <a:endParaRPr lang="en-US" sz="3200" b="1" kern="0" dirty="0" smtClean="0">
              <a:latin typeface="Calibri"/>
              <a:cs typeface="Calibri"/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5600651" y="5362049"/>
            <a:ext cx="1155524" cy="1030652"/>
          </a:xfrm>
          <a:prstGeom prst="rect">
            <a:avLst/>
          </a:prstGeom>
          <a:solidFill>
            <a:srgbClr val="E0E0E0"/>
          </a:solidFill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1,818</a:t>
            </a:r>
          </a:p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(+12%)</a:t>
            </a:r>
          </a:p>
        </p:txBody>
      </p:sp>
    </p:spTree>
    <p:custDataLst>
      <p:tags r:id="rId1"/>
    </p:custDataLst>
  </p:cSld>
  <p:clrMapOvr>
    <a:masterClrMapping/>
  </p:clrMapOvr>
  <p:transition advTm="2993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0" grpId="0" build="p"/>
      <p:bldP spid="43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9600" y="6450049"/>
            <a:ext cx="2133600" cy="365125"/>
          </a:xfrm>
        </p:spPr>
        <p:txBody>
          <a:bodyPr/>
          <a:lstStyle/>
          <a:p>
            <a:fld id="{AB2EC700-D6DC-E640-968A-CCDCBE094FEA}" type="slidenum">
              <a:rPr lang="en-US" smtClean="0"/>
              <a:pPr/>
              <a:t>73</a:t>
            </a:fld>
            <a:endParaRPr lang="en-US"/>
          </a:p>
        </p:txBody>
      </p:sp>
      <p:grpSp>
        <p:nvGrpSpPr>
          <p:cNvPr id="2" name="Group 44"/>
          <p:cNvGrpSpPr/>
          <p:nvPr/>
        </p:nvGrpSpPr>
        <p:grpSpPr>
          <a:xfrm>
            <a:off x="394735" y="447651"/>
            <a:ext cx="6361439" cy="4914397"/>
            <a:chOff x="394735" y="447651"/>
            <a:chExt cx="6361439" cy="4914397"/>
          </a:xfrm>
        </p:grpSpPr>
        <p:sp>
          <p:nvSpPr>
            <p:cNvPr id="28" name="TextBox 27"/>
            <p:cNvSpPr txBox="1"/>
            <p:nvPr/>
          </p:nvSpPr>
          <p:spPr>
            <a:xfrm>
              <a:off x="4445124" y="447651"/>
              <a:ext cx="2310298" cy="999415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sz="3200" b="1">
                  <a:latin typeface="Calibri"/>
                  <a:cs typeface="Calibri"/>
                </a:rPr>
                <a:t>LOC</a:t>
              </a:r>
              <a:br>
                <a:rPr lang="en-US" sz="3200" b="1">
                  <a:latin typeface="Calibri"/>
                  <a:cs typeface="Calibri"/>
                </a:rPr>
              </a:br>
              <a:r>
                <a:rPr lang="en-US" sz="3200" b="1">
                  <a:latin typeface="Calibri"/>
                  <a:cs typeface="Calibri"/>
                </a:rPr>
                <a:t>before/after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4736" y="1582409"/>
              <a:ext cx="4050390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274320" tIns="0" rIns="0" bIns="0" rtlCol="0" anchor="ctr">
              <a:no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13 Excerpts from: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JavaScript, Good Parts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</a:t>
              </a: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SunSpider Benchmark Suite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</a:t>
              </a: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Google Closure Library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45125" y="1582409"/>
              <a:ext cx="1155524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306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a</a:t>
              </a:r>
            </a:p>
            <a:p>
              <a:pPr algn="ctr">
                <a:spcAft>
                  <a:spcPts val="600"/>
                </a:spcAft>
              </a:pPr>
              <a:endParaRPr lang="en-US" sz="2400" i="1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00649" y="1582409"/>
              <a:ext cx="1155524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408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(+33%)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4735" y="447651"/>
              <a:ext cx="4050390" cy="999415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sz="3200" b="1">
                  <a:latin typeface="Calibri"/>
                  <a:cs typeface="Calibri"/>
                </a:rPr>
                <a:t/>
              </a:r>
              <a:br>
                <a:rPr lang="en-US" sz="3200" b="1">
                  <a:latin typeface="Calibri"/>
                  <a:cs typeface="Calibri"/>
                </a:rPr>
              </a:br>
              <a:r>
                <a:rPr lang="en-US" sz="3200" b="1">
                  <a:latin typeface="Calibri"/>
                  <a:cs typeface="Calibri"/>
                </a:rPr>
                <a:t>Benchmarks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4736" y="3279923"/>
              <a:ext cx="4050390" cy="1051473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274320" tIns="0" rIns="0" bIns="0" rtlCol="0" anchor="ctr">
              <a:no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9 Browser Extensions from: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</a:t>
              </a: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[Guha et al. Oakland ’11]</a:t>
              </a: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</a:t>
              </a:r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45125" y="3279923"/>
              <a:ext cx="1155524" cy="1051473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321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a</a:t>
              </a:r>
            </a:p>
            <a:p>
              <a:pPr algn="ctr">
                <a:spcAft>
                  <a:spcPts val="600"/>
                </a:spcAft>
              </a:pPr>
              <a:endParaRPr lang="en-US" sz="2400" i="1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00649" y="3279923"/>
              <a:ext cx="1155524" cy="1051473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383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(+19%)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4737" y="4331396"/>
              <a:ext cx="4050390" cy="1030652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274320" tIns="0" rIns="0" bIns="0" rtlCol="0" anchor="ctr">
              <a:no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2 Examples from:</a:t>
              </a:r>
            </a:p>
            <a:p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   </a:t>
              </a: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Google Gadgets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45126" y="4331396"/>
              <a:ext cx="1155524" cy="1030652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1,003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a</a:t>
              </a:r>
            </a:p>
            <a:p>
              <a:pPr algn="ctr">
                <a:spcAft>
                  <a:spcPts val="600"/>
                </a:spcAft>
              </a:pPr>
              <a:endParaRPr lang="en-US" sz="2400" i="1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00650" y="4331396"/>
              <a:ext cx="1155524" cy="1030652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1,027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(+2%)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445127" y="5362048"/>
            <a:ext cx="1155524" cy="103065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1,630</a:t>
            </a:r>
          </a:p>
          <a:p>
            <a:pPr algn="ctr">
              <a:spcAft>
                <a:spcPts val="600"/>
              </a:spcAft>
            </a:pPr>
            <a:r>
              <a:rPr lang="en-US" sz="2400" b="1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00651" y="5362048"/>
            <a:ext cx="1155524" cy="103065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1,818</a:t>
            </a:r>
          </a:p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(+12%)</a:t>
            </a:r>
          </a:p>
        </p:txBody>
      </p:sp>
      <p:grpSp>
        <p:nvGrpSpPr>
          <p:cNvPr id="3" name="Group 30"/>
          <p:cNvGrpSpPr/>
          <p:nvPr/>
        </p:nvGrpSpPr>
        <p:grpSpPr>
          <a:xfrm>
            <a:off x="6756172" y="447651"/>
            <a:ext cx="1873827" cy="5945049"/>
            <a:chOff x="6756172" y="447651"/>
            <a:chExt cx="1873827" cy="5945049"/>
          </a:xfrm>
        </p:grpSpPr>
        <p:sp>
          <p:nvSpPr>
            <p:cNvPr id="21" name="TextBox 20"/>
            <p:cNvSpPr txBox="1"/>
            <p:nvPr/>
          </p:nvSpPr>
          <p:spPr>
            <a:xfrm>
              <a:off x="6756172" y="1582409"/>
              <a:ext cx="1873825" cy="1697514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10 sec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56173" y="447651"/>
              <a:ext cx="1873824" cy="999415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sz="3200" b="1">
                  <a:latin typeface="Calibri"/>
                  <a:cs typeface="Calibri"/>
                </a:rPr>
                <a:t>Running Time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56172" y="3279923"/>
              <a:ext cx="1873825" cy="1051473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3 sec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756173" y="4331396"/>
              <a:ext cx="1873825" cy="1030652"/>
            </a:xfrm>
            <a:prstGeom prst="rect">
              <a:avLst/>
            </a:prstGeom>
            <a:noFill/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19 sec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56174" y="5362048"/>
              <a:ext cx="1873825" cy="10306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32 sec</a:t>
              </a:r>
            </a:p>
            <a:p>
              <a:pPr algn="ctr">
                <a:spcAft>
                  <a:spcPts val="600"/>
                </a:spcAft>
              </a:pPr>
              <a:r>
                <a:rPr lang="en-US" sz="2400" b="1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94734" y="5362048"/>
            <a:ext cx="4050390" cy="1030652"/>
          </a:xfrm>
          <a:prstGeom prst="rect">
            <a:avLst/>
          </a:prstGeom>
          <a:solidFill>
            <a:srgbClr val="D9D9D9"/>
          </a:solidFill>
          <a:ln w="635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0" rIns="0" bIns="0" rtlCol="0" anchor="ctr">
            <a:no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TOTALS</a:t>
            </a:r>
          </a:p>
          <a:p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advTm="680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9600" y="6450049"/>
            <a:ext cx="2133600" cy="365125"/>
          </a:xfrm>
        </p:spPr>
        <p:txBody>
          <a:bodyPr/>
          <a:lstStyle/>
          <a:p>
            <a:fld id="{AB2EC700-D6DC-E640-968A-CCDCBE094FEA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600651" y="5362048"/>
            <a:ext cx="1155524" cy="103065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1,818</a:t>
            </a:r>
          </a:p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(+12%)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56174" y="5362048"/>
            <a:ext cx="1873825" cy="103065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32 sec</a:t>
            </a:r>
          </a:p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1444988" y="1280486"/>
            <a:ext cx="7325092" cy="3477875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3200" kern="0" dirty="0" smtClean="0">
                <a:latin typeface="Calibri"/>
                <a:cs typeface="Calibri"/>
              </a:rPr>
              <a:t>Already Improved by Simple</a:t>
            </a:r>
            <a:br>
              <a:rPr lang="en-US" sz="3200" kern="0" dirty="0" smtClean="0">
                <a:latin typeface="Calibri"/>
                <a:cs typeface="Calibri"/>
              </a:rPr>
            </a:br>
            <a:r>
              <a:rPr lang="en-US" sz="3200" b="1" kern="0" dirty="0" smtClean="0">
                <a:latin typeface="Calibri"/>
                <a:cs typeface="Calibri"/>
              </a:rPr>
              <a:t>Optimizations</a:t>
            </a:r>
            <a:endParaRPr lang="en-US" sz="3200" kern="0" dirty="0" smtClean="0">
              <a:latin typeface="Calibri"/>
              <a:cs typeface="Calibri"/>
            </a:endParaRPr>
          </a:p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en-US" sz="3200" kern="0" dirty="0" smtClean="0">
                <a:latin typeface="Calibri"/>
                <a:cs typeface="Calibri"/>
              </a:rPr>
              <a:t> Avoid SMT Solver When Possible</a:t>
            </a:r>
          </a:p>
          <a:p>
            <a:pPr lvl="1">
              <a:spcAft>
                <a:spcPts val="4800"/>
              </a:spcAft>
              <a:buFont typeface="Arial"/>
              <a:buChar char="•"/>
            </a:pPr>
            <a:r>
              <a:rPr lang="en-US" sz="3200" kern="0" dirty="0" smtClean="0">
                <a:latin typeface="Calibri"/>
                <a:cs typeface="Calibri"/>
              </a:rPr>
              <a:t> Reduce Precision for Common Patterns</a:t>
            </a:r>
          </a:p>
          <a:p>
            <a:pPr lvl="0">
              <a:spcAft>
                <a:spcPts val="1200"/>
              </a:spcAft>
            </a:pPr>
            <a:r>
              <a:rPr lang="en-US" sz="3200" kern="0" dirty="0" smtClean="0">
                <a:latin typeface="Calibri"/>
                <a:cs typeface="Calibri"/>
              </a:rPr>
              <a:t>Plenty of </a:t>
            </a:r>
            <a:r>
              <a:rPr lang="en-US" sz="3200" b="1" kern="0" dirty="0" smtClean="0">
                <a:latin typeface="Calibri"/>
                <a:cs typeface="Calibri"/>
              </a:rPr>
              <a:t>Room for Improvement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45127" y="5362048"/>
            <a:ext cx="1155524" cy="103065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1,630</a:t>
            </a:r>
          </a:p>
          <a:p>
            <a:pPr algn="ctr">
              <a:spcAft>
                <a:spcPts val="600"/>
              </a:spcAft>
            </a:pPr>
            <a:r>
              <a:rPr lang="en-US" sz="2400" b="1" i="1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4734" y="5362048"/>
            <a:ext cx="4050390" cy="1030652"/>
          </a:xfrm>
          <a:prstGeom prst="rect">
            <a:avLst/>
          </a:prstGeom>
          <a:solidFill>
            <a:srgbClr val="D9D9D9"/>
          </a:solidFill>
          <a:ln w="635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0" rIns="0" bIns="0" rtlCol="0" anchor="ctr">
            <a:no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TOTALS</a:t>
            </a:r>
          </a:p>
          <a:p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6756173" y="5362049"/>
            <a:ext cx="1873825" cy="1030652"/>
          </a:xfrm>
          <a:prstGeom prst="rect">
            <a:avLst/>
          </a:prstGeom>
          <a:solidFill>
            <a:srgbClr val="FAC090"/>
          </a:solidFill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32 sec</a:t>
            </a:r>
          </a:p>
          <a:p>
            <a:pPr algn="ctr">
              <a:spcAft>
                <a:spcPts val="600"/>
              </a:spcAft>
            </a:pPr>
            <a:r>
              <a:rPr lang="en-US" sz="24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advTm="2453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43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869949" y="1709803"/>
            <a:ext cx="2334665" cy="957199"/>
          </a:xfrm>
          <a:prstGeom prst="roundRect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Dependent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Types for JavaScript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158858" y="3047994"/>
            <a:ext cx="5212309" cy="206210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1. Better Development Tools</a:t>
            </a:r>
          </a:p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2. Better Reliability</a:t>
            </a:r>
          </a:p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3. Better Performance</a:t>
            </a:r>
          </a:p>
        </p:txBody>
      </p:sp>
    </p:spTree>
  </p:cSld>
  <p:clrMapOvr>
    <a:masterClrMapping/>
  </p:clrMapOvr>
  <p:transition advTm="17436"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76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-2073239" y="3540310"/>
            <a:ext cx="5603105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732313" y="6351873"/>
            <a:ext cx="6117552" cy="16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797815" y="6100220"/>
            <a:ext cx="22420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Expressiveness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124932"/>
            <a:ext cx="156845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“Usability”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4624957" y="5141389"/>
            <a:ext cx="2996822" cy="944017"/>
          </a:xfrm>
          <a:prstGeom prst="roundRect">
            <a:avLst>
              <a:gd name="adj" fmla="val 18490"/>
            </a:avLst>
          </a:prstGeom>
          <a:solidFill>
            <a:srgbClr val="FFD9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F* + Dijkstra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748118" y="1873259"/>
            <a:ext cx="3003807" cy="944017"/>
          </a:xfrm>
          <a:prstGeom prst="roundRect">
            <a:avLst>
              <a:gd name="adj" fmla="val 18490"/>
            </a:avLst>
          </a:prstGeom>
          <a:solidFill>
            <a:srgbClr val="FFD9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TypedJS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429065" y="3020108"/>
            <a:ext cx="2975973" cy="1913812"/>
          </a:xfrm>
          <a:prstGeom prst="roundRect">
            <a:avLst>
              <a:gd name="adj" fmla="val 12808"/>
            </a:avLst>
          </a:prstGeom>
          <a:solidFill>
            <a:srgbClr val="B0FA8E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Dependent JavaScript (DJS)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Calibri"/>
                <a:cs typeface="Calibri"/>
              </a:rPr>
              <a:t>[POPL ’12, OOPSLA ’12]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14720" y="739154"/>
            <a:ext cx="7750174" cy="944017"/>
            <a:chOff x="1114720" y="739154"/>
            <a:chExt cx="7750174" cy="944017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1114720" y="739154"/>
              <a:ext cx="2619080" cy="944017"/>
            </a:xfrm>
            <a:prstGeom prst="roundRect">
              <a:avLst>
                <a:gd name="adj" fmla="val 18490"/>
              </a:avLst>
            </a:prstGeom>
            <a:solidFill>
              <a:srgbClr val="FFD9B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ts val="1200"/>
                </a:spcAft>
              </a:pPr>
              <a:r>
                <a:rPr kumimoji="0" lang="en-US" sz="3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TypeScript</a:t>
              </a:r>
              <a:endPara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3819624" y="761864"/>
              <a:ext cx="5045270" cy="830997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en-US" sz="2400" kern="0" dirty="0" smtClean="0">
                  <a:latin typeface="Calibri"/>
                  <a:cs typeface="Calibri"/>
                </a:rPr>
                <a:t>Lightweight (unsound) static checking tools becoming popular</a:t>
              </a:r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 bwMode="auto">
          <a:xfrm>
            <a:off x="6998027" y="2049777"/>
            <a:ext cx="1733891" cy="1200328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2400" kern="0" dirty="0" smtClean="0">
                <a:latin typeface="Calibri"/>
                <a:cs typeface="Calibri"/>
              </a:rPr>
              <a:t>Opportunity</a:t>
            </a:r>
            <a:br>
              <a:rPr lang="en-US" sz="2400" kern="0" dirty="0" smtClean="0">
                <a:latin typeface="Calibri"/>
                <a:cs typeface="Calibri"/>
              </a:rPr>
            </a:br>
            <a:r>
              <a:rPr lang="en-US" sz="2400" kern="0" dirty="0" smtClean="0">
                <a:latin typeface="Calibri"/>
                <a:cs typeface="Calibri"/>
              </a:rPr>
              <a:t>to improve</a:t>
            </a:r>
            <a:br>
              <a:rPr lang="en-US" sz="2400" kern="0" dirty="0" smtClean="0">
                <a:latin typeface="Calibri"/>
                <a:cs typeface="Calibri"/>
              </a:rPr>
            </a:br>
            <a:r>
              <a:rPr lang="en-US" sz="2400" kern="0" dirty="0" smtClean="0">
                <a:latin typeface="Calibri"/>
                <a:cs typeface="Calibri"/>
              </a:rPr>
              <a:t>IDE tools</a:t>
            </a:r>
          </a:p>
        </p:txBody>
      </p:sp>
      <p:cxnSp>
        <p:nvCxnSpPr>
          <p:cNvPr id="23" name="Straight Arrow Connector 22"/>
          <p:cNvCxnSpPr>
            <a:stCxn id="16" idx="3"/>
          </p:cNvCxnSpPr>
          <p:nvPr/>
        </p:nvCxnSpPr>
        <p:spPr bwMode="auto">
          <a:xfrm>
            <a:off x="4751925" y="2345268"/>
            <a:ext cx="204589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6191258" y="4083860"/>
            <a:ext cx="1707216" cy="4094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6405038" y="2901570"/>
            <a:ext cx="605362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custDataLst>
      <p:tags r:id="rId1"/>
    </p:custDataLst>
  </p:cSld>
  <p:clrMapOvr>
    <a:masterClrMapping/>
  </p:clrMapOvr>
  <p:transition advTm="2914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 /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32990"/>
            <a:ext cx="8382000" cy="2009141"/>
          </a:xfrm>
        </p:spPr>
        <p:txBody>
          <a:bodyPr/>
          <a:lstStyle/>
          <a:p>
            <a:r>
              <a:rPr lang="en-US"/>
              <a:t>Refinement types for security in presence of untrusted code (e.g. browser extensions)</a:t>
            </a:r>
          </a:p>
          <a:p>
            <a:r>
              <a:rPr lang="en-US"/>
              <a:t>Combine with static reasoning for JavaScript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77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3389217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4393759"/>
            <a:ext cx="8382000" cy="15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JITs use static</a:t>
            </a:r>
            <a:r>
              <a:rPr kumimoji="0" lang="en-US" sz="32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analysis + profiling to optimize dynamic features (e.g. dictionaries, bignums)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baseline="0">
                <a:latin typeface="+mn-lt"/>
                <a:ea typeface="+mn-ea"/>
                <a:cs typeface="+mn-cs"/>
              </a:rPr>
              <a:t>Opportunity to enable more optimizations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4647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/>
          </p:cNvSpPr>
          <p:nvPr/>
        </p:nvSpPr>
        <p:spPr bwMode="auto">
          <a:xfrm>
            <a:off x="342900" y="190494"/>
            <a:ext cx="8458200" cy="28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Dependent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Types for JavaScript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158858" y="3047994"/>
            <a:ext cx="5212309" cy="206210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1. Better Development Tools</a:t>
            </a:r>
          </a:p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2. Better Reliability</a:t>
            </a:r>
          </a:p>
          <a:p>
            <a:pPr lvl="0" indent="-914400" eaLnBrk="1" hangingPunct="1">
              <a:spcAft>
                <a:spcPts val="1200"/>
              </a:spcAft>
            </a:pPr>
            <a:r>
              <a:rPr lang="en-US" sz="3200" kern="0" dirty="0" smtClean="0">
                <a:latin typeface="Calibri"/>
                <a:ea typeface="+mj-ea"/>
                <a:cs typeface="Calibri"/>
              </a:rPr>
              <a:t>3. Better Performance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863594" y="2540006"/>
            <a:ext cx="3132244" cy="2708434"/>
            <a:chOff x="5863594" y="2540006"/>
            <a:chExt cx="3132244" cy="2708434"/>
          </a:xfrm>
        </p:grpSpPr>
        <p:sp>
          <p:nvSpPr>
            <p:cNvPr id="6" name="Title 1"/>
            <p:cNvSpPr txBox="1">
              <a:spLocks/>
            </p:cNvSpPr>
            <p:nvPr/>
          </p:nvSpPr>
          <p:spPr bwMode="auto">
            <a:xfrm>
              <a:off x="6370756" y="3318194"/>
              <a:ext cx="2625082" cy="1569660"/>
            </a:xfrm>
            <a:prstGeom prst="rect">
              <a:avLst/>
            </a:prstGeom>
            <a:noFill/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>
                <a:defRPr/>
              </a:pPr>
              <a:r>
                <a:rPr lang="en-US" sz="3200" b="1" kern="0" dirty="0" smtClean="0">
                  <a:solidFill>
                    <a:srgbClr val="B33B3D"/>
                  </a:solidFill>
                  <a:latin typeface="+mj-lt"/>
                  <a:ea typeface="+mj-ea"/>
                  <a:cs typeface="+mj-cs"/>
                </a:rPr>
                <a:t>DJS is a Step</a:t>
              </a:r>
              <a:br>
                <a:rPr lang="en-US" sz="3200" b="1" kern="0" dirty="0" smtClean="0">
                  <a:solidFill>
                    <a:srgbClr val="B33B3D"/>
                  </a:solidFill>
                  <a:latin typeface="+mj-lt"/>
                  <a:ea typeface="+mj-ea"/>
                  <a:cs typeface="+mj-cs"/>
                </a:rPr>
              </a:br>
              <a:r>
                <a:rPr lang="en-US" sz="3200" b="1" kern="0" dirty="0" smtClean="0">
                  <a:solidFill>
                    <a:srgbClr val="B33B3D"/>
                  </a:solidFill>
                  <a:latin typeface="+mj-lt"/>
                  <a:ea typeface="+mj-ea"/>
                  <a:cs typeface="+mj-cs"/>
                </a:rPr>
                <a:t>Towards</a:t>
              </a:r>
              <a:br>
                <a:rPr lang="en-US" sz="3200" b="1" kern="0" dirty="0" smtClean="0">
                  <a:solidFill>
                    <a:srgbClr val="B33B3D"/>
                  </a:solidFill>
                  <a:latin typeface="+mj-lt"/>
                  <a:ea typeface="+mj-ea"/>
                  <a:cs typeface="+mj-cs"/>
                </a:rPr>
              </a:br>
              <a:r>
                <a:rPr lang="en-US" sz="3200" b="1" kern="0" dirty="0" smtClean="0">
                  <a:solidFill>
                    <a:srgbClr val="B33B3D"/>
                  </a:solidFill>
                  <a:latin typeface="+mj-lt"/>
                  <a:ea typeface="+mj-ea"/>
                  <a:cs typeface="+mj-cs"/>
                </a:rPr>
                <a:t>These Goals</a:t>
              </a:r>
              <a:endPara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B33B3D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3594" y="2540006"/>
              <a:ext cx="78232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>
                  <a:latin typeface="Palatino"/>
                  <a:cs typeface="Palatino"/>
                </a:rPr>
                <a:t>}</a:t>
              </a: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5788506"/>
            <a:ext cx="838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kern="0" dirty="0" err="1" smtClean="0">
                <a:latin typeface="Monaco" pitchFamily="-65" charset="0"/>
                <a:ea typeface="+mn-ea"/>
                <a:cs typeface="+mn-cs"/>
              </a:rPr>
              <a:t>r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avichugh.com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/djs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-65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1091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291042" y="254000"/>
            <a:ext cx="8632472" cy="6261806"/>
          </a:xfrm>
          <a:custGeom>
            <a:avLst/>
            <a:gdLst>
              <a:gd name="connsiteX0" fmla="*/ 8260291 w 8632472"/>
              <a:gd name="connsiteY0" fmla="*/ 497417 h 6261806"/>
              <a:gd name="connsiteX1" fmla="*/ 6651625 w 8632472"/>
              <a:gd name="connsiteY1" fmla="*/ 31750 h 6261806"/>
              <a:gd name="connsiteX2" fmla="*/ 5222875 w 8632472"/>
              <a:gd name="connsiteY2" fmla="*/ 687917 h 6261806"/>
              <a:gd name="connsiteX3" fmla="*/ 3032125 w 8632472"/>
              <a:gd name="connsiteY3" fmla="*/ 105833 h 6261806"/>
              <a:gd name="connsiteX4" fmla="*/ 1412875 w 8632472"/>
              <a:gd name="connsiteY4" fmla="*/ 582083 h 6261806"/>
              <a:gd name="connsiteX5" fmla="*/ 1518708 w 8632472"/>
              <a:gd name="connsiteY5" fmla="*/ 1957917 h 6261806"/>
              <a:gd name="connsiteX6" fmla="*/ 238125 w 8632472"/>
              <a:gd name="connsiteY6" fmla="*/ 2656417 h 6261806"/>
              <a:gd name="connsiteX7" fmla="*/ 428625 w 8632472"/>
              <a:gd name="connsiteY7" fmla="*/ 3704167 h 6261806"/>
              <a:gd name="connsiteX8" fmla="*/ 89958 w 8632472"/>
              <a:gd name="connsiteY8" fmla="*/ 4878917 h 6261806"/>
              <a:gd name="connsiteX9" fmla="*/ 968375 w 8632472"/>
              <a:gd name="connsiteY9" fmla="*/ 5640917 h 6261806"/>
              <a:gd name="connsiteX10" fmla="*/ 1000125 w 8632472"/>
              <a:gd name="connsiteY10" fmla="*/ 6212417 h 6261806"/>
              <a:gd name="connsiteX11" fmla="*/ 6048375 w 8632472"/>
              <a:gd name="connsiteY11" fmla="*/ 5937250 h 6261806"/>
              <a:gd name="connsiteX12" fmla="*/ 6725708 w 8632472"/>
              <a:gd name="connsiteY12" fmla="*/ 4942417 h 6261806"/>
              <a:gd name="connsiteX13" fmla="*/ 8069791 w 8632472"/>
              <a:gd name="connsiteY13" fmla="*/ 5132917 h 6261806"/>
              <a:gd name="connsiteX14" fmla="*/ 8598958 w 8632472"/>
              <a:gd name="connsiteY14" fmla="*/ 3852333 h 6261806"/>
              <a:gd name="connsiteX15" fmla="*/ 7868708 w 8632472"/>
              <a:gd name="connsiteY15" fmla="*/ 2243667 h 6261806"/>
              <a:gd name="connsiteX16" fmla="*/ 8260291 w 8632472"/>
              <a:gd name="connsiteY16" fmla="*/ 497417 h 626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32472" h="6261806">
                <a:moveTo>
                  <a:pt x="8260291" y="497417"/>
                </a:moveTo>
                <a:cubicBezTo>
                  <a:pt x="8057444" y="128764"/>
                  <a:pt x="7157861" y="0"/>
                  <a:pt x="6651625" y="31750"/>
                </a:cubicBezTo>
                <a:cubicBezTo>
                  <a:pt x="6145389" y="63500"/>
                  <a:pt x="5826125" y="675570"/>
                  <a:pt x="5222875" y="687917"/>
                </a:cubicBezTo>
                <a:cubicBezTo>
                  <a:pt x="4619625" y="700264"/>
                  <a:pt x="3667125" y="123472"/>
                  <a:pt x="3032125" y="105833"/>
                </a:cubicBezTo>
                <a:cubicBezTo>
                  <a:pt x="2397125" y="88194"/>
                  <a:pt x="1665111" y="273402"/>
                  <a:pt x="1412875" y="582083"/>
                </a:cubicBezTo>
                <a:cubicBezTo>
                  <a:pt x="1160639" y="890764"/>
                  <a:pt x="1714500" y="1612195"/>
                  <a:pt x="1518708" y="1957917"/>
                </a:cubicBezTo>
                <a:cubicBezTo>
                  <a:pt x="1322916" y="2303639"/>
                  <a:pt x="419806" y="2365375"/>
                  <a:pt x="238125" y="2656417"/>
                </a:cubicBezTo>
                <a:cubicBezTo>
                  <a:pt x="56444" y="2947459"/>
                  <a:pt x="453319" y="3333750"/>
                  <a:pt x="428625" y="3704167"/>
                </a:cubicBezTo>
                <a:cubicBezTo>
                  <a:pt x="403931" y="4074584"/>
                  <a:pt x="0" y="4556125"/>
                  <a:pt x="89958" y="4878917"/>
                </a:cubicBezTo>
                <a:cubicBezTo>
                  <a:pt x="179916" y="5201709"/>
                  <a:pt x="816681" y="5418667"/>
                  <a:pt x="968375" y="5640917"/>
                </a:cubicBezTo>
                <a:cubicBezTo>
                  <a:pt x="1120070" y="5863167"/>
                  <a:pt x="153458" y="6163028"/>
                  <a:pt x="1000125" y="6212417"/>
                </a:cubicBezTo>
                <a:cubicBezTo>
                  <a:pt x="1846792" y="6261806"/>
                  <a:pt x="5094111" y="6148917"/>
                  <a:pt x="6048375" y="5937250"/>
                </a:cubicBezTo>
                <a:cubicBezTo>
                  <a:pt x="7002639" y="5725583"/>
                  <a:pt x="6388805" y="5076472"/>
                  <a:pt x="6725708" y="4942417"/>
                </a:cubicBezTo>
                <a:cubicBezTo>
                  <a:pt x="7062611" y="4808362"/>
                  <a:pt x="7757583" y="5314598"/>
                  <a:pt x="8069791" y="5132917"/>
                </a:cubicBezTo>
                <a:cubicBezTo>
                  <a:pt x="8381999" y="4951236"/>
                  <a:pt x="8632472" y="4333875"/>
                  <a:pt x="8598958" y="3852333"/>
                </a:cubicBezTo>
                <a:cubicBezTo>
                  <a:pt x="8565444" y="3370791"/>
                  <a:pt x="7926916" y="2801056"/>
                  <a:pt x="7868708" y="2243667"/>
                </a:cubicBezTo>
                <a:cubicBezTo>
                  <a:pt x="7810500" y="1686278"/>
                  <a:pt x="8463138" y="866070"/>
                  <a:pt x="8260291" y="497417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127262" y="1608671"/>
            <a:ext cx="5503321" cy="3164417"/>
          </a:xfrm>
          <a:prstGeom prst="roundRect">
            <a:avLst>
              <a:gd name="adj" fmla="val 8640"/>
            </a:avLst>
          </a:prstGeom>
          <a:solidFill>
            <a:srgbClr val="46850B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1909" y="508004"/>
            <a:ext cx="23918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JavaScript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1402" y="1690642"/>
            <a:ext cx="30966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alibri"/>
                <a:cs typeface="Calibri"/>
              </a:rPr>
              <a:t>“The Good Parts”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321992" y="2465917"/>
            <a:ext cx="5128675" cy="2130980"/>
            <a:chOff x="2321992" y="2465917"/>
            <a:chExt cx="5128675" cy="2130980"/>
          </a:xfrm>
        </p:grpSpPr>
        <p:sp>
          <p:nvSpPr>
            <p:cNvPr id="14" name="TextBox 13"/>
            <p:cNvSpPr txBox="1"/>
            <p:nvPr/>
          </p:nvSpPr>
          <p:spPr>
            <a:xfrm>
              <a:off x="2321992" y="2465917"/>
              <a:ext cx="5128675" cy="2130980"/>
            </a:xfrm>
            <a:prstGeom prst="rect">
              <a:avLst/>
            </a:prstGeom>
            <a:solidFill>
              <a:srgbClr val="F8F36E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en-US" sz="7000" b="1">
                <a:latin typeface="Calibri"/>
                <a:cs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21993" y="2571071"/>
              <a:ext cx="5128674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000" b="1">
                  <a:latin typeface="Calibri"/>
                  <a:cs typeface="Calibri"/>
                </a:rPr>
                <a:t>Dependent JavaScript</a:t>
              </a:r>
              <a:br>
                <a:rPr lang="en-US" sz="4000" b="1">
                  <a:latin typeface="Calibri"/>
                  <a:cs typeface="Calibri"/>
                </a:rPr>
              </a:br>
              <a:endParaRPr lang="en-US" sz="4000" b="1">
                <a:latin typeface="Calibri"/>
                <a:cs typeface="Calibri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21992" y="3272936"/>
            <a:ext cx="5128674" cy="107721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>
                <a:latin typeface="Calibri"/>
                <a:cs typeface="Calibri"/>
              </a:rPr>
              <a:t>Use Logic, but</a:t>
            </a:r>
            <a:br>
              <a:rPr lang="en-US" sz="3200">
                <a:latin typeface="Calibri"/>
                <a:cs typeface="Calibri"/>
              </a:rPr>
            </a:br>
            <a:r>
              <a:rPr lang="en-US" sz="3200">
                <a:latin typeface="Calibri"/>
                <a:cs typeface="Calibri"/>
              </a:rPr>
              <a:t>Avoid Quantifiers!</a:t>
            </a:r>
          </a:p>
        </p:txBody>
      </p:sp>
    </p:spTree>
    <p:custDataLst>
      <p:tags r:id="rId1"/>
    </p:custDataLst>
  </p:cSld>
  <p:clrMapOvr>
    <a:masterClrMapping/>
  </p:clrMapOvr>
  <p:transition advTm="1646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9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-2073239" y="3540310"/>
            <a:ext cx="5603105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732313" y="6351873"/>
            <a:ext cx="6117552" cy="16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797815" y="6100220"/>
            <a:ext cx="22420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Expressiveness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124932"/>
            <a:ext cx="156845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latin typeface="Calibri"/>
                <a:cs typeface="Calibri"/>
              </a:rPr>
              <a:t>“Usability”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4624957" y="5141389"/>
            <a:ext cx="2996822" cy="944017"/>
          </a:xfrm>
          <a:prstGeom prst="roundRect">
            <a:avLst>
              <a:gd name="adj" fmla="val 18490"/>
            </a:avLst>
          </a:prstGeom>
          <a:solidFill>
            <a:srgbClr val="FFD9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F* + Dijkstra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748118" y="1873259"/>
            <a:ext cx="3003807" cy="944017"/>
          </a:xfrm>
          <a:prstGeom prst="roundRect">
            <a:avLst>
              <a:gd name="adj" fmla="val 18490"/>
            </a:avLst>
          </a:prstGeom>
          <a:solidFill>
            <a:srgbClr val="FFD9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TypedJS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7273185" y="3566577"/>
            <a:ext cx="1646098" cy="1038918"/>
          </a:xfrm>
          <a:prstGeom prst="wedgeRoundRectCallout">
            <a:avLst>
              <a:gd name="adj1" fmla="val -50536"/>
              <a:gd name="adj2" fmla="val 89244"/>
              <a:gd name="adj3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Nik</a:t>
            </a:r>
            <a:b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</a:b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@9:00am</a:t>
            </a: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4439314" y="272610"/>
            <a:ext cx="1646098" cy="1038918"/>
          </a:xfrm>
          <a:prstGeom prst="wedgeRoundRectCallout">
            <a:avLst>
              <a:gd name="adj1" fmla="val -50536"/>
              <a:gd name="adj2" fmla="val 89244"/>
              <a:gd name="adj3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Shriram</a:t>
            </a:r>
            <a:b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</a:b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@2:30pm</a:t>
            </a: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6339498" y="1463928"/>
            <a:ext cx="1646098" cy="1038918"/>
          </a:xfrm>
          <a:prstGeom prst="wedgeRoundRectCallout">
            <a:avLst>
              <a:gd name="adj1" fmla="val -50536"/>
              <a:gd name="adj2" fmla="val 89244"/>
              <a:gd name="adj3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Me</a:t>
            </a:r>
            <a:b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</a:b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@now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429065" y="3020108"/>
            <a:ext cx="2975973" cy="1913812"/>
          </a:xfrm>
          <a:prstGeom prst="roundRect">
            <a:avLst>
              <a:gd name="adj" fmla="val 12808"/>
            </a:avLst>
          </a:prstGeom>
          <a:solidFill>
            <a:srgbClr val="B0FA8E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Dependent JavaScript (DJS)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Calibri"/>
                <a:cs typeface="Calibri"/>
              </a:rPr>
              <a:t>[POPL ’12, OOPSLA ’12]</a:t>
            </a:r>
            <a:endParaRPr kumimoji="0" lang="en-US" sz="2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5499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 animBg="1"/>
      <p:bldP spid="16" grpId="0" animBg="1"/>
      <p:bldP spid="20" grpId="0" animBg="1"/>
      <p:bldP spid="21" grpId="0" animBg="1"/>
      <p:bldP spid="22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12.9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6.5|3.: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4.5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0.2|8.6|5.1|6.8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4|6|1.:|1.7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|3.4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5.4|1.3|2.2|3.4|1.1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1.7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3|3.2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3|2.1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8|4.7|3.7|6.9|1.8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|1.4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4|3.4|6.6|4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3|6.5|9.6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3|2.3|1.5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3.6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3.3|3.7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4.2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1.5|14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5|2.1|1.6|3.5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4.6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3|4.8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1.8|3.6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11|7.8|5.3|6.9|10.4|1.2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9.1|1.9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4.7|5.2|3.6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2.8|1|0.2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1|15.6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5|2.6|3.9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5|5.5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1.:|3|0.7|3.5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7.3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7.4|1.4|2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:|4|3.5|11.7|5.9|10.6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|2.8|3.1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1.7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3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3|1.:|5.3|9.5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9|4.5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4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6|5.1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1|12.4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6|6.7|9.3|0.2|12.4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2|6.4|6.6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7|3.5|4.1|2.4|4.8|4.5|11.9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3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0.8|4.5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9|3.4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|4.6|7.:|11.9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1.9|3.1|4.3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5|3.8|4.6|6.8|5.1|5.9|6.5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4.4|3.6|1.2|1.6|28.2|0.9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3|3.7|1.5|2.:|2.4|5.3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1.9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2.1|2.5|3.3|12.3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2|16.9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9|10.2|9.1|1.7|18"/>
</p:tagLst>
</file>

<file path=ppt/tags/tag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7|5.4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3|6.3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2|21.5|15.4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18798</TotalTime>
  <Words>4618</Words>
  <Application>Microsoft PowerPoint</Application>
  <PresentationFormat>On-screen Show (4:3)</PresentationFormat>
  <Paragraphs>1058</Paragraphs>
  <Slides>78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Refinement Types</vt:lpstr>
      <vt:lpstr>Refinement Types</vt:lpstr>
      <vt:lpstr>Refinement Types</vt:lpstr>
      <vt:lpstr>Refinement Types</vt:lpstr>
      <vt:lpstr>Refinement Types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What About eval?</vt:lpstr>
      <vt:lpstr>What About eval?</vt:lpstr>
      <vt:lpstr>Slide 59</vt:lpstr>
      <vt:lpstr>Function Subtyping…</vt:lpstr>
      <vt:lpstr>Function Subtyping…</vt:lpstr>
      <vt:lpstr>Function Subtyping…</vt:lpstr>
      <vt:lpstr>Function Subtyping…</vt:lpstr>
      <vt:lpstr>Heap Updates…</vt:lpstr>
      <vt:lpstr>Heap Updates…</vt:lpstr>
      <vt:lpstr>Prototype Inheritance…</vt:lpstr>
      <vt:lpstr>Slide 67</vt:lpstr>
      <vt:lpstr>                    Implementation</vt:lpstr>
      <vt:lpstr>                    Implementation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Reliability / Security</vt:lpstr>
      <vt:lpstr>Thanks!</vt:lpstr>
    </vt:vector>
  </TitlesOfParts>
  <Company>Canadian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Canadian Academy</dc:creator>
  <cp:lastModifiedBy>Ravi Chugh</cp:lastModifiedBy>
  <cp:revision>2671</cp:revision>
  <cp:lastPrinted>2013-05-03T18:51:38Z</cp:lastPrinted>
  <dcterms:created xsi:type="dcterms:W3CDTF">2013-05-03T22:47:22Z</dcterms:created>
  <dcterms:modified xsi:type="dcterms:W3CDTF">2013-05-03T23:22:10Z</dcterms:modified>
</cp:coreProperties>
</file>