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tags/tag30.xml" ContentType="application/vnd.openxmlformats-officedocument.presentationml.tags+xml"/>
  <Default Extension="bin" ContentType="application/vnd.openxmlformats-officedocument.presentationml.printerSettings"/>
  <Override PartName="/ppt/tags/tag1.xml" ContentType="application/vnd.openxmlformats-officedocument.presentationml.tags+xml"/>
  <Override PartName="/ppt/tags/tag27.xml" ContentType="application/vnd.openxmlformats-officedocument.presentationml.tags+xml"/>
  <Override PartName="/ppt/tags/tag11.xml" ContentType="application/vnd.openxmlformats-officedocument.presentationml.tags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tags/tag1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4.xml" ContentType="application/vnd.openxmlformats-officedocument.presentationml.tags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tags/tag20.xml" ContentType="application/vnd.openxmlformats-officedocument.presentationml.tags+xml"/>
  <Override PartName="/ppt/tags/tag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9.xml" ContentType="application/vnd.openxmlformats-officedocument.presentationml.tags+xml"/>
  <Override PartName="/ppt/tags/tag38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ags/tag9.xml" ContentType="application/vnd.openxmlformats-officedocument.presentationml.tags+xml"/>
  <Override PartName="/ppt/slides/slide11.xml" ContentType="application/vnd.openxmlformats-officedocument.presentationml.slide+xml"/>
  <Override PartName="/ppt/tags/tag24.xml" ContentType="application/vnd.openxmlformats-officedocument.presentationml.tags+xml"/>
  <Override PartName="/ppt/tags/tag43.xml" ContentType="application/vnd.openxmlformats-officedocument.presentationml.tags+xml"/>
  <Override PartName="/ppt/slides/slide7.xml" ContentType="application/vnd.openxmlformats-officedocument.presentationml.slide+xml"/>
  <Override PartName="/ppt/slides/slide4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31.xml" ContentType="application/vnd.openxmlformats-officedocument.presentationml.tags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35.xml" ContentType="application/vnd.openxmlformats-officedocument.presentationml.tags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4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tags/tag39.xml" ContentType="application/vnd.openxmlformats-officedocument.presentationml.tags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tags/tag25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tags/tag13.xml" ContentType="application/vnd.openxmlformats-officedocument.presentationml.tags+xml"/>
  <Override PartName="/ppt/tags/tag32.xml" ContentType="application/vnd.openxmlformats-officedocument.presentationml.tags+xml"/>
  <Override PartName="/ppt/tags/tag3.xml" ContentType="application/vnd.openxmlformats-officedocument.presentationml.tags+xml"/>
  <Override PartName="/ppt/tags/tag29.xml" ContentType="application/vnd.openxmlformats-officedocument.presentationml.tags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tags/tag17.xml" ContentType="application/vnd.openxmlformats-officedocument.presentationml.tag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ags/tag36.xml" ContentType="application/vnd.openxmlformats-officedocument.presentationml.tags+xml"/>
  <Override PartName="/ppt/tags/tag22.xml" ContentType="application/vnd.openxmlformats-officedocument.presentationml.tags+xml"/>
  <Override PartName="/ppt/tags/tag41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26.xml" ContentType="application/vnd.openxmlformats-officedocument.presentationml.tag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tags/tag10.xml" ContentType="application/vnd.openxmlformats-officedocument.presentationml.tag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tags/tag14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tags/tag18.xml" ContentType="application/vnd.openxmlformats-officedocument.presentationml.tags+xml"/>
  <Override PartName="/ppt/tags/tag37.xml" ContentType="application/vnd.openxmlformats-officedocument.presentationml.tags+xml"/>
  <Override PartName="/ppt/slideLayouts/slideLayout4.xml" ContentType="application/vnd.openxmlformats-officedocument.presentationml.slideLayout+xml"/>
  <Override PartName="/ppt/tags/tag8.xml" ContentType="application/vnd.openxmlformats-officedocument.presentationml.tags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10.xml" ContentType="application/vnd.openxmlformats-officedocument.presentationml.slide+xml"/>
  <Override PartName="/ppt/tags/tag23.xml" ContentType="application/vnd.openxmlformats-officedocument.presentationml.tags+xml"/>
  <Override PartName="/ppt/tags/tag42.xml" ContentType="application/vnd.openxmlformats-officedocument.presentationml.tags+xml"/>
  <Override PartName="/ppt/slides/slide6.xml" ContentType="application/vnd.openxmlformats-officedocument.presentationml.slide+xml"/>
  <Default Extension="pdf" ContentType="application/pdf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52"/>
  </p:notesMasterIdLst>
  <p:handoutMasterIdLst>
    <p:handoutMasterId r:id="rId53"/>
  </p:handoutMasterIdLst>
  <p:sldIdLst>
    <p:sldId id="256" r:id="rId2"/>
    <p:sldId id="277" r:id="rId3"/>
    <p:sldId id="274" r:id="rId4"/>
    <p:sldId id="261" r:id="rId5"/>
    <p:sldId id="348" r:id="rId6"/>
    <p:sldId id="263" r:id="rId7"/>
    <p:sldId id="264" r:id="rId8"/>
    <p:sldId id="262" r:id="rId9"/>
    <p:sldId id="349" r:id="rId10"/>
    <p:sldId id="350" r:id="rId11"/>
    <p:sldId id="351" r:id="rId12"/>
    <p:sldId id="279" r:id="rId13"/>
    <p:sldId id="281" r:id="rId14"/>
    <p:sldId id="282" r:id="rId15"/>
    <p:sldId id="283" r:id="rId16"/>
    <p:sldId id="323" r:id="rId17"/>
    <p:sldId id="285" r:id="rId18"/>
    <p:sldId id="324" r:id="rId19"/>
    <p:sldId id="287" r:id="rId20"/>
    <p:sldId id="302" r:id="rId21"/>
    <p:sldId id="301" r:id="rId22"/>
    <p:sldId id="303" r:id="rId23"/>
    <p:sldId id="305" r:id="rId24"/>
    <p:sldId id="306" r:id="rId25"/>
    <p:sldId id="319" r:id="rId26"/>
    <p:sldId id="309" r:id="rId27"/>
    <p:sldId id="288" r:id="rId28"/>
    <p:sldId id="335" r:id="rId29"/>
    <p:sldId id="298" r:id="rId30"/>
    <p:sldId id="336" r:id="rId31"/>
    <p:sldId id="337" r:id="rId32"/>
    <p:sldId id="332" r:id="rId33"/>
    <p:sldId id="338" r:id="rId34"/>
    <p:sldId id="339" r:id="rId35"/>
    <p:sldId id="331" r:id="rId36"/>
    <p:sldId id="340" r:id="rId37"/>
    <p:sldId id="341" r:id="rId38"/>
    <p:sldId id="343" r:id="rId39"/>
    <p:sldId id="344" r:id="rId40"/>
    <p:sldId id="334" r:id="rId41"/>
    <p:sldId id="290" r:id="rId42"/>
    <p:sldId id="326" r:id="rId43"/>
    <p:sldId id="333" r:id="rId44"/>
    <p:sldId id="316" r:id="rId45"/>
    <p:sldId id="314" r:id="rId46"/>
    <p:sldId id="273" r:id="rId47"/>
    <p:sldId id="325" r:id="rId48"/>
    <p:sldId id="352" r:id="rId49"/>
    <p:sldId id="353" r:id="rId50"/>
    <p:sldId id="35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F7FF7B"/>
    <a:srgbClr val="C0EDF3"/>
    <a:srgbClr val="FBFF70"/>
    <a:srgbClr val="144673"/>
    <a:srgbClr val="E0E0E0"/>
    <a:srgbClr val="B7B7B7"/>
    <a:srgbClr val="FFCA9C"/>
    <a:srgbClr val="BCE6EE"/>
    <a:srgbClr val="CEE0F5"/>
    <a:srgbClr val="FFDC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88" y="608"/>
      </p:cViewPr>
      <p:guideLst>
        <p:guide orient="horz" pos="691"/>
        <p:guide pos="6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859C-4E37-4A44-86DB-0A43CF10C49A}" type="datetimeFigureOut">
              <a:rPr/>
              <a:pPr/>
              <a:t>9/10/13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6015D-998B-0C42-81F7-2D211D6B7D22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F63D1-8F40-F44D-9512-7A78D91A16CD}" type="datetimeFigureOut">
              <a:rPr/>
              <a:pPr/>
              <a:t>9/10/13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C961B-C259-914F-AD59-F578CCDB519A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399"/>
            <a:ext cx="8229600" cy="55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595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9/8/13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595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F8752-7B5A-9B48-A7CF-2CA2343C1FB2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2.pdf"/><Relationship Id="rId6" Type="http://schemas.openxmlformats.org/officeDocument/2006/relationships/image" Target="../media/image4.png"/><Relationship Id="rId7" Type="http://schemas.openxmlformats.org/officeDocument/2006/relationships/image" Target="../media/image3.pdf"/><Relationship Id="rId8" Type="http://schemas.openxmlformats.org/officeDocument/2006/relationships/image" Target="../media/image6.png"/><Relationship Id="rId9" Type="http://schemas.openxmlformats.org/officeDocument/2006/relationships/image" Target="../media/image4.pdf"/><Relationship Id="rId10" Type="http://schemas.openxmlformats.org/officeDocument/2006/relationships/image" Target="../media/image8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df"/><Relationship Id="rId12" Type="http://schemas.openxmlformats.org/officeDocument/2006/relationships/image" Target="../media/image6.png"/><Relationship Id="rId13" Type="http://schemas.openxmlformats.org/officeDocument/2006/relationships/image" Target="../media/image4.pdf"/><Relationship Id="rId14" Type="http://schemas.openxmlformats.org/officeDocument/2006/relationships/image" Target="../media/image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df"/><Relationship Id="rId4" Type="http://schemas.openxmlformats.org/officeDocument/2006/relationships/image" Target="../media/image10.png"/><Relationship Id="rId5" Type="http://schemas.openxmlformats.org/officeDocument/2006/relationships/image" Target="../media/image6.pdf"/><Relationship Id="rId6" Type="http://schemas.openxmlformats.org/officeDocument/2006/relationships/image" Target="../media/image12.png"/><Relationship Id="rId7" Type="http://schemas.openxmlformats.org/officeDocument/2006/relationships/image" Target="../media/image1.pdf"/><Relationship Id="rId8" Type="http://schemas.openxmlformats.org/officeDocument/2006/relationships/image" Target="../media/image2.png"/><Relationship Id="rId9" Type="http://schemas.openxmlformats.org/officeDocument/2006/relationships/image" Target="../media/image2.pdf"/><Relationship Id="rId10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df"/><Relationship Id="rId12" Type="http://schemas.openxmlformats.org/officeDocument/2006/relationships/image" Target="../media/image6.png"/><Relationship Id="rId13" Type="http://schemas.openxmlformats.org/officeDocument/2006/relationships/image" Target="../media/image4.pdf"/><Relationship Id="rId14" Type="http://schemas.openxmlformats.org/officeDocument/2006/relationships/image" Target="../media/image8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df"/><Relationship Id="rId4" Type="http://schemas.openxmlformats.org/officeDocument/2006/relationships/image" Target="../media/image10.png"/><Relationship Id="rId5" Type="http://schemas.openxmlformats.org/officeDocument/2006/relationships/image" Target="../media/image6.pdf"/><Relationship Id="rId6" Type="http://schemas.openxmlformats.org/officeDocument/2006/relationships/image" Target="../media/image12.png"/><Relationship Id="rId7" Type="http://schemas.openxmlformats.org/officeDocument/2006/relationships/image" Target="../media/image1.pdf"/><Relationship Id="rId8" Type="http://schemas.openxmlformats.org/officeDocument/2006/relationships/image" Target="../media/image2.png"/><Relationship Id="rId9" Type="http://schemas.openxmlformats.org/officeDocument/2006/relationships/image" Target="../media/image2.pdf"/><Relationship Id="rId10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14.png"/><Relationship Id="rId5" Type="http://schemas.openxmlformats.org/officeDocument/2006/relationships/image" Target="../media/image8.pdf"/><Relationship Id="rId6" Type="http://schemas.openxmlformats.org/officeDocument/2006/relationships/image" Target="../media/image16.png"/><Relationship Id="rId7" Type="http://schemas.openxmlformats.org/officeDocument/2006/relationships/image" Target="../media/image9.pdf"/><Relationship Id="rId8" Type="http://schemas.openxmlformats.org/officeDocument/2006/relationships/image" Target="../media/image18.png"/><Relationship Id="rId9" Type="http://schemas.openxmlformats.org/officeDocument/2006/relationships/image" Target="../media/image10.pdf"/><Relationship Id="rId10" Type="http://schemas.openxmlformats.org/officeDocument/2006/relationships/image" Target="../media/image20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df"/><Relationship Id="rId12" Type="http://schemas.openxmlformats.org/officeDocument/2006/relationships/image" Target="../media/image18.png"/><Relationship Id="rId13" Type="http://schemas.openxmlformats.org/officeDocument/2006/relationships/image" Target="../media/image10.pdf"/><Relationship Id="rId14" Type="http://schemas.openxmlformats.org/officeDocument/2006/relationships/image" Target="../media/image20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df"/><Relationship Id="rId4" Type="http://schemas.openxmlformats.org/officeDocument/2006/relationships/image" Target="../media/image14.png"/><Relationship Id="rId5" Type="http://schemas.openxmlformats.org/officeDocument/2006/relationships/image" Target="../media/image8.pdf"/><Relationship Id="rId6" Type="http://schemas.openxmlformats.org/officeDocument/2006/relationships/image" Target="../media/image16.png"/><Relationship Id="rId7" Type="http://schemas.openxmlformats.org/officeDocument/2006/relationships/image" Target="../media/image11.pdf"/><Relationship Id="rId8" Type="http://schemas.openxmlformats.org/officeDocument/2006/relationships/image" Target="../media/image22.png"/><Relationship Id="rId9" Type="http://schemas.openxmlformats.org/officeDocument/2006/relationships/image" Target="../media/image12.pdf"/><Relationship Id="rId10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df"/><Relationship Id="rId12" Type="http://schemas.openxmlformats.org/officeDocument/2006/relationships/image" Target="../media/image18.png"/><Relationship Id="rId13" Type="http://schemas.openxmlformats.org/officeDocument/2006/relationships/image" Target="../media/image10.pdf"/><Relationship Id="rId14" Type="http://schemas.openxmlformats.org/officeDocument/2006/relationships/image" Target="../media/image20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df"/><Relationship Id="rId4" Type="http://schemas.openxmlformats.org/officeDocument/2006/relationships/image" Target="../media/image14.png"/><Relationship Id="rId5" Type="http://schemas.openxmlformats.org/officeDocument/2006/relationships/image" Target="../media/image8.pdf"/><Relationship Id="rId6" Type="http://schemas.openxmlformats.org/officeDocument/2006/relationships/image" Target="../media/image16.png"/><Relationship Id="rId7" Type="http://schemas.openxmlformats.org/officeDocument/2006/relationships/image" Target="../media/image11.pdf"/><Relationship Id="rId8" Type="http://schemas.openxmlformats.org/officeDocument/2006/relationships/image" Target="../media/image22.png"/><Relationship Id="rId9" Type="http://schemas.openxmlformats.org/officeDocument/2006/relationships/image" Target="../media/image12.pdf"/><Relationship Id="rId10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df"/><Relationship Id="rId12" Type="http://schemas.openxmlformats.org/officeDocument/2006/relationships/image" Target="../media/image28.png"/><Relationship Id="rId13" Type="http://schemas.openxmlformats.org/officeDocument/2006/relationships/image" Target="../media/image12.pdf"/><Relationship Id="rId14" Type="http://schemas.openxmlformats.org/officeDocument/2006/relationships/image" Target="../media/image24.png"/><Relationship Id="rId15" Type="http://schemas.openxmlformats.org/officeDocument/2006/relationships/image" Target="../media/image9.pdf"/><Relationship Id="rId16" Type="http://schemas.openxmlformats.org/officeDocument/2006/relationships/image" Target="../media/image18.png"/><Relationship Id="rId17" Type="http://schemas.openxmlformats.org/officeDocument/2006/relationships/image" Target="../media/image10.pdf"/><Relationship Id="rId18" Type="http://schemas.openxmlformats.org/officeDocument/2006/relationships/image" Target="../media/image20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df"/><Relationship Id="rId4" Type="http://schemas.openxmlformats.org/officeDocument/2006/relationships/image" Target="../media/image14.png"/><Relationship Id="rId5" Type="http://schemas.openxmlformats.org/officeDocument/2006/relationships/image" Target="../media/image8.pdf"/><Relationship Id="rId6" Type="http://schemas.openxmlformats.org/officeDocument/2006/relationships/image" Target="../media/image16.png"/><Relationship Id="rId7" Type="http://schemas.openxmlformats.org/officeDocument/2006/relationships/image" Target="../media/image11.pdf"/><Relationship Id="rId8" Type="http://schemas.openxmlformats.org/officeDocument/2006/relationships/image" Target="../media/image22.png"/><Relationship Id="rId9" Type="http://schemas.openxmlformats.org/officeDocument/2006/relationships/image" Target="../media/image13.pdf"/><Relationship Id="rId10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df"/><Relationship Id="rId12" Type="http://schemas.openxmlformats.org/officeDocument/2006/relationships/image" Target="../media/image24.png"/><Relationship Id="rId13" Type="http://schemas.openxmlformats.org/officeDocument/2006/relationships/image" Target="../media/image9.pdf"/><Relationship Id="rId14" Type="http://schemas.openxmlformats.org/officeDocument/2006/relationships/image" Target="../media/image18.png"/><Relationship Id="rId15" Type="http://schemas.openxmlformats.org/officeDocument/2006/relationships/image" Target="../media/image10.pdf"/><Relationship Id="rId16" Type="http://schemas.openxmlformats.org/officeDocument/2006/relationships/image" Target="../media/image20.png"/><Relationship Id="rId17" Type="http://schemas.openxmlformats.org/officeDocument/2006/relationships/image" Target="../media/image16.pdf"/><Relationship Id="rId18" Type="http://schemas.openxmlformats.org/officeDocument/2006/relationships/image" Target="../media/image32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df"/><Relationship Id="rId4" Type="http://schemas.openxmlformats.org/officeDocument/2006/relationships/image" Target="../media/image14.png"/><Relationship Id="rId5" Type="http://schemas.openxmlformats.org/officeDocument/2006/relationships/image" Target="../media/image8.pdf"/><Relationship Id="rId6" Type="http://schemas.openxmlformats.org/officeDocument/2006/relationships/image" Target="../media/image16.png"/><Relationship Id="rId7" Type="http://schemas.openxmlformats.org/officeDocument/2006/relationships/image" Target="../media/image11.pdf"/><Relationship Id="rId8" Type="http://schemas.openxmlformats.org/officeDocument/2006/relationships/image" Target="../media/image22.png"/><Relationship Id="rId9" Type="http://schemas.openxmlformats.org/officeDocument/2006/relationships/image" Target="../media/image15.pdf"/><Relationship Id="rId10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df"/><Relationship Id="rId20" Type="http://schemas.openxmlformats.org/officeDocument/2006/relationships/image" Target="../media/image38.png"/><Relationship Id="rId21" Type="http://schemas.openxmlformats.org/officeDocument/2006/relationships/image" Target="../media/image20.pdf"/><Relationship Id="rId22" Type="http://schemas.openxmlformats.org/officeDocument/2006/relationships/image" Target="../media/image40.png"/><Relationship Id="rId23" Type="http://schemas.openxmlformats.org/officeDocument/2006/relationships/image" Target="../media/image21.pdf"/><Relationship Id="rId24" Type="http://schemas.openxmlformats.org/officeDocument/2006/relationships/image" Target="../media/image42.png"/><Relationship Id="rId25" Type="http://schemas.openxmlformats.org/officeDocument/2006/relationships/image" Target="../media/image16.pdf"/><Relationship Id="rId26" Type="http://schemas.openxmlformats.org/officeDocument/2006/relationships/image" Target="../media/image32.png"/><Relationship Id="rId10" Type="http://schemas.openxmlformats.org/officeDocument/2006/relationships/image" Target="../media/image14.png"/><Relationship Id="rId11" Type="http://schemas.openxmlformats.org/officeDocument/2006/relationships/image" Target="../media/image8.pdf"/><Relationship Id="rId12" Type="http://schemas.openxmlformats.org/officeDocument/2006/relationships/image" Target="../media/image16.png"/><Relationship Id="rId13" Type="http://schemas.openxmlformats.org/officeDocument/2006/relationships/image" Target="../media/image11.pdf"/><Relationship Id="rId14" Type="http://schemas.openxmlformats.org/officeDocument/2006/relationships/image" Target="../media/image22.png"/><Relationship Id="rId15" Type="http://schemas.openxmlformats.org/officeDocument/2006/relationships/image" Target="../media/image17.pdf"/><Relationship Id="rId16" Type="http://schemas.openxmlformats.org/officeDocument/2006/relationships/image" Target="../media/image34.png"/><Relationship Id="rId17" Type="http://schemas.openxmlformats.org/officeDocument/2006/relationships/image" Target="../media/image18.pdf"/><Relationship Id="rId18" Type="http://schemas.openxmlformats.org/officeDocument/2006/relationships/image" Target="../media/image36.png"/><Relationship Id="rId19" Type="http://schemas.openxmlformats.org/officeDocument/2006/relationships/image" Target="../media/image19.pd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df"/><Relationship Id="rId4" Type="http://schemas.openxmlformats.org/officeDocument/2006/relationships/image" Target="../media/image18.png"/><Relationship Id="rId5" Type="http://schemas.openxmlformats.org/officeDocument/2006/relationships/image" Target="../media/image10.pdf"/><Relationship Id="rId6" Type="http://schemas.openxmlformats.org/officeDocument/2006/relationships/image" Target="../media/image20.png"/><Relationship Id="rId7" Type="http://schemas.openxmlformats.org/officeDocument/2006/relationships/image" Target="../media/image12.pdf"/><Relationship Id="rId8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df"/><Relationship Id="rId20" Type="http://schemas.openxmlformats.org/officeDocument/2006/relationships/image" Target="../media/image38.png"/><Relationship Id="rId21" Type="http://schemas.openxmlformats.org/officeDocument/2006/relationships/image" Target="../media/image20.pdf"/><Relationship Id="rId22" Type="http://schemas.openxmlformats.org/officeDocument/2006/relationships/image" Target="../media/image40.png"/><Relationship Id="rId23" Type="http://schemas.openxmlformats.org/officeDocument/2006/relationships/image" Target="../media/image21.pdf"/><Relationship Id="rId24" Type="http://schemas.openxmlformats.org/officeDocument/2006/relationships/image" Target="../media/image42.png"/><Relationship Id="rId25" Type="http://schemas.openxmlformats.org/officeDocument/2006/relationships/image" Target="../media/image16.pdf"/><Relationship Id="rId26" Type="http://schemas.openxmlformats.org/officeDocument/2006/relationships/image" Target="../media/image32.png"/><Relationship Id="rId10" Type="http://schemas.openxmlformats.org/officeDocument/2006/relationships/image" Target="../media/image46.png"/><Relationship Id="rId11" Type="http://schemas.openxmlformats.org/officeDocument/2006/relationships/image" Target="../media/image11.pdf"/><Relationship Id="rId12" Type="http://schemas.openxmlformats.org/officeDocument/2006/relationships/image" Target="../media/image22.png"/><Relationship Id="rId13" Type="http://schemas.openxmlformats.org/officeDocument/2006/relationships/image" Target="../media/image24.pdf"/><Relationship Id="rId14" Type="http://schemas.openxmlformats.org/officeDocument/2006/relationships/image" Target="../media/image48.png"/><Relationship Id="rId15" Type="http://schemas.openxmlformats.org/officeDocument/2006/relationships/image" Target="../media/image17.pdf"/><Relationship Id="rId16" Type="http://schemas.openxmlformats.org/officeDocument/2006/relationships/image" Target="../media/image34.png"/><Relationship Id="rId17" Type="http://schemas.openxmlformats.org/officeDocument/2006/relationships/image" Target="../media/image18.pdf"/><Relationship Id="rId18" Type="http://schemas.openxmlformats.org/officeDocument/2006/relationships/image" Target="../media/image36.png"/><Relationship Id="rId19" Type="http://schemas.openxmlformats.org/officeDocument/2006/relationships/image" Target="../media/image19.pdf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df"/><Relationship Id="rId4" Type="http://schemas.openxmlformats.org/officeDocument/2006/relationships/image" Target="../media/image14.png"/><Relationship Id="rId5" Type="http://schemas.openxmlformats.org/officeDocument/2006/relationships/image" Target="../media/image8.pdf"/><Relationship Id="rId6" Type="http://schemas.openxmlformats.org/officeDocument/2006/relationships/image" Target="../media/image16.png"/><Relationship Id="rId7" Type="http://schemas.openxmlformats.org/officeDocument/2006/relationships/image" Target="../media/image22.pdf"/><Relationship Id="rId8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0.pdf"/><Relationship Id="rId13" Type="http://schemas.openxmlformats.org/officeDocument/2006/relationships/image" Target="../media/image20.png"/><Relationship Id="rId14" Type="http://schemas.openxmlformats.org/officeDocument/2006/relationships/image" Target="../media/image16.pdf"/><Relationship Id="rId1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14.png"/><Relationship Id="rId4" Type="http://schemas.openxmlformats.org/officeDocument/2006/relationships/image" Target="../media/image8.pdf"/><Relationship Id="rId5" Type="http://schemas.openxmlformats.org/officeDocument/2006/relationships/image" Target="../media/image16.png"/><Relationship Id="rId6" Type="http://schemas.openxmlformats.org/officeDocument/2006/relationships/image" Target="../media/image11.pdf"/><Relationship Id="rId7" Type="http://schemas.openxmlformats.org/officeDocument/2006/relationships/image" Target="../media/image22.png"/><Relationship Id="rId8" Type="http://schemas.openxmlformats.org/officeDocument/2006/relationships/image" Target="../media/image12.pdf"/><Relationship Id="rId9" Type="http://schemas.openxmlformats.org/officeDocument/2006/relationships/image" Target="../media/image24.png"/><Relationship Id="rId10" Type="http://schemas.openxmlformats.org/officeDocument/2006/relationships/image" Target="../media/image9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50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52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50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52.pn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50.pn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52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50.pn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52.pn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50.png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50.png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7.pdf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29.pdf"/><Relationship Id="rId5" Type="http://schemas.openxmlformats.org/officeDocument/2006/relationships/image" Target="../media/image58.png"/><Relationship Id="rId6" Type="http://schemas.openxmlformats.org/officeDocument/2006/relationships/image" Target="../media/image30.pdf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/>
          <a:lstStyle/>
          <a:p>
            <a:r>
              <a:rPr lang="en-US"/>
              <a:t>A Fix for Dynamic Scope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Ravi Chugh</a:t>
            </a:r>
          </a:p>
          <a:p>
            <a:r>
              <a:rPr lang="en-US"/>
              <a:t>U. of California, San Diego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10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9149" y="3136135"/>
            <a:ext cx="7505702" cy="186204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ref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:= 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2256" y="3046886"/>
            <a:ext cx="3450248" cy="55931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Backpatching Pattern in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-25000" dirty="0" smtClean="0">
                <a:ea typeface="Lucida Grande"/>
              </a:rPr>
              <a:t>ref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663805" y="2364940"/>
            <a:ext cx="4602756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 :: Ref (Int 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32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Int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9063" y="3616784"/>
            <a:ext cx="7482027" cy="1112056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69063" y="4905103"/>
            <a:ext cx="7482027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Assignment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relies on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and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guarantees</a:t>
            </a:r>
            <a:b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the reference invariant</a:t>
            </a:r>
            <a:endParaRPr lang="en-US" sz="3200" b="1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build="p"/>
      <p:bldP spid="9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11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9149" y="3136135"/>
            <a:ext cx="7505702" cy="186204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= ref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:= </a:t>
            </a:r>
            <a:r>
              <a:rPr lang="en-US" sz="2400" dirty="0" err="1" smtClean="0">
                <a:solidFill>
                  <a:srgbClr val="BFBFBF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&lt;= 1 then 1 else n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!fact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Backpatching Pattern in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-25000" dirty="0" smtClean="0">
                <a:ea typeface="Lucida Grande"/>
              </a:rPr>
              <a:t>ref</a:t>
            </a: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842800" y="4758743"/>
            <a:ext cx="7100107" cy="1723549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But we want to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avoid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initializers to: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Facilitate JavaScript translation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Have some fun!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57500" y="1502830"/>
            <a:ext cx="6439718" cy="2103371"/>
            <a:chOff x="1057500" y="1502830"/>
            <a:chExt cx="6439718" cy="2103371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72256" y="3046886"/>
              <a:ext cx="3450248" cy="55931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1057500" y="1502830"/>
              <a:ext cx="6439718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Simple types suffice if reference is</a:t>
              </a:r>
              <a:b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</a:br>
              <a:r>
                <a:rPr lang="en-US" sz="3200" b="1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initialized</a:t>
              </a: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 with dummy function…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7088" y="1196319"/>
            <a:ext cx="8798831" cy="2205247"/>
            <a:chOff x="147088" y="1196319"/>
            <a:chExt cx="8798831" cy="2205247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84246" y="2817389"/>
              <a:ext cx="8126353" cy="584177"/>
            </a:xfrm>
            <a:prstGeom prst="roundRect">
              <a:avLst>
                <a:gd name="adj" fmla="val 0"/>
              </a:avLst>
            </a:prstGeom>
            <a:solidFill>
              <a:srgbClr val="F7FF7B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47088" y="1196319"/>
              <a:ext cx="8798831" cy="790294"/>
            </a:xfrm>
            <a:prstGeom prst="roundRect">
              <a:avLst>
                <a:gd name="adj" fmla="val 10232"/>
              </a:avLst>
            </a:prstGeom>
            <a:solidFill>
              <a:srgbClr val="F7FF7B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Proposal: </a:t>
            </a:r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-25000" dirty="0" smtClean="0">
                <a:ea typeface="Lucida Grande"/>
              </a:rPr>
              <a:t>ref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12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9149" y="3733800"/>
            <a:ext cx="7505702" cy="126188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ref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4246" y="1280934"/>
            <a:ext cx="8126353" cy="1550647"/>
            <a:chOff x="484246" y="1280934"/>
            <a:chExt cx="8126353" cy="1550647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484246" y="2247404"/>
              <a:ext cx="8126353" cy="584177"/>
            </a:xfrm>
            <a:prstGeom prst="roundRect">
              <a:avLst>
                <a:gd name="adj" fmla="val 0"/>
              </a:avLst>
            </a:prstGeom>
            <a:solidFill>
              <a:srgbClr val="BCE6EE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629596" y="1280934"/>
              <a:ext cx="4742686" cy="649489"/>
            </a:xfrm>
            <a:prstGeom prst="roundRect">
              <a:avLst>
                <a:gd name="adj" fmla="val 10232"/>
              </a:avLst>
            </a:prstGeom>
            <a:solidFill>
              <a:srgbClr val="BCE6EE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1" y="1280934"/>
            <a:ext cx="9144000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3200" kern="0" dirty="0" smtClean="0">
                <a:solidFill>
                  <a:schemeClr val="tx2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 :: Ref (Int 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32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Int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)) </a:t>
            </a:r>
            <a:r>
              <a:rPr lang="en-US" sz="32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32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Ref (Int 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32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Int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84247" y="2247404"/>
            <a:ext cx="8177762" cy="1154162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Assuming </a:t>
            </a:r>
            <a:r>
              <a:rPr lang="en-US" sz="3200" kern="0" dirty="0" smtClean="0">
                <a:solidFill>
                  <a:srgbClr val="000000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points to an integer function,</a:t>
            </a:r>
          </a:p>
          <a:p>
            <a:pPr algn="ctr"/>
            <a:r>
              <a:rPr lang="en-US" sz="3200" kern="0" dirty="0" smtClean="0">
                <a:solidFill>
                  <a:srgbClr val="000000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points to an integer function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6" grpId="0" build="p"/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Proposal: </a:t>
            </a:r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-25000" dirty="0" smtClean="0">
                <a:ea typeface="Lucida Grande"/>
              </a:rPr>
              <a:t>ref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13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9149" y="3733800"/>
            <a:ext cx="7505702" cy="186204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ref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!fact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5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" y="1280934"/>
            <a:ext cx="9144000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3200" kern="0" dirty="0" smtClean="0">
                <a:solidFill>
                  <a:schemeClr val="tx2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 :: Ref (Int 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32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Int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)) </a:t>
            </a:r>
            <a:r>
              <a:rPr lang="en-US" sz="32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32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Ref (Int 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32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Int</a:t>
            </a:r>
            <a:r>
              <a:rPr lang="en-US" sz="32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</a:t>
            </a:r>
            <a:r>
              <a:rPr lang="en-US" sz="32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84247" y="2247404"/>
            <a:ext cx="8177762" cy="1154162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Assuming </a:t>
            </a:r>
            <a:r>
              <a:rPr lang="en-US" sz="3200" kern="0" dirty="0" smtClean="0">
                <a:solidFill>
                  <a:srgbClr val="000000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points to an integer function,</a:t>
            </a:r>
          </a:p>
          <a:p>
            <a:pPr algn="ctr"/>
            <a:r>
              <a:rPr lang="en-US" sz="3200" kern="0" dirty="0" smtClean="0">
                <a:solidFill>
                  <a:srgbClr val="000000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points to an integer function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14917" y="5113298"/>
            <a:ext cx="1069761" cy="55931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176868" y="5249454"/>
            <a:ext cx="6277331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Type system must check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assumptions at every dereference</a:t>
            </a:r>
            <a:endParaRPr lang="en-US" sz="3200" b="1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Proposal: </a:t>
            </a:r>
            <a:r>
              <a:rPr lang="en-US" b="1"/>
              <a:t>Open Types</a:t>
            </a:r>
            <a:r>
              <a:rPr lang="en-US"/>
              <a:t> </a:t>
            </a:r>
            <a:r>
              <a:rPr lang="en-US">
                <a:solidFill>
                  <a:srgbClr val="144673"/>
                </a:solidFill>
              </a:rPr>
              <a:t>for </a:t>
            </a:r>
            <a:r>
              <a:rPr lang="en-US" kern="0" dirty="0" smtClean="0">
                <a:solidFill>
                  <a:srgbClr val="144673"/>
                </a:solidFill>
                <a:ea typeface="Lucida Grande"/>
              </a:rPr>
              <a:t>λ</a:t>
            </a:r>
            <a:r>
              <a:rPr lang="en-US" kern="0" baseline="-25000" dirty="0" smtClean="0">
                <a:solidFill>
                  <a:srgbClr val="144673"/>
                </a:solidFill>
                <a:ea typeface="Lucida Grande"/>
              </a:rPr>
              <a:t>ref</a:t>
            </a:r>
            <a:endParaRPr lang="en-US">
              <a:solidFill>
                <a:srgbClr val="1446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14</a:t>
            </a:fld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19149" y="3733800"/>
            <a:ext cx="7505702" cy="126188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ref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0" y="1108423"/>
            <a:ext cx="9144000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Motivated by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baseline="-2500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ref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programs that result from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desugaring JavaScript programs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Proposal: </a:t>
            </a:r>
            <a:r>
              <a:rPr lang="en-US" b="1"/>
              <a:t>Open Types</a:t>
            </a:r>
            <a:r>
              <a:rPr lang="en-US"/>
              <a:t> </a:t>
            </a:r>
            <a:r>
              <a:rPr lang="en-US">
                <a:solidFill>
                  <a:srgbClr val="144673"/>
                </a:solidFill>
              </a:rPr>
              <a:t>for </a:t>
            </a:r>
            <a:r>
              <a:rPr lang="en-US" kern="0" dirty="0" smtClean="0">
                <a:solidFill>
                  <a:srgbClr val="144673"/>
                </a:solidFill>
                <a:ea typeface="Lucida Grande"/>
              </a:rPr>
              <a:t>λ</a:t>
            </a:r>
            <a:r>
              <a:rPr lang="en-US" kern="0" baseline="-25000" dirty="0" smtClean="0">
                <a:solidFill>
                  <a:srgbClr val="144673"/>
                </a:solidFill>
                <a:ea typeface="Lucida Grande"/>
              </a:rPr>
              <a:t>ref</a:t>
            </a:r>
            <a:endParaRPr lang="en-US">
              <a:solidFill>
                <a:srgbClr val="1446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1108423"/>
            <a:ext cx="9144000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Motivated by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baseline="-2500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ref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programs that result from desugaring JavaScript programs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9149" y="4014750"/>
            <a:ext cx="7505702" cy="81560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0" y="2486956"/>
            <a:ext cx="9144000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Proposal also applies to, and is easier to show for,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the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dynamically-scoped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-calculus (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b="1" kern="0" baseline="3000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dyn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)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64927" y="4370297"/>
            <a:ext cx="902799" cy="55931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371596" y="5064468"/>
            <a:ext cx="5394514" cy="123110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Bound at the time of call…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No need for fix or references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 animBg="1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 smtClean="0">
                <a:solidFill>
                  <a:srgbClr val="FFDCBF"/>
                </a:solidFill>
                <a:ea typeface="Lucida Grande"/>
              </a:rPr>
              <a:t>Lexical</a:t>
            </a:r>
            <a:r>
              <a:rPr lang="en-US" kern="0" dirty="0" smtClean="0">
                <a:solidFill>
                  <a:srgbClr val="FFFFFF"/>
                </a:solidFill>
                <a:ea typeface="Lucida Grande"/>
              </a:rPr>
              <a:t> vs. </a:t>
            </a:r>
            <a:r>
              <a:rPr lang="en-US" b="1" kern="0" dirty="0" smtClean="0">
                <a:solidFill>
                  <a:srgbClr val="CEE0F5"/>
                </a:solidFill>
                <a:ea typeface="Lucida Grande"/>
              </a:rPr>
              <a:t>Dynamic</a:t>
            </a:r>
            <a:r>
              <a:rPr lang="en-US" kern="0" dirty="0" smtClean="0">
                <a:solidFill>
                  <a:srgbClr val="FFFFFF"/>
                </a:solidFill>
                <a:ea typeface="Lucida Grande"/>
              </a:rPr>
              <a:t> Scope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16</a:t>
            </a:fld>
            <a:endParaRPr lang="en-US"/>
          </a:p>
        </p:txBody>
      </p:sp>
      <p:grpSp>
        <p:nvGrpSpPr>
          <p:cNvPr id="6" name="Group 17"/>
          <p:cNvGrpSpPr/>
          <p:nvPr/>
        </p:nvGrpSpPr>
        <p:grpSpPr>
          <a:xfrm>
            <a:off x="457979" y="1428501"/>
            <a:ext cx="3587914" cy="5024794"/>
            <a:chOff x="457979" y="1504493"/>
            <a:chExt cx="3587914" cy="5024794"/>
          </a:xfrm>
        </p:grpSpPr>
        <p:sp>
          <p:nvSpPr>
            <p:cNvPr id="9" name="Rounded Rectangle 8"/>
            <p:cNvSpPr/>
            <p:nvPr/>
          </p:nvSpPr>
          <p:spPr>
            <a:xfrm>
              <a:off x="457979" y="2089269"/>
              <a:ext cx="3587914" cy="4440018"/>
            </a:xfrm>
            <a:prstGeom prst="roundRect">
              <a:avLst>
                <a:gd name="adj" fmla="val 723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457979" y="1504493"/>
              <a:ext cx="3587914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λ</a:t>
              </a: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97759" y="2453598"/>
            <a:ext cx="2717800" cy="393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77900" y="3326886"/>
            <a:ext cx="2514600" cy="1498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91319" y="2118368"/>
            <a:ext cx="6401250" cy="1077218"/>
            <a:chOff x="2391319" y="2194360"/>
            <a:chExt cx="6401250" cy="107721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391319" y="2507879"/>
              <a:ext cx="1266281" cy="463922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4154443" y="2194360"/>
              <a:ext cx="4638126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Environment at definition is frozen in closure…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2889" y="3266288"/>
            <a:ext cx="7655999" cy="1191068"/>
            <a:chOff x="962889" y="3342280"/>
            <a:chExt cx="7655999" cy="1191068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931128" y="3342280"/>
              <a:ext cx="520498" cy="463922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4154443" y="3456130"/>
              <a:ext cx="4464445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And is used to evaluate function body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962889" y="4058570"/>
              <a:ext cx="520498" cy="463922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 bwMode="auto">
          <a:xfrm>
            <a:off x="4154443" y="5176037"/>
            <a:ext cx="4464445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Explicit evaluation rule for recursion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36813" y="1022882"/>
            <a:ext cx="8293100" cy="317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68020" y="5358991"/>
            <a:ext cx="2997200" cy="749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94101" y="1428501"/>
            <a:ext cx="3992183" cy="3732423"/>
            <a:chOff x="4594101" y="1504493"/>
            <a:chExt cx="3992183" cy="3732423"/>
          </a:xfrm>
        </p:grpSpPr>
        <p:sp>
          <p:nvSpPr>
            <p:cNvPr id="8" name="Rounded Rectangle 7"/>
            <p:cNvSpPr/>
            <p:nvPr/>
          </p:nvSpPr>
          <p:spPr>
            <a:xfrm>
              <a:off x="4594101" y="2089269"/>
              <a:ext cx="3992183" cy="3147647"/>
            </a:xfrm>
            <a:prstGeom prst="roundRect">
              <a:avLst>
                <a:gd name="adj" fmla="val 843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594102" y="1504493"/>
              <a:ext cx="3992182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λ</a:t>
              </a:r>
              <a:r>
                <a:rPr lang="en-US" sz="3200" kern="0" baseline="3000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dyn</a:t>
              </a: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 smtClean="0">
                <a:solidFill>
                  <a:srgbClr val="FFDCBF"/>
                </a:solidFill>
                <a:ea typeface="Lucida Grande"/>
              </a:rPr>
              <a:t>Lexical</a:t>
            </a:r>
            <a:r>
              <a:rPr lang="en-US" kern="0" dirty="0" smtClean="0">
                <a:solidFill>
                  <a:srgbClr val="FFFFFF"/>
                </a:solidFill>
                <a:ea typeface="Lucida Grande"/>
              </a:rPr>
              <a:t> vs. </a:t>
            </a:r>
            <a:r>
              <a:rPr lang="en-US" b="1" kern="0" dirty="0" smtClean="0">
                <a:solidFill>
                  <a:srgbClr val="CEE0F5"/>
                </a:solidFill>
                <a:ea typeface="Lucida Grande"/>
              </a:rPr>
              <a:t>Dynamic</a:t>
            </a:r>
            <a:r>
              <a:rPr lang="en-US" kern="0" dirty="0" smtClean="0">
                <a:solidFill>
                  <a:srgbClr val="FFFFFF"/>
                </a:solidFill>
                <a:ea typeface="Lucida Grande"/>
              </a:rPr>
              <a:t> Scope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93851" y="2419884"/>
            <a:ext cx="29845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57073" y="3326886"/>
            <a:ext cx="3098800" cy="14605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7979" y="1428501"/>
            <a:ext cx="3587914" cy="5024794"/>
            <a:chOff x="457979" y="1504493"/>
            <a:chExt cx="3587914" cy="5024794"/>
          </a:xfrm>
        </p:grpSpPr>
        <p:sp>
          <p:nvSpPr>
            <p:cNvPr id="9" name="Rounded Rectangle 8"/>
            <p:cNvSpPr/>
            <p:nvPr/>
          </p:nvSpPr>
          <p:spPr>
            <a:xfrm>
              <a:off x="457979" y="2089269"/>
              <a:ext cx="3587914" cy="4440018"/>
            </a:xfrm>
            <a:prstGeom prst="roundRect">
              <a:avLst>
                <a:gd name="adj" fmla="val 723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457979" y="1504493"/>
              <a:ext cx="3587914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λ</a:t>
              </a: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97759" y="2453598"/>
            <a:ext cx="2717800" cy="393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77900" y="3326886"/>
            <a:ext cx="2514600" cy="14986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63310" y="2464454"/>
            <a:ext cx="728089" cy="463922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89638" y="3918863"/>
            <a:ext cx="429327" cy="976988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  <a:scene3d>
            <a:camera prst="orthographicFront">
              <a:rot lat="0" lon="0" rev="1200000"/>
            </a:camera>
            <a:lightRig rig="threePt" dir="t"/>
          </a:scene3d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221089" y="4924160"/>
            <a:ext cx="4497010" cy="167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Bare lambdas, so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all</a:t>
            </a:r>
            <a:b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free variables resolved in calling environment</a:t>
            </a:r>
            <a:endParaRPr lang="en-US" sz="3200" b="1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36813" y="1022882"/>
            <a:ext cx="8293100" cy="317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68020" y="5358991"/>
            <a:ext cx="2997200" cy="749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/>
          <p:nvPr/>
        </p:nvGrpSpPr>
        <p:grpSpPr>
          <a:xfrm>
            <a:off x="4594101" y="1428501"/>
            <a:ext cx="3992183" cy="3732423"/>
            <a:chOff x="4594101" y="1504493"/>
            <a:chExt cx="3992183" cy="3732423"/>
          </a:xfrm>
        </p:grpSpPr>
        <p:sp>
          <p:nvSpPr>
            <p:cNvPr id="8" name="Rounded Rectangle 7"/>
            <p:cNvSpPr/>
            <p:nvPr/>
          </p:nvSpPr>
          <p:spPr>
            <a:xfrm>
              <a:off x="4594101" y="2089269"/>
              <a:ext cx="3992183" cy="3147647"/>
            </a:xfrm>
            <a:prstGeom prst="roundRect">
              <a:avLst>
                <a:gd name="adj" fmla="val 843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594102" y="1504493"/>
              <a:ext cx="3992182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λ</a:t>
              </a:r>
              <a:r>
                <a:rPr lang="en-US" sz="3200" kern="0" baseline="3000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dyn</a:t>
              </a: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 smtClean="0">
                <a:solidFill>
                  <a:srgbClr val="FFDCBF"/>
                </a:solidFill>
                <a:ea typeface="Lucida Grande"/>
              </a:rPr>
              <a:t>Lexical</a:t>
            </a:r>
            <a:r>
              <a:rPr lang="en-US" kern="0" dirty="0" smtClean="0">
                <a:solidFill>
                  <a:srgbClr val="FFFFFF"/>
                </a:solidFill>
                <a:ea typeface="Lucida Grande"/>
              </a:rPr>
              <a:t> vs. </a:t>
            </a:r>
            <a:r>
              <a:rPr lang="en-US" b="1" kern="0" dirty="0" smtClean="0">
                <a:solidFill>
                  <a:srgbClr val="CEE0F5"/>
                </a:solidFill>
                <a:ea typeface="Lucida Grande"/>
              </a:rPr>
              <a:t>Dynamic</a:t>
            </a:r>
            <a:r>
              <a:rPr lang="en-US" kern="0" dirty="0" smtClean="0">
                <a:solidFill>
                  <a:srgbClr val="FFFFFF"/>
                </a:solidFill>
                <a:ea typeface="Lucida Grande"/>
              </a:rPr>
              <a:t> Scope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93851" y="2419884"/>
            <a:ext cx="29845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57073" y="3326886"/>
            <a:ext cx="3098800" cy="1460500"/>
          </a:xfrm>
          <a:prstGeom prst="rect">
            <a:avLst/>
          </a:prstGeom>
        </p:spPr>
      </p:pic>
      <p:grpSp>
        <p:nvGrpSpPr>
          <p:cNvPr id="6" name="Group 17"/>
          <p:cNvGrpSpPr/>
          <p:nvPr/>
        </p:nvGrpSpPr>
        <p:grpSpPr>
          <a:xfrm>
            <a:off x="457979" y="1428501"/>
            <a:ext cx="3587914" cy="5024794"/>
            <a:chOff x="457979" y="1504493"/>
            <a:chExt cx="3587914" cy="5024794"/>
          </a:xfrm>
        </p:grpSpPr>
        <p:sp>
          <p:nvSpPr>
            <p:cNvPr id="9" name="Rounded Rectangle 8"/>
            <p:cNvSpPr/>
            <p:nvPr/>
          </p:nvSpPr>
          <p:spPr>
            <a:xfrm>
              <a:off x="457979" y="2089269"/>
              <a:ext cx="3587914" cy="4440018"/>
            </a:xfrm>
            <a:prstGeom prst="roundRect">
              <a:avLst>
                <a:gd name="adj" fmla="val 723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457979" y="1504493"/>
              <a:ext cx="3587914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λ</a:t>
              </a: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97759" y="2453598"/>
            <a:ext cx="2717800" cy="393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77900" y="3326886"/>
            <a:ext cx="2514600" cy="14986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5178615" y="5341114"/>
            <a:ext cx="2923751" cy="112502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No need for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fix construct</a:t>
            </a:r>
            <a:endParaRPr lang="en-US" sz="3200" b="1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36813" y="1022882"/>
            <a:ext cx="8293100" cy="317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68020" y="5358991"/>
            <a:ext cx="2997200" cy="749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30000" dirty="0" smtClean="0">
                <a:ea typeface="Lucida Grande"/>
              </a:rPr>
              <a:t>dyn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19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0412" y="1326086"/>
            <a:ext cx="27559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4237" y="1701311"/>
            <a:ext cx="2146300" cy="317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3607582" y="1170683"/>
            <a:ext cx="4270665" cy="164660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Types (Base or Arrow)</a:t>
            </a:r>
          </a:p>
          <a:p>
            <a:pPr>
              <a:spcBef>
                <a:spcPts val="200"/>
              </a:spcBef>
            </a:pPr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Open Types</a:t>
            </a:r>
          </a:p>
          <a:p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Type Environments</a:t>
            </a:r>
          </a:p>
          <a:p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Open Type Environments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6937" y="2069611"/>
            <a:ext cx="2374900" cy="33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56937" y="2450611"/>
            <a:ext cx="2336800" cy="33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874380"/>
            <a:ext cx="9144000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Goal: Types for “Dynamic” Languages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1347460" y="4784220"/>
            <a:ext cx="3756729" cy="1595710"/>
            <a:chOff x="581368" y="5000919"/>
            <a:chExt cx="3756729" cy="159571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581368" y="5000919"/>
              <a:ext cx="3756729" cy="1595710"/>
            </a:xfrm>
            <a:prstGeom prst="verticalScroll">
              <a:avLst>
                <a:gd name="adj" fmla="val 11153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81368" y="5302712"/>
              <a:ext cx="3756729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Core </a:t>
              </a: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λ</a:t>
              </a: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-Calculus</a:t>
              </a:r>
            </a:p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+ Extensions</a:t>
              </a: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390304" y="1910462"/>
            <a:ext cx="5671040" cy="1820559"/>
            <a:chOff x="581367" y="1910462"/>
            <a:chExt cx="5671040" cy="1820559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581368" y="1910462"/>
              <a:ext cx="5671039" cy="1820559"/>
            </a:xfrm>
            <a:prstGeom prst="verticalScroll">
              <a:avLst>
                <a:gd name="adj" fmla="val 9779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81367" y="2337508"/>
              <a:ext cx="5671039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Syntax and Semantics</a:t>
              </a:r>
            </a:p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of JavaScript</a:t>
              </a:r>
            </a:p>
          </p:txBody>
        </p:sp>
      </p:grpSp>
      <p:cxnSp>
        <p:nvCxnSpPr>
          <p:cNvPr id="14" name="Straight Arrow Connector 13"/>
          <p:cNvCxnSpPr>
            <a:stCxn id="9" idx="2"/>
            <a:endCxn id="7" idx="0"/>
          </p:cNvCxnSpPr>
          <p:nvPr/>
        </p:nvCxnSpPr>
        <p:spPr bwMode="auto">
          <a:xfrm rot="5400000">
            <a:off x="2699226" y="4257620"/>
            <a:ext cx="1053199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-22485" y="3877116"/>
            <a:ext cx="3205050" cy="70788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>
                <a:latin typeface="Optima"/>
                <a:cs typeface="Optima"/>
              </a:rPr>
              <a:t>Translation à la Guha et al.</a:t>
            </a:r>
            <a:br>
              <a:rPr lang="en-US" sz="2000">
                <a:latin typeface="Optima"/>
                <a:cs typeface="Optima"/>
              </a:rPr>
            </a:br>
            <a:r>
              <a:rPr lang="en-US" sz="2000">
                <a:latin typeface="Optima"/>
                <a:cs typeface="Optima"/>
              </a:rPr>
              <a:t>(ECOOP 2010)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30000" dirty="0" smtClean="0">
                <a:ea typeface="Lucida Grande"/>
              </a:rPr>
              <a:t>dyn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20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0412" y="1326086"/>
            <a:ext cx="27559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4237" y="1701311"/>
            <a:ext cx="2146300" cy="317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33658" y="1752129"/>
            <a:ext cx="5209973" cy="4248972"/>
          </a:xfrm>
          <a:prstGeom prst="roundRect">
            <a:avLst>
              <a:gd name="adj" fmla="val 6648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671938" y="1099925"/>
            <a:ext cx="286110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Open Typing</a:t>
            </a:r>
            <a:endParaRPr lang="en-US" sz="3200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77996" y="1166925"/>
            <a:ext cx="1435100" cy="4953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51755" y="3339096"/>
            <a:ext cx="6091631" cy="2426008"/>
          </a:xfrm>
          <a:solidFill>
            <a:srgbClr val="E0E0E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t">
            <a:normAutofit/>
          </a:bodyPr>
          <a:lstStyle/>
          <a:p>
            <a:r>
              <a:rPr lang="en-US"/>
              <a:t>Open function type describes environment for function body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987143" y="2264625"/>
            <a:ext cx="4368800" cy="762000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1049" y="2624459"/>
            <a:ext cx="476351" cy="468493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15416" y="2167204"/>
            <a:ext cx="376767" cy="468493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56937" y="2069611"/>
            <a:ext cx="2374900" cy="33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56937" y="2450611"/>
            <a:ext cx="2336800" cy="33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8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30000" dirty="0" smtClean="0">
                <a:ea typeface="Lucida Grande"/>
              </a:rPr>
              <a:t>dyn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21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0412" y="1326086"/>
            <a:ext cx="27559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4237" y="1701311"/>
            <a:ext cx="2146300" cy="317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33658" y="1752129"/>
            <a:ext cx="5209973" cy="4248972"/>
          </a:xfrm>
          <a:prstGeom prst="roundRect">
            <a:avLst>
              <a:gd name="adj" fmla="val 6648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671938" y="1099925"/>
            <a:ext cx="286110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Open Typing</a:t>
            </a:r>
            <a:endParaRPr lang="en-US" sz="3200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77996" y="1166925"/>
            <a:ext cx="1435100" cy="495300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651755" y="3339096"/>
            <a:ext cx="6091631" cy="2426008"/>
          </a:xfrm>
          <a:solidFill>
            <a:srgbClr val="E0E0E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t">
            <a:normAutofit/>
          </a:bodyPr>
          <a:lstStyle/>
          <a:p>
            <a:r>
              <a:rPr lang="en-US"/>
              <a:t>Open function type describes environment for function body</a:t>
            </a:r>
          </a:p>
          <a:p>
            <a:pPr lvl="0"/>
            <a:r>
              <a:rPr lang="en-US" kern="0" dirty="0" smtClean="0">
                <a:solidFill>
                  <a:srgbClr val="000000"/>
                </a:solidFill>
              </a:rPr>
              <a:t>Type environment at function definition is </a:t>
            </a:r>
            <a:r>
              <a:rPr lang="en-US" b="1" kern="0" dirty="0" smtClean="0">
                <a:solidFill>
                  <a:srgbClr val="000000"/>
                </a:solidFill>
              </a:rPr>
              <a:t>irrelevant</a:t>
            </a:r>
            <a:endParaRPr lang="en-US" kern="0" dirty="0" smtClean="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987143" y="2264625"/>
            <a:ext cx="4368800" cy="762000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1049" y="2624459"/>
            <a:ext cx="476351" cy="468493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27471" y="2624459"/>
            <a:ext cx="476351" cy="468493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56937" y="2069611"/>
            <a:ext cx="2374900" cy="33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56937" y="2450611"/>
            <a:ext cx="2336800" cy="33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30000" dirty="0" smtClean="0">
                <a:ea typeface="Lucida Grande"/>
              </a:rPr>
              <a:t>dyn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22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0412" y="1326086"/>
            <a:ext cx="27559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4237" y="1701311"/>
            <a:ext cx="2146300" cy="317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33658" y="1752129"/>
            <a:ext cx="5209973" cy="4248972"/>
          </a:xfrm>
          <a:prstGeom prst="roundRect">
            <a:avLst>
              <a:gd name="adj" fmla="val 6648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671938" y="1099925"/>
            <a:ext cx="286110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Open Typing</a:t>
            </a:r>
            <a:endParaRPr lang="en-US" sz="3200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77996" y="1166925"/>
            <a:ext cx="1435100" cy="4953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88843" y="4238490"/>
            <a:ext cx="6279677" cy="2016537"/>
            <a:chOff x="388843" y="4238490"/>
            <a:chExt cx="6279677" cy="2016537"/>
          </a:xfrm>
        </p:grpSpPr>
        <p:sp>
          <p:nvSpPr>
            <p:cNvPr id="29" name="Rounded Rectangle 28"/>
            <p:cNvSpPr/>
            <p:nvPr/>
          </p:nvSpPr>
          <p:spPr>
            <a:xfrm>
              <a:off x="388843" y="4890694"/>
              <a:ext cx="6279677" cy="1364333"/>
            </a:xfrm>
            <a:prstGeom prst="roundRect">
              <a:avLst>
                <a:gd name="adj" fmla="val 1763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388843" y="4238490"/>
              <a:ext cx="3077993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STLC + Fix</a:t>
              </a: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 bwMode="auto">
          <a:xfrm>
            <a:off x="4267950" y="3229100"/>
            <a:ext cx="4734178" cy="11630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In some sense, extreme generalization of [T-Fix]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21961" y="5219581"/>
            <a:ext cx="2603500" cy="723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028159" y="5223814"/>
            <a:ext cx="2260600" cy="7366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114800" y="5129677"/>
            <a:ext cx="2297239" cy="892034"/>
            <a:chOff x="4114800" y="5129677"/>
            <a:chExt cx="2297239" cy="892034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114800" y="5129677"/>
              <a:ext cx="1044322" cy="468493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936635" y="5553218"/>
              <a:ext cx="475404" cy="468493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987143" y="2264625"/>
            <a:ext cx="4368800" cy="7620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826002" y="2167204"/>
            <a:ext cx="1041398" cy="925748"/>
            <a:chOff x="4826002" y="2167204"/>
            <a:chExt cx="1041398" cy="925748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391049" y="2624459"/>
              <a:ext cx="476351" cy="468493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826002" y="2167204"/>
              <a:ext cx="366181" cy="468493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656937" y="2069611"/>
            <a:ext cx="2374900" cy="330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656937" y="2450611"/>
            <a:ext cx="2336800" cy="33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30000" dirty="0" smtClean="0">
                <a:ea typeface="Lucida Grande"/>
              </a:rPr>
              <a:t>dyn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0412" y="1326086"/>
            <a:ext cx="27559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4237" y="1701311"/>
            <a:ext cx="2146300" cy="317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33658" y="1752129"/>
            <a:ext cx="5209973" cy="4248972"/>
          </a:xfrm>
          <a:prstGeom prst="roundRect">
            <a:avLst>
              <a:gd name="adj" fmla="val 6648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671938" y="1099925"/>
            <a:ext cx="286110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Open Typing</a:t>
            </a:r>
            <a:endParaRPr lang="en-US" sz="3200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77996" y="1166925"/>
            <a:ext cx="1435100" cy="4953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8232" y="3258627"/>
            <a:ext cx="2809716" cy="2382858"/>
            <a:chOff x="298320" y="3618243"/>
            <a:chExt cx="2809716" cy="2382858"/>
          </a:xfrm>
        </p:grpSpPr>
        <p:sp>
          <p:nvSpPr>
            <p:cNvPr id="14" name="Rounded Rectangle 13"/>
            <p:cNvSpPr/>
            <p:nvPr/>
          </p:nvSpPr>
          <p:spPr>
            <a:xfrm>
              <a:off x="304799" y="4270447"/>
              <a:ext cx="2803237" cy="1730654"/>
            </a:xfrm>
            <a:prstGeom prst="roundRect">
              <a:avLst>
                <a:gd name="adj" fmla="val 1742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9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76990" y="4567198"/>
              <a:ext cx="2298700" cy="1092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298320" y="3618243"/>
              <a:ext cx="2782856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STLC + Fix</a:t>
              </a: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987143" y="2264625"/>
            <a:ext cx="4368800" cy="76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56937" y="2069611"/>
            <a:ext cx="2374900" cy="330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656937" y="2450611"/>
            <a:ext cx="2336800" cy="33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835829" y="3679665"/>
            <a:ext cx="4711700" cy="185420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75735" y="3613408"/>
            <a:ext cx="3464213" cy="824657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6937" y="2069611"/>
            <a:ext cx="2374900" cy="330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56937" y="2450611"/>
            <a:ext cx="2336800" cy="3302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33658" y="1752129"/>
            <a:ext cx="5209973" cy="4248972"/>
          </a:xfrm>
          <a:prstGeom prst="roundRect">
            <a:avLst>
              <a:gd name="adj" fmla="val 6648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987143" y="2264625"/>
            <a:ext cx="4368800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30000" dirty="0" smtClean="0">
                <a:ea typeface="Lucida Grande"/>
              </a:rPr>
              <a:t>dyn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24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20412" y="1326086"/>
            <a:ext cx="27559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44237" y="1701311"/>
            <a:ext cx="2146300" cy="31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3671938" y="1099925"/>
            <a:ext cx="286110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Open Typing</a:t>
            </a:r>
            <a:endParaRPr lang="en-US" sz="3200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577996" y="1166925"/>
            <a:ext cx="1435100" cy="4953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70878" y="1099925"/>
            <a:ext cx="8058060" cy="2358579"/>
          </a:xfrm>
          <a:solidFill>
            <a:srgbClr val="E0E0E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t">
            <a:normAutofit lnSpcReduction="10000"/>
          </a:bodyPr>
          <a:lstStyle/>
          <a:p>
            <a:pPr>
              <a:buNone/>
            </a:pPr>
            <a:r>
              <a:rPr lang="en-US"/>
              <a:t>For every </a:t>
            </a:r>
          </a:p>
          <a:p>
            <a:r>
              <a:rPr lang="en-US" b="1"/>
              <a:t>Rely-set</a:t>
            </a:r>
            <a:r>
              <a:rPr lang="en-US"/>
              <a:t>      contains</a:t>
            </a:r>
            <a:endParaRPr lang="en-US" b="1"/>
          </a:p>
          <a:p>
            <a:pPr lvl="0"/>
            <a:r>
              <a:rPr lang="en-US" b="1" kern="0" dirty="0" smtClean="0">
                <a:solidFill>
                  <a:srgbClr val="000000"/>
                </a:solidFill>
              </a:rPr>
              <a:t>Guarantee-set </a:t>
            </a:r>
            <a:r>
              <a:rPr lang="en-US">
                <a:latin typeface="Lucida Grande"/>
                <a:ea typeface="Lucida Grande"/>
                <a:cs typeface="Lucida Grande"/>
              </a:rPr>
              <a:t>    </a:t>
            </a:r>
            <a:r>
              <a:rPr lang="en-US" kern="0" dirty="0" smtClean="0">
                <a:solidFill>
                  <a:srgbClr val="000000"/>
                </a:solidFill>
              </a:rPr>
              <a:t>contains</a:t>
            </a:r>
          </a:p>
          <a:p>
            <a:pPr lvl="0"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                             (most recent, if multiple)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200153" y="1265601"/>
            <a:ext cx="29210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2372592" y="1853934"/>
            <a:ext cx="406400" cy="355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3422558" y="2398170"/>
            <a:ext cx="406400" cy="406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5544870" y="2386624"/>
            <a:ext cx="711200" cy="3059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4497530" y="1851049"/>
            <a:ext cx="241300" cy="292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3835829" y="3679665"/>
            <a:ext cx="4711700" cy="185420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71938" y="4349114"/>
            <a:ext cx="4105168" cy="427044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30000" dirty="0" smtClean="0">
                <a:ea typeface="Lucida Grande"/>
              </a:rPr>
              <a:t>dyn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25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0412" y="1326086"/>
            <a:ext cx="27559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4237" y="1701311"/>
            <a:ext cx="2146300" cy="31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6936" y="2076536"/>
            <a:ext cx="2451100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68175" y="2451761"/>
            <a:ext cx="2413000" cy="317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33658" y="1752129"/>
            <a:ext cx="5209973" cy="4248972"/>
          </a:xfrm>
          <a:prstGeom prst="roundRect">
            <a:avLst>
              <a:gd name="adj" fmla="val 6648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671938" y="1099925"/>
            <a:ext cx="286110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Open Typing</a:t>
            </a:r>
            <a:endParaRPr lang="en-US" sz="3200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577996" y="1166925"/>
            <a:ext cx="14351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975735" y="2278586"/>
            <a:ext cx="4368800" cy="76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0412" y="1326086"/>
            <a:ext cx="2755900" cy="3175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4237" y="1701311"/>
            <a:ext cx="2146300" cy="3175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6936" y="2076536"/>
            <a:ext cx="2451100" cy="31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68175" y="2451761"/>
            <a:ext cx="2413000" cy="3175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3671938" y="1099925"/>
            <a:ext cx="286110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Open Typing</a:t>
            </a:r>
            <a:endParaRPr lang="en-US" sz="3200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577996" y="1166925"/>
            <a:ext cx="1435100" cy="495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975735" y="2278586"/>
            <a:ext cx="4368800" cy="762000"/>
          </a:xfrm>
          <a:prstGeom prst="rect">
            <a:avLst/>
          </a:prstGeom>
        </p:spPr>
      </p:pic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370878" y="1100325"/>
            <a:ext cx="8058060" cy="2358579"/>
          </a:xfrm>
          <a:solidFill>
            <a:srgbClr val="E0E0E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t">
            <a:normAutofit lnSpcReduction="10000"/>
          </a:bodyPr>
          <a:lstStyle/>
          <a:p>
            <a:pPr>
              <a:buNone/>
            </a:pPr>
            <a:r>
              <a:rPr lang="en-US"/>
              <a:t>For every </a:t>
            </a:r>
          </a:p>
          <a:p>
            <a:r>
              <a:rPr lang="en-US" b="1"/>
              <a:t>Rely-set</a:t>
            </a:r>
            <a:r>
              <a:rPr lang="en-US"/>
              <a:t>      contains</a:t>
            </a:r>
            <a:endParaRPr lang="en-US" b="1"/>
          </a:p>
          <a:p>
            <a:pPr lvl="0"/>
            <a:r>
              <a:rPr lang="en-US" b="1" kern="0" dirty="0" smtClean="0">
                <a:solidFill>
                  <a:srgbClr val="000000"/>
                </a:solidFill>
              </a:rPr>
              <a:t>Guarantee-set </a:t>
            </a:r>
            <a:r>
              <a:rPr lang="en-US">
                <a:latin typeface="Lucida Grande"/>
                <a:ea typeface="Lucida Grande"/>
                <a:cs typeface="Lucida Grande"/>
              </a:rPr>
              <a:t>    </a:t>
            </a:r>
            <a:r>
              <a:rPr lang="en-US" kern="0" dirty="0" smtClean="0">
                <a:solidFill>
                  <a:srgbClr val="000000"/>
                </a:solidFill>
              </a:rPr>
              <a:t>contains</a:t>
            </a:r>
          </a:p>
          <a:p>
            <a:pPr lvl="0"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                             (most recent, if multiple)</a:t>
            </a:r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200153" y="1265601"/>
            <a:ext cx="2921000" cy="4191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2372592" y="1853934"/>
            <a:ext cx="406400" cy="355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3422558" y="2398170"/>
            <a:ext cx="406400" cy="406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5544870" y="2386624"/>
            <a:ext cx="711200" cy="30595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4497530" y="1851049"/>
            <a:ext cx="241300" cy="292100"/>
          </a:xfrm>
          <a:prstGeom prst="rect">
            <a:avLst/>
          </a:prstGeom>
        </p:spPr>
      </p:pic>
      <p:sp>
        <p:nvSpPr>
          <p:cNvPr id="51" name="Title 1"/>
          <p:cNvSpPr txBox="1">
            <a:spLocks/>
          </p:cNvSpPr>
          <p:nvPr/>
        </p:nvSpPr>
        <p:spPr bwMode="auto">
          <a:xfrm>
            <a:off x="587847" y="3777656"/>
            <a:ext cx="2710297" cy="11630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Discharge all assumptions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3835829" y="3679665"/>
            <a:ext cx="4711700" cy="185420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26843" y="4719968"/>
            <a:ext cx="2877073" cy="427044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Open Types</a:t>
            </a:r>
            <a:r>
              <a:rPr lang="en-US"/>
              <a:t>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30000" dirty="0" smtClean="0">
                <a:ea typeface="Lucida Grande"/>
              </a:rPr>
              <a:t>dyn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26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0412" y="1326086"/>
            <a:ext cx="27559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4237" y="1701311"/>
            <a:ext cx="2146300" cy="317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33658" y="1752129"/>
            <a:ext cx="5209973" cy="4248972"/>
          </a:xfrm>
          <a:prstGeom prst="roundRect">
            <a:avLst>
              <a:gd name="adj" fmla="val 6648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671938" y="1099925"/>
            <a:ext cx="2861102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Open Typing</a:t>
            </a:r>
            <a:endParaRPr lang="en-US" sz="3200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577996" y="1166925"/>
            <a:ext cx="143510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987143" y="2264625"/>
            <a:ext cx="43688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56937" y="2069611"/>
            <a:ext cx="2374900" cy="33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56937" y="2450611"/>
            <a:ext cx="2336800" cy="33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835829" y="3679665"/>
            <a:ext cx="4711700" cy="1854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27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238" y="1595756"/>
            <a:ext cx="6106356" cy="2092881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5</a:t>
            </a:r>
            <a:endParaRPr lang="en-US" sz="2400" dirty="0" err="1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95318" y="3061245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fact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fact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Int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Int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495318" y="3061245"/>
            <a:ext cx="5550987" cy="461665"/>
          </a:xfrm>
          <a:prstGeom prst="roundRect">
            <a:avLst>
              <a:gd name="adj" fmla="val 0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28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238" y="1595756"/>
            <a:ext cx="6106356" cy="2092881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=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&lt;= 1 then 1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else n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5</a:t>
            </a:r>
            <a:endParaRPr lang="en-US" sz="2400" dirty="0" err="1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34128" y="4658849"/>
            <a:ext cx="5047623" cy="649489"/>
            <a:chOff x="3734128" y="4930249"/>
            <a:chExt cx="5047623" cy="649489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373412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FBFF7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Guarantee</a:t>
              </a: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652429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C0EDF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Rely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119958" y="5064778"/>
              <a:ext cx="317500" cy="406400"/>
            </a:xfrm>
            <a:prstGeom prst="rect">
              <a:avLst/>
            </a:prstGeom>
          </p:spPr>
        </p:pic>
      </p:grp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689370" y="3061245"/>
            <a:ext cx="2876581" cy="461665"/>
          </a:xfrm>
          <a:prstGeom prst="roundRect">
            <a:avLst>
              <a:gd name="adj" fmla="val 30624"/>
            </a:avLst>
          </a:prstGeom>
          <a:solidFill>
            <a:srgbClr val="C0EDF3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95318" y="3061245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fact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fact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Int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Int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87271" y="4993514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0521" y="2638258"/>
            <a:ext cx="7484899" cy="814167"/>
            <a:chOff x="260521" y="2801098"/>
            <a:chExt cx="7484899" cy="814167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260521" y="2801098"/>
              <a:ext cx="7246089" cy="8141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430487" y="3028821"/>
              <a:ext cx="5314933" cy="36933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Error: var [tock] not found </a:t>
              </a:r>
              <a:endPara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928114" y="3016945"/>
              <a:ext cx="292100" cy="45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29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025390" cy="2092881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874380"/>
            <a:ext cx="9144000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Goal: Types for “Dynamic” Languages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47460" y="4784220"/>
            <a:ext cx="3756729" cy="1595710"/>
            <a:chOff x="581368" y="5000919"/>
            <a:chExt cx="3756729" cy="159571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581368" y="5000919"/>
              <a:ext cx="3756729" cy="1595710"/>
            </a:xfrm>
            <a:prstGeom prst="verticalScroll">
              <a:avLst>
                <a:gd name="adj" fmla="val 11153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bIns="548640" anchor="ctr">
              <a:prstTxWarp prst="textNoShape">
                <a:avLst/>
              </a:prstTxWarp>
            </a:bodyPr>
            <a:lstStyle/>
            <a:p>
              <a:pPr algn="ctr"/>
              <a:endParaRPr lang="en-US" sz="7200"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81368" y="5302712"/>
              <a:ext cx="3756729" cy="1077218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Core </a:t>
              </a: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ea typeface="Lucida Grande"/>
                  <a:cs typeface="Optima"/>
                </a:rPr>
                <a:t>λ</a:t>
              </a: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-Calculus</a:t>
              </a:r>
            </a:p>
            <a:p>
              <a:pPr algn="ctr"/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+ Extensions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0" y="2000168"/>
            <a:ext cx="9144000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Approach: Type Check Desugared Programs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3067380"/>
            <a:ext cx="9144000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Simple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Imperative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,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Recursive</a:t>
            </a:r>
            <a:b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Functions are Difficult to Verify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30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025390" cy="2092881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30188" y="2605332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31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025390" cy="2092881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=</a:t>
            </a:r>
            <a:endParaRPr lang="en-US" sz="2400" dirty="0" smtClean="0">
              <a:solidFill>
                <a:srgbClr val="BFBFB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&gt; 0 then “tick ” ++ 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else “”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34128" y="4496009"/>
            <a:ext cx="5047623" cy="649489"/>
            <a:chOff x="3734128" y="4930249"/>
            <a:chExt cx="5047623" cy="649489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73412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FBFF7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Guarantee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652429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C0EDF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Rely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119958" y="5064778"/>
              <a:ext cx="317500" cy="406400"/>
            </a:xfrm>
            <a:prstGeom prst="rect">
              <a:avLst/>
            </a:prstGeom>
          </p:spPr>
        </p:pic>
      </p:grp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430188" y="2605332"/>
            <a:ext cx="5550987" cy="461665"/>
          </a:xfrm>
          <a:prstGeom prst="roundRect">
            <a:avLst>
              <a:gd name="adj" fmla="val 0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624240" y="2605332"/>
            <a:ext cx="2876581" cy="461665"/>
          </a:xfrm>
          <a:prstGeom prst="roundRect">
            <a:avLst>
              <a:gd name="adj" fmla="val 30624"/>
            </a:avLst>
          </a:prstGeom>
          <a:solidFill>
            <a:srgbClr val="C0EDF3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30188" y="2605332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56711" y="4711292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10000" baseline="30000">
              <a:solidFill>
                <a:srgbClr val="FF0000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7279" y="3893818"/>
            <a:ext cx="6346589" cy="814167"/>
            <a:chOff x="260521" y="2801098"/>
            <a:chExt cx="6346589" cy="814167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260521" y="2801098"/>
              <a:ext cx="6346589" cy="8141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430487" y="3028821"/>
              <a:ext cx="4176623" cy="36933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“tick tock tick tock ”</a:t>
              </a:r>
              <a:endPara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993244" y="3016945"/>
              <a:ext cx="292100" cy="45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32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025390" cy="337015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</a:p>
          <a:p>
            <a:pPr>
              <a:spcAft>
                <a:spcPts val="3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33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025390" cy="337015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</a:p>
          <a:p>
            <a:pPr>
              <a:spcAft>
                <a:spcPts val="3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30188" y="2551052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30188" y="3902264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34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025390" cy="3370153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=</a:t>
            </a:r>
            <a:endParaRPr lang="en-US" sz="2400" dirty="0" smtClean="0">
              <a:solidFill>
                <a:srgbClr val="BFBFB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&gt; 0 then “tick ” ++ 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else “”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tock n =</a:t>
            </a:r>
          </a:p>
          <a:p>
            <a:pPr>
              <a:spcAft>
                <a:spcPts val="3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 ++ tick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430188" y="2551052"/>
            <a:ext cx="5550987" cy="461665"/>
          </a:xfrm>
          <a:prstGeom prst="roundRect">
            <a:avLst>
              <a:gd name="adj" fmla="val 0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24240" y="2551052"/>
            <a:ext cx="2876581" cy="461665"/>
          </a:xfrm>
          <a:prstGeom prst="roundRect">
            <a:avLst>
              <a:gd name="adj" fmla="val 30624"/>
            </a:avLst>
          </a:prstGeom>
          <a:solidFill>
            <a:srgbClr val="C0EDF3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30188" y="2551052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430188" y="3902264"/>
            <a:ext cx="5550987" cy="461665"/>
          </a:xfrm>
          <a:prstGeom prst="roundRect">
            <a:avLst>
              <a:gd name="adj" fmla="val 0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624240" y="3902264"/>
            <a:ext cx="2876581" cy="461665"/>
          </a:xfrm>
          <a:prstGeom prst="roundRect">
            <a:avLst>
              <a:gd name="adj" fmla="val 30624"/>
            </a:avLst>
          </a:prstGeom>
          <a:solidFill>
            <a:srgbClr val="C0EDF3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30188" y="3902264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34128" y="5038809"/>
            <a:ext cx="5047623" cy="649489"/>
            <a:chOff x="3734128" y="4930249"/>
            <a:chExt cx="5047623" cy="649489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373412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FBFF7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Guarantee</a:t>
              </a: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652429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C0EDF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Rely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119958" y="5064778"/>
              <a:ext cx="317500" cy="406400"/>
            </a:xfrm>
            <a:prstGeom prst="rect">
              <a:avLst/>
            </a:prstGeom>
          </p:spPr>
        </p:pic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7271" y="5384330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78" y="5178097"/>
            <a:ext cx="7484899" cy="814167"/>
            <a:chOff x="260521" y="2801098"/>
            <a:chExt cx="7484899" cy="814167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260521" y="2801098"/>
              <a:ext cx="7283279" cy="8141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430487" y="3028821"/>
              <a:ext cx="5314933" cy="36933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rgbClr val="B3000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Error: “bad” not a function</a:t>
              </a:r>
              <a:endPara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928114" y="3016945"/>
              <a:ext cx="292100" cy="45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35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345252" cy="464742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</a:p>
          <a:p>
            <a:pPr>
              <a:spcAft>
                <a:spcPts val="3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“bad”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endParaRPr lang="en-US" sz="2400" dirty="0" err="1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345252" cy="464742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</a:p>
          <a:p>
            <a:pPr>
              <a:spcAft>
                <a:spcPts val="3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“bad”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endParaRPr lang="en-US" sz="2400" dirty="0" err="1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430188" y="4803257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                             </a:t>
            </a:r>
            <a:r>
              <a:rPr lang="en-US" sz="2400" kern="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   </a:t>
            </a:r>
            <a:r>
              <a:rPr lang="en-US" sz="1000" kern="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Str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30188" y="2551052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30188" y="3902264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3430188" y="4803257"/>
            <a:ext cx="5550987" cy="461665"/>
          </a:xfrm>
          <a:prstGeom prst="roundRect">
            <a:avLst>
              <a:gd name="adj" fmla="val 0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430188" y="2551052"/>
            <a:ext cx="5550987" cy="461665"/>
          </a:xfrm>
          <a:prstGeom prst="roundRect">
            <a:avLst>
              <a:gd name="adj" fmla="val 0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37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345252" cy="464742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=</a:t>
            </a:r>
            <a:endParaRPr lang="en-US" sz="2400" dirty="0" smtClean="0">
              <a:solidFill>
                <a:srgbClr val="BFBFB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&gt; 0 then “tick ” ++ 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else “”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tock n =</a:t>
            </a:r>
          </a:p>
          <a:p>
            <a:pPr>
              <a:spcAft>
                <a:spcPts val="3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 ++ tick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tock =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“bad”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 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3734128" y="5635889"/>
            <a:ext cx="5047623" cy="649489"/>
            <a:chOff x="3734128" y="4930249"/>
            <a:chExt cx="5047623" cy="649489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373412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FBFF7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Guarantee</a:t>
              </a: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52429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C0EDF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Rely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119958" y="5064778"/>
              <a:ext cx="317500" cy="406400"/>
            </a:xfrm>
            <a:prstGeom prst="rect">
              <a:avLst/>
            </a:prstGeom>
          </p:spPr>
        </p:pic>
      </p:grp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624240" y="2551052"/>
            <a:ext cx="2876581" cy="461665"/>
          </a:xfrm>
          <a:prstGeom prst="roundRect">
            <a:avLst>
              <a:gd name="adj" fmla="val 30624"/>
            </a:avLst>
          </a:prstGeom>
          <a:solidFill>
            <a:srgbClr val="C0EDF3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24240" y="3902264"/>
            <a:ext cx="2876581" cy="461665"/>
          </a:xfrm>
          <a:prstGeom prst="roundRect">
            <a:avLst>
              <a:gd name="adj" fmla="val 30624"/>
            </a:avLst>
          </a:prstGeom>
          <a:solidFill>
            <a:srgbClr val="C0EDF3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430188" y="4803257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                                 </a:t>
            </a:r>
            <a:r>
              <a:rPr lang="en-US" sz="10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Str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30188" y="2551052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30188" y="3902264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56711" y="5688332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10000" baseline="30000">
              <a:solidFill>
                <a:srgbClr val="FF0000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7" grpId="0" animBg="1"/>
      <p:bldP spid="18" grpId="0" animBg="1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7279" y="5174826"/>
            <a:ext cx="4555511" cy="814167"/>
            <a:chOff x="260521" y="2801098"/>
            <a:chExt cx="4555511" cy="814167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260521" y="2801098"/>
              <a:ext cx="4555511" cy="8141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430487" y="3028821"/>
              <a:ext cx="2385545" cy="36933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4080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“tick tick ”</a:t>
              </a:r>
              <a:endPara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993244" y="3016945"/>
              <a:ext cx="292100" cy="45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38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025390" cy="464742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</a:p>
          <a:p>
            <a:pPr>
              <a:spcAft>
                <a:spcPts val="3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tick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endParaRPr lang="en-US" sz="2400" dirty="0" err="1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39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025390" cy="464742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</a:p>
          <a:p>
            <a:pPr>
              <a:spcAft>
                <a:spcPts val="3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err="1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tick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endParaRPr lang="en-US" sz="2400" dirty="0" err="1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430188" y="2551052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430188" y="3902264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430188" y="4803257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57772" y="1784082"/>
            <a:ext cx="6862073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Translate to statically typed calculus?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9149" y="280252"/>
            <a:ext cx="7505702" cy="1708160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function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else        {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694139"/>
            <a:ext cx="9144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40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10" y="1169581"/>
            <a:ext cx="7025390" cy="4647426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=</a:t>
            </a:r>
            <a:endParaRPr lang="en-US" sz="2400" dirty="0" smtClean="0">
              <a:solidFill>
                <a:srgbClr val="BFBFBF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&gt; 0 then “tick ” ++ tock n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else “”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tock n =</a:t>
            </a:r>
          </a:p>
          <a:p>
            <a:pPr>
              <a:spcAft>
                <a:spcPts val="3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 ++ tick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 in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tock =</a:t>
            </a:r>
          </a:p>
          <a:p>
            <a:pPr>
              <a:spcAft>
                <a:spcPts val="3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tick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 in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endParaRPr lang="en-US" sz="2400" dirty="0" err="1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430188" y="4803257"/>
            <a:ext cx="5550987" cy="461665"/>
          </a:xfrm>
          <a:prstGeom prst="roundRect">
            <a:avLst>
              <a:gd name="adj" fmla="val 0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430188" y="2551052"/>
            <a:ext cx="5550987" cy="461665"/>
          </a:xfrm>
          <a:prstGeom prst="roundRect">
            <a:avLst>
              <a:gd name="adj" fmla="val 0"/>
            </a:avLst>
          </a:prstGeom>
          <a:solidFill>
            <a:srgbClr val="FBFF70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34128" y="5635889"/>
            <a:ext cx="5047623" cy="649489"/>
            <a:chOff x="3734128" y="4930249"/>
            <a:chExt cx="5047623" cy="649489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373412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FBFF7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Guarantee</a:t>
              </a: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524298" y="4930249"/>
              <a:ext cx="2257453" cy="649489"/>
            </a:xfrm>
            <a:prstGeom prst="roundRect">
              <a:avLst>
                <a:gd name="adj" fmla="val 50000"/>
              </a:avLst>
            </a:prstGeom>
            <a:solidFill>
              <a:srgbClr val="C0EDF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>
                  <a:latin typeface="Optima"/>
                  <a:cs typeface="Optima"/>
                </a:rPr>
                <a:t>Rely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119958" y="5064778"/>
              <a:ext cx="317500" cy="406400"/>
            </a:xfrm>
            <a:prstGeom prst="rect">
              <a:avLst/>
            </a:prstGeom>
          </p:spPr>
        </p:pic>
      </p:grp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624240" y="2551052"/>
            <a:ext cx="2876581" cy="461665"/>
          </a:xfrm>
          <a:prstGeom prst="roundRect">
            <a:avLst>
              <a:gd name="adj" fmla="val 30624"/>
            </a:avLst>
          </a:prstGeom>
          <a:solidFill>
            <a:srgbClr val="C0EDF3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24240" y="3902264"/>
            <a:ext cx="2876581" cy="461665"/>
          </a:xfrm>
          <a:prstGeom prst="roundRect">
            <a:avLst>
              <a:gd name="adj" fmla="val 30624"/>
            </a:avLst>
          </a:prstGeom>
          <a:solidFill>
            <a:srgbClr val="C0EDF3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430188" y="2551052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430188" y="3902264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74111" y="5753434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624240" y="4803257"/>
            <a:ext cx="2876581" cy="461665"/>
          </a:xfrm>
          <a:prstGeom prst="roundRect">
            <a:avLst>
              <a:gd name="adj" fmla="val 30624"/>
            </a:avLst>
          </a:prstGeom>
          <a:solidFill>
            <a:srgbClr val="C0EDF3"/>
          </a:solidFill>
          <a:ln w="635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3200" b="1">
              <a:latin typeface="Optima"/>
              <a:cs typeface="Optima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430188" y="4803257"/>
            <a:ext cx="5550987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23" grpId="0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354483"/>
            <a:ext cx="9144000" cy="2246769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24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Open Types capture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“late packaging”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of recursive definitions in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dynamically-scoped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languages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(Metatheory has not yet been worked)</a:t>
            </a:r>
            <a:endParaRPr lang="en-US" sz="2400" kern="0" baseline="3000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4338606"/>
            <a:ext cx="9144000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Several potential applications in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lexically-scoped languages…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Types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-25000" dirty="0" smtClean="0">
                <a:ea typeface="Lucida Grande"/>
              </a:rPr>
              <a:t>ref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484635"/>
            <a:ext cx="9144000" cy="2077492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8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For open types in this setting,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type system must support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strong updates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to mutable variables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latin typeface="Optima"/>
                <a:cs typeface="Optima"/>
              </a:rPr>
              <a:t>e.g. Thiemann et al. (ECOOP 2010), Chugh et al. (OOPSLA 2012)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668649"/>
            <a:ext cx="9144000" cy="1077218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References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in </a:t>
            </a:r>
            <a:r>
              <a:rPr lang="en-US" sz="3200" kern="0" dirty="0" smtClean="0">
                <a:latin typeface="Optima"/>
                <a:ea typeface="Lucida Grande"/>
                <a:cs typeface="Optima"/>
              </a:rPr>
              <a:t>λ</a:t>
            </a:r>
            <a:r>
              <a:rPr lang="en-US" sz="3200" kern="0" baseline="-25000" dirty="0" smtClean="0">
                <a:latin typeface="Optima"/>
                <a:ea typeface="Lucida Grande"/>
                <a:cs typeface="Optima"/>
              </a:rPr>
              <a:t>ref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are similar to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dynamically-scoped bindings in </a:t>
            </a:r>
            <a:r>
              <a:rPr lang="en-US" sz="3200" kern="0" dirty="0" smtClean="0">
                <a:latin typeface="Optima"/>
                <a:ea typeface="Lucida Grande"/>
                <a:cs typeface="Optima"/>
              </a:rPr>
              <a:t>λ</a:t>
            </a:r>
            <a:r>
              <a:rPr lang="en-US" sz="3200" kern="0" baseline="30000" dirty="0" smtClean="0">
                <a:latin typeface="Optima"/>
                <a:ea typeface="Lucida Grande"/>
                <a:cs typeface="Optima"/>
              </a:rPr>
              <a:t>dyn</a:t>
            </a:r>
            <a:endParaRPr lang="en-US" sz="3200" kern="0" baseline="3000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Types for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 kern="0" baseline="-25000" dirty="0" smtClean="0">
                <a:ea typeface="Lucida Grande"/>
              </a:rPr>
              <a:t>ref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43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690" y="1169581"/>
            <a:ext cx="4821337" cy="4370427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6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</a:t>
            </a:r>
            <a:r>
              <a:rPr lang="en-US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ref null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</a:p>
          <a:p>
            <a:pPr>
              <a:spcAft>
                <a:spcPts val="3600"/>
              </a:spcAft>
            </a:pP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</a:t>
            </a:r>
            <a:r>
              <a:rPr lang="en-US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ref null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</a:t>
            </a:r>
            <a:r>
              <a:rPr lang="en-US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:=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!tock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endParaRPr lang="en-US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</a:t>
            </a:r>
            <a:r>
              <a:rPr lang="en-US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:=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!tick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);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!tick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r>
              <a:rPr lang="en-US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36924" y="4600778"/>
            <a:ext cx="7676169" cy="727591"/>
            <a:chOff x="1336924" y="4600778"/>
            <a:chExt cx="7676169" cy="727591"/>
          </a:xfrm>
        </p:grpSpPr>
        <p:cxnSp>
          <p:nvCxnSpPr>
            <p:cNvPr id="7" name="Straight Connector 6"/>
            <p:cNvCxnSpPr>
              <a:endCxn id="8" idx="1"/>
            </p:cNvCxnSpPr>
            <p:nvPr/>
          </p:nvCxnSpPr>
          <p:spPr bwMode="auto">
            <a:xfrm flipV="1">
              <a:off x="1336924" y="4964574"/>
              <a:ext cx="2529014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8" name="Rounded Rectangle 7"/>
            <p:cNvSpPr/>
            <p:nvPr/>
          </p:nvSpPr>
          <p:spPr bwMode="auto">
            <a:xfrm>
              <a:off x="3865938" y="4600778"/>
              <a:ext cx="5147155" cy="727591"/>
            </a:xfrm>
            <a:prstGeom prst="roundRect">
              <a:avLst>
                <a:gd name="adj" fmla="val 1991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tick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(</a:t>
              </a:r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tock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)) </a:t>
              </a:r>
              <a:r>
                <a:rPr lang="en-US" dirty="0" err="1" smtClean="0">
                  <a:solidFill>
                    <a:srgbClr val="14467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dirty="0" err="1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charset="2"/>
                </a:rPr>
                <a:t> 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</a:t>
              </a:r>
              <a:endParaRPr lang="en-US" kern="0" dirty="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endParaRPr>
            </a:p>
            <a:p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tock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(</a:t>
              </a:r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tick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)) </a:t>
              </a:r>
              <a:r>
                <a:rPr lang="en-US" dirty="0" err="1" smtClean="0">
                  <a:solidFill>
                    <a:srgbClr val="14467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dirty="0" err="1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charset="2"/>
                </a:rPr>
                <a:t> 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36924" y="1459221"/>
            <a:ext cx="4454277" cy="415766"/>
            <a:chOff x="1336924" y="1459221"/>
            <a:chExt cx="4454277" cy="415766"/>
          </a:xfrm>
        </p:grpSpPr>
        <p:cxnSp>
          <p:nvCxnSpPr>
            <p:cNvPr id="22" name="Straight Connector 21"/>
            <p:cNvCxnSpPr>
              <a:endCxn id="23" idx="1"/>
            </p:cNvCxnSpPr>
            <p:nvPr/>
          </p:nvCxnSpPr>
          <p:spPr bwMode="auto">
            <a:xfrm>
              <a:off x="1336924" y="1667104"/>
              <a:ext cx="2529015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3" name="Rounded Rectangle 22"/>
            <p:cNvSpPr/>
            <p:nvPr/>
          </p:nvSpPr>
          <p:spPr bwMode="auto">
            <a:xfrm>
              <a:off x="3865939" y="1459221"/>
              <a:ext cx="1925262" cy="415766"/>
            </a:xfrm>
            <a:prstGeom prst="roundRect">
              <a:avLst>
                <a:gd name="adj" fmla="val 1991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tick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Ref Null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36924" y="2038601"/>
            <a:ext cx="4454277" cy="727591"/>
            <a:chOff x="1336924" y="2038601"/>
            <a:chExt cx="4454277" cy="727591"/>
          </a:xfrm>
        </p:grpSpPr>
        <p:cxnSp>
          <p:nvCxnSpPr>
            <p:cNvPr id="25" name="Straight Connector 24"/>
            <p:cNvCxnSpPr>
              <a:endCxn id="26" idx="1"/>
            </p:cNvCxnSpPr>
            <p:nvPr/>
          </p:nvCxnSpPr>
          <p:spPr bwMode="auto">
            <a:xfrm flipV="1">
              <a:off x="1336924" y="2402397"/>
              <a:ext cx="2529015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6" name="Rounded Rectangle 25"/>
            <p:cNvSpPr/>
            <p:nvPr/>
          </p:nvSpPr>
          <p:spPr bwMode="auto">
            <a:xfrm>
              <a:off x="3865939" y="2038601"/>
              <a:ext cx="1925262" cy="727591"/>
            </a:xfrm>
            <a:prstGeom prst="roundRect">
              <a:avLst>
                <a:gd name="adj" fmla="val 1991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tick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Ref Null</a:t>
              </a:r>
              <a:endParaRPr lang="en-US" kern="0" dirty="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endParaRPr>
            </a:p>
            <a:p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tock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Ref Null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924" y="3427591"/>
            <a:ext cx="7676169" cy="727591"/>
            <a:chOff x="1336924" y="3427591"/>
            <a:chExt cx="7676169" cy="727591"/>
          </a:xfrm>
        </p:grpSpPr>
        <p:cxnSp>
          <p:nvCxnSpPr>
            <p:cNvPr id="27" name="Straight Connector 26"/>
            <p:cNvCxnSpPr>
              <a:endCxn id="28" idx="1"/>
            </p:cNvCxnSpPr>
            <p:nvPr/>
          </p:nvCxnSpPr>
          <p:spPr bwMode="auto">
            <a:xfrm flipV="1">
              <a:off x="1336924" y="3791387"/>
              <a:ext cx="2529014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sp>
          <p:nvSpPr>
            <p:cNvPr id="28" name="Rounded Rectangle 27"/>
            <p:cNvSpPr/>
            <p:nvPr/>
          </p:nvSpPr>
          <p:spPr bwMode="auto">
            <a:xfrm>
              <a:off x="3865938" y="3427591"/>
              <a:ext cx="5147155" cy="727591"/>
            </a:xfrm>
            <a:prstGeom prst="roundRect">
              <a:avLst>
                <a:gd name="adj" fmla="val 1991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tick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(</a:t>
              </a:r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tock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)) </a:t>
              </a:r>
              <a:r>
                <a:rPr lang="en-US" dirty="0" err="1" smtClean="0">
                  <a:solidFill>
                    <a:srgbClr val="14467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dirty="0" err="1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charset="2"/>
                </a:rPr>
                <a:t> 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</a:t>
              </a:r>
              <a:endParaRPr lang="en-US" kern="0" dirty="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endParaRPr>
            </a:p>
            <a:p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tock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Ref Null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36925" y="5566674"/>
            <a:ext cx="7110596" cy="649489"/>
            <a:chOff x="1336925" y="5566674"/>
            <a:chExt cx="7110596" cy="649489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1336925" y="5891419"/>
              <a:ext cx="1893974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grpSp>
          <p:nvGrpSpPr>
            <p:cNvPr id="33" name="Group 32"/>
            <p:cNvGrpSpPr/>
            <p:nvPr/>
          </p:nvGrpSpPr>
          <p:grpSpPr>
            <a:xfrm>
              <a:off x="3399898" y="5566674"/>
              <a:ext cx="5047623" cy="649489"/>
              <a:chOff x="3734128" y="4930249"/>
              <a:chExt cx="5047623" cy="649489"/>
            </a:xfrm>
          </p:grpSpPr>
          <p:sp>
            <p:nvSpPr>
              <p:cNvPr id="34" name="AutoShape 5"/>
              <p:cNvSpPr>
                <a:spLocks noChangeArrowheads="1"/>
              </p:cNvSpPr>
              <p:nvPr/>
            </p:nvSpPr>
            <p:spPr bwMode="auto">
              <a:xfrm>
                <a:off x="3734128" y="4930249"/>
                <a:ext cx="2257453" cy="649489"/>
              </a:xfrm>
              <a:prstGeom prst="roundRect">
                <a:avLst>
                  <a:gd name="adj" fmla="val 50000"/>
                </a:avLst>
              </a:prstGeom>
              <a:solidFill>
                <a:srgbClr val="FBFF7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200" b="1">
                    <a:latin typeface="Optima"/>
                    <a:cs typeface="Optima"/>
                  </a:rPr>
                  <a:t>Guarantee</a:t>
                </a:r>
              </a:p>
            </p:txBody>
          </p:sp>
          <p:sp>
            <p:nvSpPr>
              <p:cNvPr id="35" name="AutoShape 5"/>
              <p:cNvSpPr>
                <a:spLocks noChangeArrowheads="1"/>
              </p:cNvSpPr>
              <p:nvPr/>
            </p:nvSpPr>
            <p:spPr bwMode="auto">
              <a:xfrm>
                <a:off x="6524298" y="4930249"/>
                <a:ext cx="2257453" cy="649489"/>
              </a:xfrm>
              <a:prstGeom prst="roundRect">
                <a:avLst>
                  <a:gd name="adj" fmla="val 50000"/>
                </a:avLst>
              </a:prstGeom>
              <a:solidFill>
                <a:srgbClr val="C0EDF3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200" b="1">
                    <a:latin typeface="Optima"/>
                    <a:cs typeface="Optima"/>
                  </a:rPr>
                  <a:t>Rely</a:t>
                </a: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6119958" y="5064778"/>
                <a:ext cx="317500" cy="406400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839881" y="5684219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865939" y="4602366"/>
            <a:ext cx="5147156" cy="727591"/>
            <a:chOff x="3865938" y="5971714"/>
            <a:chExt cx="5147156" cy="727591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3865938" y="5971714"/>
              <a:ext cx="5147155" cy="727591"/>
            </a:xfrm>
            <a:prstGeom prst="roundRect">
              <a:avLst>
                <a:gd name="adj" fmla="val 19917"/>
              </a:avLst>
            </a:prstGeom>
            <a:solidFill>
              <a:srgbClr val="F7FF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kern="0" dirty="0" smtClean="0">
                <a:solidFill>
                  <a:schemeClr val="tx2"/>
                </a:solidFill>
                <a:latin typeface="Optima"/>
                <a:cs typeface="Optima"/>
              </a:endParaRPr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4765014" y="5971714"/>
              <a:ext cx="2658136" cy="727591"/>
            </a:xfrm>
            <a:prstGeom prst="roundRect">
              <a:avLst>
                <a:gd name="adj" fmla="val 23228"/>
              </a:avLst>
            </a:prstGeom>
            <a:solidFill>
              <a:srgbClr val="C0EDF3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3200" b="1">
                <a:latin typeface="Optima"/>
                <a:cs typeface="Optima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3865939" y="5971714"/>
              <a:ext cx="5147155" cy="727591"/>
            </a:xfrm>
            <a:prstGeom prst="roundRect">
              <a:avLst>
                <a:gd name="adj" fmla="val 1991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tick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(</a:t>
              </a:r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tock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)) </a:t>
              </a:r>
              <a:r>
                <a:rPr lang="en-US" dirty="0" err="1" smtClean="0">
                  <a:solidFill>
                    <a:srgbClr val="14467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dirty="0" err="1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charset="2"/>
                </a:rPr>
                <a:t> 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</a:t>
              </a:r>
              <a:endParaRPr lang="en-US" kern="0" dirty="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endParaRPr>
            </a:p>
            <a:p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tock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(</a:t>
              </a:r>
              <a:r>
                <a:rPr lang="en-US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tick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)) </a:t>
              </a:r>
              <a:r>
                <a:rPr lang="en-US" dirty="0" err="1" smtClean="0">
                  <a:solidFill>
                    <a:srgbClr val="14467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dirty="0" err="1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charset="2"/>
                </a:rPr>
                <a:t> 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Ref (Int 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Str</a:t>
              </a:r>
              <a:r>
                <a:rPr lang="en-US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</a:t>
              </a:r>
              <a:r>
                <a:rPr lang="en-US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Types for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44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8368" y="1113881"/>
            <a:ext cx="7751429" cy="3062377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endParaRPr lang="en-US" sz="2400" dirty="0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&gt;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0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“tick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this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2400" dirty="0" smtClean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else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in</a:t>
            </a:r>
          </a:p>
          <a:p>
            <a:pPr>
              <a:spcAft>
                <a:spcPts val="18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 n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smtClean="0">
                <a:solidFill>
                  <a:srgbClr val="00408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“tock ”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++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this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in</a:t>
            </a:r>
          </a:p>
          <a:p>
            <a:pPr>
              <a:spcAft>
                <a:spcPts val="18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obj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{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tock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 in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obj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tick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2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);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860553" y="4559324"/>
            <a:ext cx="6762604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this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{tock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}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60553" y="5173389"/>
            <a:ext cx="6762604" cy="461665"/>
          </a:xfrm>
          <a:prstGeom prst="rect">
            <a:avLst/>
          </a:prstGeom>
          <a:noFill/>
          <a:ln w="12700" cap="flat" cmpd="sng" algn="ctr">
            <a:solidFill>
              <a:srgbClr val="1446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tock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(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this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:: 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{tick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: 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Monaco"/>
                <a:cs typeface="Monaco"/>
              </a:rPr>
              <a:t>}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) </a:t>
            </a:r>
            <a:r>
              <a:rPr lang="en-US" sz="2400" dirty="0" err="1" smtClean="0">
                <a:solidFill>
                  <a:srgbClr val="144673"/>
                </a:solidFill>
                <a:latin typeface="Monaco" charset="0"/>
                <a:ea typeface="Consolas" charset="0"/>
                <a:cs typeface="Consolas" charset="0"/>
                <a:sym typeface="Symbol" charset="2"/>
              </a:rPr>
              <a:t></a:t>
            </a:r>
            <a:r>
              <a:rPr lang="en-US" sz="2400" dirty="0" err="1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charset="2"/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Int </a:t>
            </a:r>
            <a:r>
              <a:rPr lang="en-US" sz="2400" smtClean="0">
                <a:solidFill>
                  <a:schemeClr val="tx2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 </a:t>
            </a:r>
            <a:r>
              <a:rPr lang="en-US" sz="2400" smtClean="0">
                <a:solidFill>
                  <a:srgbClr val="144673"/>
                </a:solidFill>
                <a:latin typeface="Optima"/>
                <a:ea typeface="Consolas" pitchFamily="-65" charset="0"/>
                <a:cs typeface="Optima"/>
                <a:sym typeface="Symbol" pitchFamily="-65" charset="2"/>
              </a:rPr>
              <a:t>Str</a:t>
            </a:r>
            <a:r>
              <a:rPr lang="en-US" sz="2400" kern="0" dirty="0" smtClean="0">
                <a:solidFill>
                  <a:schemeClr val="tx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98529" y="1503886"/>
            <a:ext cx="2354894" cy="508954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7902" y="2521098"/>
            <a:ext cx="2726587" cy="508954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7" y="1065067"/>
            <a:ext cx="8686801" cy="5578475"/>
          </a:xfrm>
        </p:spPr>
        <p:txBody>
          <a:bodyPr>
            <a:normAutofit/>
          </a:bodyPr>
          <a:lstStyle/>
          <a:p>
            <a:r>
              <a:rPr lang="en-US"/>
              <a:t>Dynamic scope in lexical settings for:</a:t>
            </a:r>
          </a:p>
          <a:p>
            <a:pPr lvl="1"/>
            <a:r>
              <a:rPr lang="en-US" sz="2400"/>
              <a:t>Software updates</a:t>
            </a:r>
          </a:p>
          <a:p>
            <a:pPr lvl="1"/>
            <a:r>
              <a:rPr lang="en-US" sz="2400"/>
              <a:t>Dynamic code loading</a:t>
            </a:r>
          </a:p>
          <a:p>
            <a:pPr lvl="1">
              <a:spcAft>
                <a:spcPts val="1200"/>
              </a:spcAft>
            </a:pPr>
            <a:r>
              <a:rPr lang="en-US" sz="2400"/>
              <a:t>Global flags</a:t>
            </a:r>
          </a:p>
          <a:p>
            <a:r>
              <a:rPr lang="en-US" b="1"/>
              <a:t>Implicit Parameters</a:t>
            </a:r>
            <a:r>
              <a:rPr lang="en-US"/>
              <a:t> of Lewis et al.</a:t>
            </a:r>
            <a:r>
              <a:rPr lang="en-US" sz="2400"/>
              <a:t> (POPL 2000)</a:t>
            </a:r>
          </a:p>
          <a:p>
            <a:pPr lvl="1"/>
            <a:r>
              <a:rPr lang="en-US" sz="2400"/>
              <a:t>Open types mechanism resembles their approach</a:t>
            </a:r>
          </a:p>
          <a:p>
            <a:pPr lvl="1">
              <a:spcAft>
                <a:spcPts val="1200"/>
              </a:spcAft>
            </a:pPr>
            <a:r>
              <a:rPr lang="en-US" sz="2400"/>
              <a:t>We aim to support recursion and references</a:t>
            </a:r>
          </a:p>
          <a:p>
            <a:r>
              <a:rPr lang="en-US"/>
              <a:t>Other related work</a:t>
            </a:r>
          </a:p>
          <a:p>
            <a:pPr lvl="1"/>
            <a:r>
              <a:rPr lang="en-US" sz="2400"/>
              <a:t>Bierman et al. (ICFP 2003)</a:t>
            </a:r>
          </a:p>
          <a:p>
            <a:pPr lvl="1"/>
            <a:r>
              <a:rPr lang="en-US" sz="2400"/>
              <a:t>Dami (TCS 1998), Harper (Practical Foundations for PL)</a:t>
            </a:r>
          </a:p>
          <a:p>
            <a:pPr lvl="1"/>
            <a:r>
              <a:rPr lang="en-US" sz="240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Thanks!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347459"/>
            <a:ext cx="9144000" cy="70788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800"/>
              </a:spcAft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Optima"/>
                <a:cs typeface="Optima"/>
              </a:rPr>
              <a:t>Thoughts? Questions?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79624"/>
            <a:ext cx="8229600" cy="1865160"/>
          </a:xfrm>
          <a:solidFill>
            <a:srgbClr val="E0E0E0"/>
          </a:solidFill>
        </p:spPr>
        <p:txBody>
          <a:bodyPr/>
          <a:lstStyle/>
          <a:p>
            <a:pPr algn="ctr">
              <a:spcAft>
                <a:spcPts val="600"/>
              </a:spcAft>
              <a:buNone/>
            </a:pPr>
            <a:r>
              <a:rPr lang="en-US" u="sng"/>
              <a:t>Open Types for Checking Recursion in</a:t>
            </a:r>
            <a:r>
              <a:rPr lang="en-US"/>
              <a:t>:</a:t>
            </a:r>
          </a:p>
          <a:p>
            <a:pPr marL="914400" lvl="1" indent="-514350" algn="ctr">
              <a:buFont typeface="+mj-lt"/>
              <a:buAutoNum type="arabicPeriod"/>
            </a:pPr>
            <a:r>
              <a:rPr lang="en-US"/>
              <a:t>Dynamically-scoped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/>
              <a:t>-calculus</a:t>
            </a:r>
          </a:p>
          <a:p>
            <a:pPr marL="914400" lvl="1" indent="-514350" algn="ctr">
              <a:buFont typeface="+mj-lt"/>
              <a:buAutoNum type="arabicPeriod"/>
            </a:pPr>
            <a:r>
              <a:rPr lang="en-US"/>
              <a:t>Lexically-scoped </a:t>
            </a:r>
            <a:r>
              <a:rPr lang="en-US" kern="0" dirty="0" smtClean="0">
                <a:ea typeface="Lucida Grande"/>
              </a:rPr>
              <a:t>λ</a:t>
            </a:r>
            <a:r>
              <a:rPr lang="en-US"/>
              <a:t>-calculus with references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8523"/>
            <a:ext cx="9144000" cy="838200"/>
          </a:xfrm>
        </p:spPr>
        <p:txBody>
          <a:bodyPr/>
          <a:lstStyle/>
          <a:p>
            <a:r>
              <a:rPr lang="en-US"/>
              <a:t>EXTRA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Higher-Order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72655" y="1096811"/>
            <a:ext cx="5209973" cy="2206184"/>
            <a:chOff x="3533658" y="3389988"/>
            <a:chExt cx="5209973" cy="2206184"/>
          </a:xfrm>
        </p:grpSpPr>
        <p:sp>
          <p:nvSpPr>
            <p:cNvPr id="6" name="Rounded Rectangle 5"/>
            <p:cNvSpPr/>
            <p:nvPr/>
          </p:nvSpPr>
          <p:spPr>
            <a:xfrm>
              <a:off x="3533658" y="3389988"/>
              <a:ext cx="5209973" cy="2206184"/>
            </a:xfrm>
            <a:prstGeom prst="roundRect">
              <a:avLst>
                <a:gd name="adj" fmla="val 1324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835829" y="3528997"/>
              <a:ext cx="4711700" cy="1854200"/>
            </a:xfrm>
            <a:prstGeom prst="rect">
              <a:avLst/>
            </a:prstGeom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81358" y="1549706"/>
            <a:ext cx="2639294" cy="427044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14800" y="3400746"/>
            <a:ext cx="7748926" cy="150810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 Disallows function arguments with free variables</a:t>
            </a:r>
          </a:p>
          <a:p>
            <a:pPr lvl="0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 This restriction precludes “downwards funarg problem”</a:t>
            </a:r>
          </a:p>
          <a:p>
            <a:pPr lvl="0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 To be less restrictive: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121500" y="4574103"/>
            <a:ext cx="4208585" cy="2094314"/>
            <a:chOff x="3884736" y="4488007"/>
            <a:chExt cx="4208585" cy="2094314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867671" y="4941137"/>
              <a:ext cx="611290" cy="381000"/>
            </a:xfrm>
            <a:prstGeom prst="round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855623" y="5672945"/>
              <a:ext cx="1020238" cy="381000"/>
            </a:xfrm>
            <a:prstGeom prst="round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072747" y="4617151"/>
              <a:ext cx="3835400" cy="1854200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3884736" y="4488007"/>
              <a:ext cx="4208585" cy="2094314"/>
            </a:xfrm>
            <a:prstGeom prst="roundRect">
              <a:avLst>
                <a:gd name="adj" fmla="val 13243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2625795"/>
            <a:ext cx="3850345" cy="586444"/>
            <a:chOff x="-667533" y="2910439"/>
            <a:chExt cx="3850345" cy="586444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-667533" y="2910439"/>
              <a:ext cx="3850345" cy="5864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defRPr/>
              </a:pPr>
              <a:endParaRPr lang="en-US" sz="3200" kern="0" dirty="0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430487" y="3007297"/>
              <a:ext cx="752325" cy="369332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 err="1" smtClean="0">
                  <a:solidFill>
                    <a:srgbClr val="333333"/>
                  </a:solidFill>
                  <a:latin typeface="Monaco" pitchFamily="-65" charset="0"/>
                  <a:ea typeface="Consolas" pitchFamily="-65" charset="0"/>
                  <a:cs typeface="Consolas" pitchFamily="-65" charset="0"/>
                </a:rPr>
                <a:t>-17</a:t>
              </a:r>
              <a:endPara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993244" y="2995421"/>
              <a:ext cx="292100" cy="45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Environment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49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414" y="1180343"/>
            <a:ext cx="5373708" cy="1938992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negateInt 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 =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0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negateBool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 =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not x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x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17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in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endParaRPr lang="en-US" sz="2400" dirty="0" err="1" smtClean="0">
              <a:solidFill>
                <a:srgbClr val="E39B30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negateInt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();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44790" y="4537769"/>
            <a:ext cx="5899134" cy="1700374"/>
            <a:chOff x="444790" y="4537769"/>
            <a:chExt cx="5899134" cy="1700374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2759037" y="4537769"/>
              <a:ext cx="1366526" cy="461665"/>
            </a:xfrm>
            <a:prstGeom prst="roundRect">
              <a:avLst>
                <a:gd name="adj" fmla="val 30624"/>
              </a:avLst>
            </a:prstGeom>
            <a:solidFill>
              <a:srgbClr val="C0EDF3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3200" b="1">
                <a:latin typeface="Optima"/>
                <a:cs typeface="Optima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2759037" y="5151834"/>
              <a:ext cx="1366526" cy="461665"/>
            </a:xfrm>
            <a:prstGeom prst="roundRect">
              <a:avLst>
                <a:gd name="adj" fmla="val 30624"/>
              </a:avLst>
            </a:prstGeom>
            <a:solidFill>
              <a:srgbClr val="C0EDF3"/>
            </a:solidFill>
            <a:ln w="635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3200" b="1">
                <a:latin typeface="Optima"/>
                <a:cs typeface="Optima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444790" y="4537769"/>
              <a:ext cx="5899134" cy="461665"/>
            </a:xfrm>
            <a:prstGeom prst="rect">
              <a:avLst/>
            </a:prstGeom>
            <a:noFill/>
            <a:ln w="12700" cap="flat" cmpd="sng" algn="ctr">
              <a:solidFill>
                <a:srgbClr val="14467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18288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400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 negateInt</a:t>
              </a:r>
              <a:r>
                <a:rPr lang="en-US" sz="2400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(</a:t>
              </a:r>
              <a:r>
                <a:rPr lang="en-US" sz="2400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x</a:t>
              </a:r>
              <a:r>
                <a:rPr lang="en-US" sz="2400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Int</a:t>
              </a:r>
              <a:r>
                <a:rPr lang="en-US" sz="2400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    </a:t>
              </a:r>
              <a:r>
                <a:rPr lang="en-US" sz="2400" dirty="0" err="1" smtClean="0">
                  <a:solidFill>
                    <a:srgbClr val="14467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sz="2400" dirty="0" err="1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charset="2"/>
                </a:rPr>
                <a:t> </a:t>
              </a:r>
              <a:r>
                <a:rPr lang="en-US" sz="2400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Unit </a:t>
              </a:r>
              <a:r>
                <a:rPr lang="en-US" sz="2400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z="2400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Int</a:t>
              </a:r>
              <a:r>
                <a:rPr lang="en-US" sz="2400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444790" y="5151834"/>
              <a:ext cx="5899134" cy="461665"/>
            </a:xfrm>
            <a:prstGeom prst="rect">
              <a:avLst/>
            </a:prstGeom>
            <a:noFill/>
            <a:ln w="12700" cap="flat" cmpd="sng" algn="ctr">
              <a:solidFill>
                <a:srgbClr val="14467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18288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400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negateBool</a:t>
              </a:r>
              <a:r>
                <a:rPr lang="en-US" sz="2400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(</a:t>
              </a:r>
              <a:r>
                <a:rPr lang="en-US" sz="2400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x</a:t>
              </a:r>
              <a:r>
                <a:rPr lang="en-US" sz="2400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Bool</a:t>
              </a:r>
              <a:r>
                <a:rPr lang="en-US" sz="2400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) </a:t>
              </a:r>
              <a:r>
                <a:rPr lang="en-US" sz="2400" dirty="0" err="1" smtClean="0">
                  <a:solidFill>
                    <a:srgbClr val="144673"/>
                  </a:solidFill>
                  <a:latin typeface="Monaco" charset="0"/>
                  <a:ea typeface="Consolas" charset="0"/>
                  <a:cs typeface="Consolas" charset="0"/>
                  <a:sym typeface="Symbol" charset="2"/>
                </a:rPr>
                <a:t></a:t>
              </a:r>
              <a:r>
                <a:rPr lang="en-US" sz="2400" dirty="0" err="1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charset="2"/>
                </a:rPr>
                <a:t> </a:t>
              </a:r>
              <a:r>
                <a:rPr lang="en-US" sz="2400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Unit </a:t>
              </a:r>
              <a:r>
                <a:rPr lang="en-US" sz="2400" smtClean="0">
                  <a:solidFill>
                    <a:schemeClr val="tx2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 </a:t>
              </a:r>
              <a:r>
                <a:rPr lang="en-US" sz="2400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Bool</a:t>
              </a:r>
              <a:endParaRPr lang="en-US" sz="2400" kern="0" dirty="0" smtClean="0">
                <a:solidFill>
                  <a:schemeClr val="tx2"/>
                </a:solidFill>
                <a:latin typeface="Optima"/>
                <a:cs typeface="Optima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444790" y="5776478"/>
              <a:ext cx="5899134" cy="461665"/>
            </a:xfrm>
            <a:prstGeom prst="rect">
              <a:avLst/>
            </a:prstGeom>
            <a:noFill/>
            <a:ln w="12700" cap="flat" cmpd="sng" algn="ctr">
              <a:solidFill>
                <a:srgbClr val="14467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18288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sz="2400" kern="0" dirty="0" smtClean="0">
                  <a:solidFill>
                    <a:schemeClr val="tx2"/>
                  </a:solidFill>
                  <a:latin typeface="Monaco"/>
                  <a:cs typeface="Monaco"/>
                </a:rPr>
                <a:t>         x</a:t>
              </a:r>
              <a:r>
                <a:rPr lang="en-US" sz="2400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::                      </a:t>
              </a:r>
              <a:r>
                <a:rPr lang="en-US" sz="2400" smtClean="0">
                  <a:solidFill>
                    <a:srgbClr val="144673"/>
                  </a:solidFill>
                  <a:latin typeface="Optima"/>
                  <a:ea typeface="Consolas" pitchFamily="-65" charset="0"/>
                  <a:cs typeface="Optima"/>
                  <a:sym typeface="Symbol" pitchFamily="-65" charset="2"/>
                </a:rPr>
                <a:t>Int</a:t>
              </a:r>
              <a:r>
                <a:rPr lang="en-US" sz="2400" kern="0" dirty="0" smtClean="0">
                  <a:solidFill>
                    <a:schemeClr val="tx2"/>
                  </a:solidFill>
                  <a:latin typeface="Optima"/>
                  <a:cs typeface="Optima"/>
                </a:rPr>
                <a:t> 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4397104" y="2561762"/>
            <a:ext cx="4464445" cy="1569660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Safe at run-time</a:t>
            </a:r>
            <a:b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even though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not all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assumptions satisfied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9149" y="3733800"/>
            <a:ext cx="7505702" cy="815608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844224"/>
            <a:ext cx="9144000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 Option 1: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-Calculus (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endParaRPr lang="en-US" sz="3200" b="1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57772" y="1784082"/>
            <a:ext cx="6862073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Translate to statically typed calculus?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9149" y="280252"/>
            <a:ext cx="7505702" cy="1708160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= function(n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&lt;= 1)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}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else        {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n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fact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694139"/>
            <a:ext cx="9144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/>
          <p:nvPr/>
        </p:nvGrpSpPr>
        <p:grpSpPr>
          <a:xfrm>
            <a:off x="4068649" y="4077647"/>
            <a:ext cx="4811604" cy="1322607"/>
            <a:chOff x="4068649" y="4077647"/>
            <a:chExt cx="4811604" cy="1322607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4068649" y="4815478"/>
              <a:ext cx="4811604" cy="584776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Monaco"/>
                  <a:cs typeface="Monaco"/>
                </a:rPr>
                <a:t>fact</a:t>
              </a: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 is not bound yet…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848126" y="4077647"/>
              <a:ext cx="944913" cy="55931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03605" y="2878851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10000" baseline="30000">
              <a:solidFill>
                <a:srgbClr val="FF0000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Environment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50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2021" y="1237615"/>
            <a:ext cx="7748926" cy="461665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 To be less restrictive: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918083" y="2744275"/>
            <a:ext cx="4464445" cy="1569660"/>
            <a:chOff x="4778177" y="3257415"/>
            <a:chExt cx="4464445" cy="1569660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4778177" y="3257415"/>
              <a:ext cx="4464445" cy="1569660"/>
            </a:xfrm>
            <a:prstGeom prst="rect">
              <a:avLst/>
            </a:prstGeom>
            <a:noFill/>
            <a:ln w="508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Only     and</a:t>
              </a:r>
              <a:b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</a:b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its transitive</a:t>
              </a:r>
              <a:b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</a:br>
              <a:r>
                <a:rPr lang="en-US" sz="3200" kern="0" dirty="0" smtClean="0">
                  <a:solidFill>
                    <a:srgbClr val="000000"/>
                  </a:solidFill>
                  <a:latin typeface="Optima"/>
                  <a:cs typeface="Optima"/>
                </a:rPr>
                <a:t>dependencies in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898210" y="3385952"/>
              <a:ext cx="279400" cy="3556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824681" y="4354735"/>
              <a:ext cx="343979" cy="42215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040917" y="2012468"/>
            <a:ext cx="3573612" cy="2513717"/>
            <a:chOff x="1040917" y="2012468"/>
            <a:chExt cx="3573612" cy="2513717"/>
          </a:xfrm>
        </p:grpSpPr>
        <p:sp>
          <p:nvSpPr>
            <p:cNvPr id="20" name="Rounded Rectangle 19"/>
            <p:cNvSpPr/>
            <p:nvPr/>
          </p:nvSpPr>
          <p:spPr>
            <a:xfrm>
              <a:off x="1040917" y="2012468"/>
              <a:ext cx="3573612" cy="2513717"/>
            </a:xfrm>
            <a:prstGeom prst="roundRect">
              <a:avLst>
                <a:gd name="adj" fmla="val 1067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264390" y="2146165"/>
              <a:ext cx="3187700" cy="2222500"/>
            </a:xfrm>
            <a:prstGeom prst="rect">
              <a:avLst/>
            </a:prstGeom>
          </p:spPr>
        </p:pic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2120" y="2819609"/>
            <a:ext cx="3259970" cy="427044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9149" y="3733800"/>
            <a:ext cx="7505702" cy="126188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fix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 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01578" y="5029398"/>
            <a:ext cx="7120716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Desugared </a:t>
            </a:r>
            <a:r>
              <a:rPr lang="en-US" sz="3200" kern="0" dirty="0" smtClean="0">
                <a:solidFill>
                  <a:srgbClr val="000000"/>
                </a:solidFill>
                <a:latin typeface="Monaco"/>
                <a:cs typeface="Monaco"/>
              </a:rPr>
              <a:t>fact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should be mutable…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844224"/>
            <a:ext cx="9144000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 Option 2: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-Calculus + Fix (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baseline="-2500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fix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endParaRPr lang="en-US" sz="3200" b="1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7772" y="1784082"/>
            <a:ext cx="6862073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Translate to statically typed calculus?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19149" y="280252"/>
            <a:ext cx="7505702" cy="1708160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= function(n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&lt;= 1)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}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else        {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n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fact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694139"/>
            <a:ext cx="9144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18568" y="2878851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10000" baseline="30000">
              <a:solidFill>
                <a:srgbClr val="FF0000"/>
              </a:solidFill>
              <a:latin typeface="Calibri" pitchFamily="-65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896" y="190348"/>
            <a:ext cx="1805356" cy="4012863"/>
            <a:chOff x="655896" y="190348"/>
            <a:chExt cx="1805356" cy="4012863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55896" y="190348"/>
              <a:ext cx="1805356" cy="55931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7135" y="3643896"/>
              <a:ext cx="1794117" cy="559315"/>
            </a:xfrm>
            <a:prstGeom prst="rect">
              <a:avLst/>
            </a:prstGeom>
            <a:noFill/>
            <a:ln w="63500">
              <a:solidFill>
                <a:srgbClr val="E3090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1" hangingPunct="1"/>
              <a:endParaRPr lang="en-US" sz="1800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uiExpand="1" build="p"/>
      <p:bldP spid="5" grpId="1" build="allAtOnce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9149" y="3733800"/>
            <a:ext cx="7505702" cy="126188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ref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fix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 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))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26946" y="5254358"/>
            <a:ext cx="8324851" cy="123110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Recursive call doesn’t go through reference…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Okay here, but prevents </a:t>
            </a: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mutual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 recursion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844224"/>
            <a:ext cx="9144000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 Option 3: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-Calculus + Fix + Refs (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baseline="-2500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fix,ref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endParaRPr lang="en-US" sz="3200" b="1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7772" y="1784082"/>
            <a:ext cx="6862073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Translate to statically typed calculus?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9149" y="280252"/>
            <a:ext cx="7505702" cy="1708160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= function(n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&lt;= 1)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}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else        {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n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fact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694139"/>
            <a:ext cx="9144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99496" y="3868656"/>
            <a:ext cx="2322331" cy="55931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  <a:scene3d>
            <a:camera prst="orthographicFront">
              <a:rot lat="0" lon="0" rev="20399999"/>
            </a:camera>
            <a:lightRig rig="threePt" dir="t"/>
          </a:scene3d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1815" y="3643896"/>
            <a:ext cx="2854624" cy="55931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47072" y="2878851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0">
                <a:solidFill>
                  <a:srgbClr val="FF0000"/>
                </a:solidFill>
                <a:latin typeface="Zapf Dingbats" pitchFamily="-65" charset="2"/>
              </a:rPr>
              <a:t>✗</a:t>
            </a:r>
            <a:endParaRPr lang="en-US" sz="10000" baseline="30000">
              <a:solidFill>
                <a:srgbClr val="FF0000"/>
              </a:solidFill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build="p"/>
      <p:bldP spid="6" grpId="1" build="allAtOnce"/>
      <p:bldP spid="12" grpId="0" animBg="1"/>
      <p:bldP spid="12" grpId="1" animBg="1"/>
      <p:bldP spid="13" grpId="0" animBg="1"/>
      <p:bldP spid="13" grpId="1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9149" y="3733800"/>
            <a:ext cx="7505702" cy="126188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ref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89458" y="4872066"/>
            <a:ext cx="6019800" cy="123110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Yes, this captures the semantics!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But how to type check ???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844224"/>
            <a:ext cx="9144000" cy="584776"/>
          </a:xfrm>
          <a:prstGeom prst="rect">
            <a:avLst/>
          </a:prstGeom>
          <a:noFill/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Optima"/>
                <a:cs typeface="Optima"/>
              </a:rPr>
              <a:t> Option 4: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-Calculus </a:t>
            </a:r>
            <a:r>
              <a:rPr lang="en-US" sz="3200" kern="0" dirty="0" smtClean="0">
                <a:solidFill>
                  <a:schemeClr val="bg1">
                    <a:lumMod val="75000"/>
                  </a:schemeClr>
                </a:solidFill>
                <a:latin typeface="Optima"/>
                <a:cs typeface="Optima"/>
              </a:rPr>
              <a:t>+ Fix 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+ Refs (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λ</a:t>
            </a:r>
            <a:r>
              <a:rPr lang="en-US" sz="3200" kern="0" baseline="-25000" dirty="0" smtClean="0">
                <a:solidFill>
                  <a:srgbClr val="000000"/>
                </a:solidFill>
                <a:latin typeface="Optima"/>
                <a:ea typeface="Lucida Grande"/>
                <a:cs typeface="Optima"/>
              </a:rPr>
              <a:t>ref</a:t>
            </a: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endParaRPr lang="en-US" sz="3200" b="1" kern="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7772" y="1784082"/>
            <a:ext cx="6862073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Optima"/>
                <a:cs typeface="Optima"/>
              </a:rPr>
              <a:t>Translate to statically typed calculus?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19149" y="280252"/>
            <a:ext cx="7505702" cy="1708160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var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= function(n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if 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&lt;= 1)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{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           }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else        {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return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n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fact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1)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;</a:t>
            </a:r>
            <a:r>
              <a:rPr lang="en-US" sz="2400" dirty="0" smtClean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BFBFB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};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694139"/>
            <a:ext cx="91440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48126" y="4077647"/>
            <a:ext cx="1162274" cy="559315"/>
          </a:xfrm>
          <a:prstGeom prst="rect">
            <a:avLst/>
          </a:prstGeom>
          <a:noFill/>
          <a:ln w="63500">
            <a:solidFill>
              <a:srgbClr val="E30907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66353" y="2992035"/>
            <a:ext cx="765504" cy="6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 defTabSz="457200" eaLnBrk="1" hangingPunct="1"/>
            <a:r>
              <a:rPr lang="en-US" sz="10000">
                <a:solidFill>
                  <a:srgbClr val="008000"/>
                </a:solidFill>
                <a:latin typeface="Zapf Dingbats" pitchFamily="-65" charset="2"/>
                <a:ea typeface="Zapf Dingbats" pitchFamily="-65" charset="2"/>
                <a:cs typeface="Zapf Dingbats" pitchFamily="-65" charset="2"/>
              </a:rPr>
              <a:t>✓</a:t>
            </a:r>
            <a:endParaRPr lang="en-US" sz="10000">
              <a:solidFill>
                <a:srgbClr val="008000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9149" y="3733800"/>
            <a:ext cx="7505702" cy="1261884"/>
          </a:xfrm>
          <a:prstGeom prst="rect">
            <a:avLst/>
          </a:prstGeom>
          <a:noFill/>
          <a:ln w="63500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let</a:t>
            </a:r>
            <a:r>
              <a:rPr lang="en-US" sz="2400" dirty="0" smtClean="0">
                <a:solidFill>
                  <a:srgbClr val="53AD1F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fact 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=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ref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if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&lt;=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1 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then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 else </a:t>
            </a:r>
            <a:r>
              <a:rPr lang="en-US" sz="2400" dirty="0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 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* 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!fact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(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n</a:t>
            </a:r>
            <a:r>
              <a:rPr lang="en-US" sz="2400" dirty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-</a:t>
            </a:r>
            <a:r>
              <a:rPr lang="en-US" sz="2400" dirty="0" err="1" smtClean="0">
                <a:solidFill>
                  <a:srgbClr val="333333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1</a:t>
            </a: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E39B30"/>
                </a:solidFill>
                <a:latin typeface="Monaco" pitchFamily="-65" charset="0"/>
                <a:ea typeface="Consolas" pitchFamily="-65" charset="0"/>
                <a:cs typeface="Consolas" pitchFamily="-65" charset="0"/>
              </a:rPr>
              <a:t>)</a:t>
            </a:r>
            <a:endParaRPr lang="en-US" sz="2400" dirty="0">
              <a:solidFill>
                <a:srgbClr val="333333"/>
              </a:solidFill>
              <a:latin typeface="Monaco" pitchFamily="-65" charset="0"/>
              <a:ea typeface="Consolas" pitchFamily="-65" charset="0"/>
              <a:cs typeface="Consolas" pitchFamily="-65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752-7B5A-9B48-A7CF-2CA2343C1FB2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9|9.9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|5.3|10.4|4.9|2.:|4.8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7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11.1|6.5|2.8|0.2|6.8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.7|0.8|4.3|4.8|7.4|5.3|0.8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6|1.7|1.5|2.7|0.2|7.9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8|7.3|6.:|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5.3|7.7|5.2|6.2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8|1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8|15.5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|3.5|2.:|5.1|6|6.2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2|1.7|2.2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5.7|7.4|7|12.6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1|1.5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9|1.9|8.3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1|4.9|5.2|2.6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6|14|5.4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5|3.7|2.5|2.8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2|10.5|2.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8|11.4|6.3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9|3.3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2.7|2.9|6.9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7|6.5|3.1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6|3.: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1.:|3.8|12.5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7.9|2.6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6|2.1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1.1|1.2|1.4|0.2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6|14.9|5.4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:|11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3|4.8|3.4|6.3|8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|6.8|6|1.7|7.6|5.3|6|12.3|2.9|4.7|4.: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9|3.2|9.7|0.2|3.5|5.1|2.9|4.: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5|27.1|41.1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|10.1|13.6|1.6|1.3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9|4.6|6.9|2.5|14.6|1.9|0.9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3|3.8|4.6|0.2|4.5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5.2|4.5|8.8|0.7|2.5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6|8.:|1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50800" cap="flat" cmpd="sng" algn="ctr">
          <a:noFill/>
          <a:prstDash val="solid"/>
          <a:miter lim="800000"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>
          <a:defRPr sz="3200" kern="0" dirty="0" smtClean="0">
            <a:solidFill>
              <a:srgbClr val="000000"/>
            </a:solidFill>
            <a:latin typeface="Optima"/>
            <a:cs typeface="Opti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2650</Words>
  <Application>Microsoft Macintosh PowerPoint</Application>
  <PresentationFormat>On-screen Show (4:3)</PresentationFormat>
  <Paragraphs>422</Paragraphs>
  <Slides>50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A Fix for Dynamic Scope</vt:lpstr>
      <vt:lpstr>Backstory</vt:lpstr>
      <vt:lpstr>Backstory</vt:lpstr>
      <vt:lpstr>Slide 4</vt:lpstr>
      <vt:lpstr>Slide 5</vt:lpstr>
      <vt:lpstr>Slide 6</vt:lpstr>
      <vt:lpstr>Slide 7</vt:lpstr>
      <vt:lpstr>Slide 8</vt:lpstr>
      <vt:lpstr>Slide 9</vt:lpstr>
      <vt:lpstr>Backpatching Pattern in λref</vt:lpstr>
      <vt:lpstr>Backpatching Pattern in λref</vt:lpstr>
      <vt:lpstr>Proposal: Open Types for λref</vt:lpstr>
      <vt:lpstr>Proposal: Open Types for λref</vt:lpstr>
      <vt:lpstr>Proposal: Open Types for λref</vt:lpstr>
      <vt:lpstr>Proposal: Open Types for λref</vt:lpstr>
      <vt:lpstr>Lexical vs. Dynamic Scope</vt:lpstr>
      <vt:lpstr>Lexical vs. Dynamic Scope</vt:lpstr>
      <vt:lpstr>Lexical vs. Dynamic Scope</vt:lpstr>
      <vt:lpstr>Open Types for λdyn </vt:lpstr>
      <vt:lpstr>Open Types for λdyn </vt:lpstr>
      <vt:lpstr>Open Types for λdyn </vt:lpstr>
      <vt:lpstr>Open Types for λdyn </vt:lpstr>
      <vt:lpstr>Open Types for λdyn </vt:lpstr>
      <vt:lpstr>Open Types for λdyn </vt:lpstr>
      <vt:lpstr>Open Types for λdyn </vt:lpstr>
      <vt:lpstr>Open Types for λdyn 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Recap</vt:lpstr>
      <vt:lpstr>Open Types for λref </vt:lpstr>
      <vt:lpstr>Open Types for λref </vt:lpstr>
      <vt:lpstr>Open Types for Methods</vt:lpstr>
      <vt:lpstr>Related Work</vt:lpstr>
      <vt:lpstr>Thanks!</vt:lpstr>
      <vt:lpstr>EXTRA SLIDES</vt:lpstr>
      <vt:lpstr>Higher-Order Functions</vt:lpstr>
      <vt:lpstr>Partial Environment Consistency</vt:lpstr>
      <vt:lpstr>Partial Environment Consistency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Ravi Chugh</dc:creator>
  <cp:lastModifiedBy>Ravi Chugh</cp:lastModifiedBy>
  <cp:revision>417</cp:revision>
  <cp:lastPrinted>2013-09-22T00:59:46Z</cp:lastPrinted>
  <dcterms:created xsi:type="dcterms:W3CDTF">2013-09-22T18:18:28Z</dcterms:created>
  <dcterms:modified xsi:type="dcterms:W3CDTF">2013-09-22T18:57:20Z</dcterms:modified>
</cp:coreProperties>
</file>