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4"/>
  </p:notesMasterIdLst>
  <p:sldIdLst>
    <p:sldId id="267" r:id="rId2"/>
    <p:sldId id="268" r:id="rId3"/>
    <p:sldId id="332" r:id="rId4"/>
    <p:sldId id="334" r:id="rId5"/>
    <p:sldId id="335" r:id="rId6"/>
    <p:sldId id="336" r:id="rId7"/>
    <p:sldId id="328" r:id="rId8"/>
    <p:sldId id="329" r:id="rId9"/>
    <p:sldId id="346" r:id="rId10"/>
    <p:sldId id="272" r:id="rId11"/>
    <p:sldId id="407" r:id="rId12"/>
    <p:sldId id="345" r:id="rId13"/>
    <p:sldId id="348" r:id="rId14"/>
    <p:sldId id="349" r:id="rId15"/>
    <p:sldId id="350" r:id="rId16"/>
    <p:sldId id="373" r:id="rId17"/>
    <p:sldId id="412" r:id="rId18"/>
    <p:sldId id="351" r:id="rId19"/>
    <p:sldId id="353" r:id="rId20"/>
    <p:sldId id="355" r:id="rId21"/>
    <p:sldId id="374" r:id="rId22"/>
    <p:sldId id="356" r:id="rId23"/>
    <p:sldId id="375" r:id="rId24"/>
    <p:sldId id="357" r:id="rId25"/>
    <p:sldId id="358" r:id="rId26"/>
    <p:sldId id="354" r:id="rId27"/>
    <p:sldId id="360" r:id="rId28"/>
    <p:sldId id="361" r:id="rId29"/>
    <p:sldId id="362" r:id="rId30"/>
    <p:sldId id="364" r:id="rId31"/>
    <p:sldId id="414" r:id="rId32"/>
    <p:sldId id="415" r:id="rId33"/>
    <p:sldId id="365" r:id="rId34"/>
    <p:sldId id="418" r:id="rId35"/>
    <p:sldId id="419" r:id="rId36"/>
    <p:sldId id="420" r:id="rId37"/>
    <p:sldId id="421" r:id="rId38"/>
    <p:sldId id="378" r:id="rId39"/>
    <p:sldId id="276" r:id="rId40"/>
    <p:sldId id="382" r:id="rId41"/>
    <p:sldId id="383" r:id="rId42"/>
    <p:sldId id="393" r:id="rId43"/>
    <p:sldId id="422" r:id="rId44"/>
    <p:sldId id="384" r:id="rId45"/>
    <p:sldId id="425" r:id="rId46"/>
    <p:sldId id="326" r:id="rId47"/>
    <p:sldId id="395" r:id="rId48"/>
    <p:sldId id="399" r:id="rId49"/>
    <p:sldId id="400" r:id="rId50"/>
    <p:sldId id="402" r:id="rId51"/>
    <p:sldId id="396" r:id="rId52"/>
    <p:sldId id="274" r:id="rId53"/>
    <p:sldId id="423" r:id="rId54"/>
    <p:sldId id="413" r:id="rId55"/>
    <p:sldId id="337" r:id="rId56"/>
    <p:sldId id="405" r:id="rId57"/>
    <p:sldId id="341" r:id="rId58"/>
    <p:sldId id="409" r:id="rId59"/>
    <p:sldId id="376" r:id="rId60"/>
    <p:sldId id="408" r:id="rId61"/>
    <p:sldId id="265" r:id="rId62"/>
    <p:sldId id="424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7DB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06" autoAdjust="0"/>
  </p:normalViewPr>
  <p:slideViewPr>
    <p:cSldViewPr snapToObjects="1" showGuides="1">
      <p:cViewPr varScale="1">
        <p:scale>
          <a:sx n="113" d="100"/>
          <a:sy n="113" d="100"/>
        </p:scale>
        <p:origin x="-102" y="-126"/>
      </p:cViewPr>
      <p:guideLst>
        <p:guide orient="horz" pos="2160"/>
        <p:guide pos="1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9" d="100"/>
        <a:sy n="3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84F75-65DB-47E3-B7CD-59DC5B95A0EC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58F0E-0B16-4315-90DA-19C104E6F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Transition: So,</a:t>
            </a:r>
            <a:r>
              <a:rPr lang="en-US" baseline="0" dirty="0" smtClean="0"/>
              <a:t> we have a way of using an external solver to check that a source program is secure.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But, we also want to compile source programs in a way that makes the proof of security explicit. Having explicit proofs produced by the compiler enables a number of useful applications.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programs running on different systems can communicate these proofs to provide evidence that they have certain privileges.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Proofs can also be logged at runtime and this can be the basis of a security audit log, in the event of an intrusion or </a:t>
            </a:r>
            <a:r>
              <a:rPr lang="en-US" baseline="0" dirty="0" err="1" smtClean="0"/>
              <a:t>misconfiguration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Code that’s compiled with explicit proofs is particularly useful in the mobile setting. For example, you could download a </a:t>
            </a:r>
            <a:r>
              <a:rPr lang="en-US" baseline="0" dirty="0" err="1" smtClean="0"/>
              <a:t>plugin</a:t>
            </a:r>
            <a:r>
              <a:rPr lang="en-US" baseline="0" dirty="0" smtClean="0"/>
              <a:t>, check its security proof before installing it. This is the traditional “proof-carrying code” setting.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Additionally, having explicit proofs around allows us to check target programs efficiently and with a small TCB.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58F0E-0B16-4315-90DA-19C104E6F09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  <a:prstGeom prst="rect">
            <a:avLst/>
          </a:prstGeom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7/31/09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CCFE7-A290-0348-9B2B-99CA3A7A6649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Courier New" pitchFamily="49" charset="0"/>
        <a:buChar char="o"/>
        <a:defRPr sz="3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–"/>
        <a:defRPr sz="2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•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44134"/>
            <a:ext cx="7162800" cy="2286000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en-US" sz="7500" cap="small" dirty="0"/>
              <a:t>Fine</a:t>
            </a:r>
            <a:br>
              <a:rPr lang="en-US" sz="7500" cap="small" dirty="0"/>
            </a:br>
            <a:r>
              <a:rPr lang="en-US" sz="7500" cap="small" dirty="0"/>
              <a:t>+ DCIL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91634"/>
            <a:ext cx="3200400" cy="1905000"/>
          </a:xfrm>
        </p:spPr>
        <p:txBody>
          <a:bodyPr numCol="1" anchor="t">
            <a:normAutofit/>
          </a:bodyPr>
          <a:lstStyle/>
          <a:p>
            <a:pPr algn="l"/>
            <a:r>
              <a:rPr lang="en-US" sz="2400" dirty="0"/>
              <a:t>Nikhil Swamy</a:t>
            </a:r>
            <a:br>
              <a:rPr lang="en-US" sz="2400" dirty="0"/>
            </a:br>
            <a:r>
              <a:rPr lang="en-US" sz="2400" dirty="0"/>
              <a:t>Juan Chen</a:t>
            </a:r>
            <a:br>
              <a:rPr lang="en-US" sz="2400" dirty="0"/>
            </a:br>
            <a:r>
              <a:rPr lang="en-US" sz="2400" dirty="0">
                <a:solidFill>
                  <a:schemeClr val="tx2"/>
                </a:solidFill>
              </a:rPr>
              <a:t>Ravi Chugh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4312384"/>
            <a:ext cx="7162800" cy="1631216"/>
          </a:xfrm>
          <a:prstGeom prst="rect">
            <a:avLst/>
          </a:prstGeom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End-to-end Verification</a:t>
            </a:r>
            <a:b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Security Enforcement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990600" y="4179170"/>
            <a:ext cx="7162800" cy="1589"/>
          </a:xfrm>
          <a:prstGeom prst="line">
            <a:avLst/>
          </a:prstGeom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104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Overview</a:t>
            </a:r>
          </a:p>
          <a:p>
            <a:r>
              <a:rPr lang="en-US" cap="small" dirty="0" smtClean="0"/>
              <a:t>Fine,</a:t>
            </a:r>
            <a:r>
              <a:rPr lang="en-US" dirty="0" smtClean="0"/>
              <a:t> by example</a:t>
            </a:r>
          </a:p>
          <a:p>
            <a:r>
              <a:rPr lang="en-US" dirty="0" smtClean="0"/>
              <a:t>Proof terms</a:t>
            </a:r>
          </a:p>
          <a:p>
            <a:r>
              <a:rPr lang="en-US" dirty="0" smtClean="0"/>
              <a:t>Translation to DCIL</a:t>
            </a:r>
          </a:p>
          <a:p>
            <a:r>
              <a:rPr lang="en-US" dirty="0" smtClean="0"/>
              <a:t>Results and 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advTm="3266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0" y="3581400"/>
            <a:ext cx="2667000" cy="25908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Reference Monitor</a:t>
            </a:r>
          </a:p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600200"/>
            <a:ext cx="2667000" cy="157284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Authentication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1295400" y="4495800"/>
            <a:ext cx="1524000" cy="1371600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Health Records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9700" y="3023577"/>
            <a:ext cx="2667000" cy="157284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Application Code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810000" y="2386623"/>
            <a:ext cx="1409700" cy="2209801"/>
            <a:chOff x="3810000" y="2005623"/>
            <a:chExt cx="1409700" cy="2209801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3810000" y="2005623"/>
              <a:ext cx="1409700" cy="119477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810000" y="3581400"/>
              <a:ext cx="1409700" cy="63402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EHR Application</a:t>
            </a:r>
            <a:endParaRPr lang="en-US" dirty="0"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45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onsolas"/>
                <a:cs typeface="Consolas"/>
              </a:rPr>
              <a:t>module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type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 | User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: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str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 | Admin :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type option&lt;‘a&gt;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Some : ‘a -&gt; option&lt;‘a&gt;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None : option&lt;‘a&gt;</a:t>
            </a: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private type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&lt;p:prin&gt;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=</a:t>
            </a:r>
          </a:p>
          <a:p>
            <a:pPr>
              <a:buNone/>
            </a:pP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MkCred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: p:prin -&gt;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&lt;p&gt;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>
                <a:latin typeface="Consolas"/>
                <a:cs typeface="Consolas"/>
              </a:rPr>
              <a:t>val</a:t>
            </a:r>
            <a:r>
              <a:rPr lang="en-US" sz="1800" dirty="0">
                <a:latin typeface="Consolas"/>
                <a:cs typeface="Consolas"/>
              </a:rPr>
              <a:t> login : </a:t>
            </a:r>
            <a:r>
              <a:rPr lang="en-US" sz="1800" dirty="0" smtClean="0">
                <a:latin typeface="Consolas"/>
                <a:cs typeface="Consolas"/>
              </a:rPr>
              <a:t>u:prin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err="1" smtClean="0">
                <a:latin typeface="Consolas"/>
                <a:cs typeface="Consolas"/>
              </a:rPr>
              <a:t>str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smtClean="0">
                <a:latin typeface="Consolas"/>
                <a:cs typeface="Consolas"/>
              </a:rPr>
              <a:t>option&lt;</a:t>
            </a:r>
            <a:r>
              <a:rPr lang="en-US" sz="1800" dirty="0" err="1" smtClean="0">
                <a:latin typeface="Consolas"/>
                <a:cs typeface="Consolas"/>
              </a:rPr>
              <a:t>cred</a:t>
            </a:r>
            <a:r>
              <a:rPr lang="en-US" sz="1800" dirty="0" smtClean="0">
                <a:latin typeface="Consolas"/>
                <a:cs typeface="Consolas"/>
              </a:rPr>
              <a:t>&lt;u&gt;&gt;</a:t>
            </a:r>
            <a:endParaRPr lang="en-US" sz="18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let login </a:t>
            </a:r>
            <a:r>
              <a:rPr lang="en-US" sz="1800" dirty="0" smtClean="0">
                <a:latin typeface="Consolas"/>
                <a:cs typeface="Consolas"/>
              </a:rPr>
              <a:t>u </a:t>
            </a:r>
            <a:r>
              <a:rPr lang="en-US" sz="1800" dirty="0">
                <a:latin typeface="Consolas"/>
                <a:cs typeface="Consolas"/>
              </a:rPr>
              <a:t>pw =</a:t>
            </a: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  if (* password ok? </a:t>
            </a:r>
            <a:r>
              <a:rPr lang="en-US" sz="1800" dirty="0" smtClean="0">
                <a:latin typeface="Consolas"/>
                <a:cs typeface="Consolas"/>
              </a:rPr>
              <a:t>*)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then Some (</a:t>
            </a:r>
            <a:r>
              <a:rPr lang="en-US" sz="1800" dirty="0" err="1" smtClean="0">
                <a:latin typeface="Consolas"/>
                <a:cs typeface="Consolas"/>
              </a:rPr>
              <a:t>MkCred</a:t>
            </a:r>
            <a:r>
              <a:rPr lang="en-US" sz="1800" dirty="0" smtClean="0">
                <a:latin typeface="Consolas"/>
                <a:cs typeface="Consolas"/>
              </a:rPr>
              <a:t> u)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else None</a:t>
            </a:r>
          </a:p>
          <a:p>
            <a:pPr>
              <a:buNone/>
            </a:pPr>
            <a:endParaRPr lang="en-US" sz="1800" dirty="0">
              <a:latin typeface="Consolas"/>
              <a:cs typeface="Consolas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advTm="2755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onsolas"/>
                <a:cs typeface="Consolas"/>
              </a:rPr>
              <a:t>module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User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Admin 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type option&lt;‘a&gt;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Some : ‘a -&gt; option&lt;‘a&gt;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None : option&lt;‘a&gt;</a:t>
            </a: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private type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&lt;p:prin&gt;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=</a:t>
            </a:r>
          </a:p>
          <a:p>
            <a:pPr>
              <a:buNone/>
            </a:pP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MkCred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: p:prin -&gt;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&lt;p&gt;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>
                <a:latin typeface="Consolas"/>
                <a:cs typeface="Consolas"/>
              </a:rPr>
              <a:t>val</a:t>
            </a:r>
            <a:r>
              <a:rPr lang="en-US" sz="1800" dirty="0">
                <a:latin typeface="Consolas"/>
                <a:cs typeface="Consolas"/>
              </a:rPr>
              <a:t> login : </a:t>
            </a:r>
            <a:r>
              <a:rPr lang="en-US" sz="1800" dirty="0" smtClean="0">
                <a:latin typeface="Consolas"/>
                <a:cs typeface="Consolas"/>
              </a:rPr>
              <a:t>u:prin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err="1" smtClean="0">
                <a:latin typeface="Consolas"/>
                <a:cs typeface="Consolas"/>
              </a:rPr>
              <a:t>str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smtClean="0">
                <a:latin typeface="Consolas"/>
                <a:cs typeface="Consolas"/>
              </a:rPr>
              <a:t>option&lt;</a:t>
            </a:r>
            <a:r>
              <a:rPr lang="en-US" sz="1800" dirty="0" err="1" smtClean="0">
                <a:latin typeface="Consolas"/>
                <a:cs typeface="Consolas"/>
              </a:rPr>
              <a:t>cred</a:t>
            </a:r>
            <a:r>
              <a:rPr lang="en-US" sz="1800" dirty="0" smtClean="0">
                <a:latin typeface="Consolas"/>
                <a:cs typeface="Consolas"/>
              </a:rPr>
              <a:t>&lt;u&gt;&gt;</a:t>
            </a:r>
            <a:endParaRPr lang="en-US" sz="18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let login </a:t>
            </a:r>
            <a:r>
              <a:rPr lang="en-US" sz="1800" dirty="0" smtClean="0">
                <a:latin typeface="Consolas"/>
                <a:cs typeface="Consolas"/>
              </a:rPr>
              <a:t>u </a:t>
            </a:r>
            <a:r>
              <a:rPr lang="en-US" sz="1800" dirty="0">
                <a:latin typeface="Consolas"/>
                <a:cs typeface="Consolas"/>
              </a:rPr>
              <a:t>pw =</a:t>
            </a: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  if (* password ok? </a:t>
            </a:r>
            <a:r>
              <a:rPr lang="en-US" sz="1800" dirty="0" smtClean="0">
                <a:latin typeface="Consolas"/>
                <a:cs typeface="Consolas"/>
              </a:rPr>
              <a:t>*)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then Some (</a:t>
            </a:r>
            <a:r>
              <a:rPr lang="en-US" sz="1800" dirty="0" err="1" smtClean="0">
                <a:latin typeface="Consolas"/>
                <a:cs typeface="Consolas"/>
              </a:rPr>
              <a:t>MkCred</a:t>
            </a:r>
            <a:r>
              <a:rPr lang="en-US" sz="1800" dirty="0" smtClean="0">
                <a:latin typeface="Consolas"/>
                <a:cs typeface="Consolas"/>
              </a:rPr>
              <a:t> u)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else None</a:t>
            </a:r>
          </a:p>
          <a:p>
            <a:pPr>
              <a:buNone/>
            </a:pPr>
            <a:endParaRPr lang="en-US" sz="1800" dirty="0">
              <a:latin typeface="Consolas"/>
              <a:cs typeface="Consolas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advTm="1363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onsolas"/>
                <a:cs typeface="Consolas"/>
              </a:rPr>
              <a:t>module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User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Admin 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Some : 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None :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private type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&lt;p:prin&gt;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=</a:t>
            </a:r>
          </a:p>
          <a:p>
            <a:pPr>
              <a:buNone/>
            </a:pP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MkCred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: p:prin -&gt;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&lt;p&gt;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>
                <a:latin typeface="Consolas"/>
                <a:cs typeface="Consolas"/>
              </a:rPr>
              <a:t>val</a:t>
            </a:r>
            <a:r>
              <a:rPr lang="en-US" sz="1800" dirty="0">
                <a:latin typeface="Consolas"/>
                <a:cs typeface="Consolas"/>
              </a:rPr>
              <a:t> login : </a:t>
            </a:r>
            <a:r>
              <a:rPr lang="en-US" sz="1800" dirty="0" smtClean="0">
                <a:latin typeface="Consolas"/>
                <a:cs typeface="Consolas"/>
              </a:rPr>
              <a:t>u:prin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err="1" smtClean="0">
                <a:latin typeface="Consolas"/>
                <a:cs typeface="Consolas"/>
              </a:rPr>
              <a:t>str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smtClean="0">
                <a:latin typeface="Consolas"/>
                <a:cs typeface="Consolas"/>
              </a:rPr>
              <a:t>option&lt;</a:t>
            </a:r>
            <a:r>
              <a:rPr lang="en-US" sz="1800" dirty="0" err="1" smtClean="0">
                <a:latin typeface="Consolas"/>
                <a:cs typeface="Consolas"/>
              </a:rPr>
              <a:t>cred</a:t>
            </a:r>
            <a:r>
              <a:rPr lang="en-US" sz="1800" dirty="0" smtClean="0">
                <a:latin typeface="Consolas"/>
                <a:cs typeface="Consolas"/>
              </a:rPr>
              <a:t>&lt;u&gt;&gt;</a:t>
            </a:r>
            <a:endParaRPr lang="en-US" sz="18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let login </a:t>
            </a:r>
            <a:r>
              <a:rPr lang="en-US" sz="1800" dirty="0" smtClean="0">
                <a:latin typeface="Consolas"/>
                <a:cs typeface="Consolas"/>
              </a:rPr>
              <a:t>u </a:t>
            </a:r>
            <a:r>
              <a:rPr lang="en-US" sz="1800" dirty="0">
                <a:latin typeface="Consolas"/>
                <a:cs typeface="Consolas"/>
              </a:rPr>
              <a:t>pw =</a:t>
            </a: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  if (* password ok? </a:t>
            </a:r>
            <a:r>
              <a:rPr lang="en-US" sz="1800" dirty="0" smtClean="0">
                <a:latin typeface="Consolas"/>
                <a:cs typeface="Consolas"/>
              </a:rPr>
              <a:t>*)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then Some (</a:t>
            </a:r>
            <a:r>
              <a:rPr lang="en-US" sz="1800" dirty="0" err="1" smtClean="0">
                <a:latin typeface="Consolas"/>
                <a:cs typeface="Consolas"/>
              </a:rPr>
              <a:t>MkCred</a:t>
            </a:r>
            <a:r>
              <a:rPr lang="en-US" sz="1800" dirty="0" smtClean="0">
                <a:latin typeface="Consolas"/>
                <a:cs typeface="Consolas"/>
              </a:rPr>
              <a:t> u)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else None</a:t>
            </a:r>
          </a:p>
          <a:p>
            <a:pPr>
              <a:buNone/>
            </a:pPr>
            <a:endParaRPr lang="en-US" sz="1800" dirty="0">
              <a:latin typeface="Consolas"/>
              <a:cs typeface="Consolas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91000" y="1981200"/>
            <a:ext cx="4495800" cy="1447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Polymorphic type constructor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Type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parametrized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 by another type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85850" y="2352675"/>
            <a:ext cx="12954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255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onsolas"/>
                <a:cs typeface="Consolas"/>
              </a:rPr>
              <a:t>module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User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Admin 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Some : 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None :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&lt;p:prin&gt; 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MkCred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p:prin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>
                <a:latin typeface="Consolas"/>
                <a:cs typeface="Consolas"/>
              </a:rPr>
              <a:t>val</a:t>
            </a:r>
            <a:r>
              <a:rPr lang="en-US" sz="1800" dirty="0">
                <a:latin typeface="Consolas"/>
                <a:cs typeface="Consolas"/>
              </a:rPr>
              <a:t> login : </a:t>
            </a:r>
            <a:r>
              <a:rPr lang="en-US" sz="1800" dirty="0" smtClean="0">
                <a:latin typeface="Consolas"/>
                <a:cs typeface="Consolas"/>
              </a:rPr>
              <a:t>u:prin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err="1" smtClean="0">
                <a:latin typeface="Consolas"/>
                <a:cs typeface="Consolas"/>
              </a:rPr>
              <a:t>str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smtClean="0">
                <a:latin typeface="Consolas"/>
                <a:cs typeface="Consolas"/>
              </a:rPr>
              <a:t>option&lt;</a:t>
            </a:r>
            <a:r>
              <a:rPr lang="en-US" sz="1800" dirty="0" err="1" smtClean="0">
                <a:latin typeface="Consolas"/>
                <a:cs typeface="Consolas"/>
              </a:rPr>
              <a:t>cred</a:t>
            </a:r>
            <a:r>
              <a:rPr lang="en-US" sz="1800" dirty="0" smtClean="0">
                <a:latin typeface="Consolas"/>
                <a:cs typeface="Consolas"/>
              </a:rPr>
              <a:t>&lt;u&gt;&gt;</a:t>
            </a:r>
            <a:endParaRPr lang="en-US" sz="18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let login </a:t>
            </a:r>
            <a:r>
              <a:rPr lang="en-US" sz="1800" dirty="0" smtClean="0">
                <a:latin typeface="Consolas"/>
                <a:cs typeface="Consolas"/>
              </a:rPr>
              <a:t>u </a:t>
            </a:r>
            <a:r>
              <a:rPr lang="en-US" sz="1800" dirty="0">
                <a:latin typeface="Consolas"/>
                <a:cs typeface="Consolas"/>
              </a:rPr>
              <a:t>pw =</a:t>
            </a: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  if (* password ok? </a:t>
            </a:r>
            <a:r>
              <a:rPr lang="en-US" sz="1800" dirty="0" smtClean="0">
                <a:latin typeface="Consolas"/>
                <a:cs typeface="Consolas"/>
              </a:rPr>
              <a:t>*)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then Some (</a:t>
            </a:r>
            <a:r>
              <a:rPr lang="en-US" sz="1800" dirty="0" err="1" smtClean="0">
                <a:latin typeface="Consolas"/>
                <a:cs typeface="Consolas"/>
              </a:rPr>
              <a:t>MkCred</a:t>
            </a:r>
            <a:r>
              <a:rPr lang="en-US" sz="1800" dirty="0" smtClean="0">
                <a:latin typeface="Consolas"/>
                <a:cs typeface="Consolas"/>
              </a:rPr>
              <a:t> u)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else None</a:t>
            </a:r>
          </a:p>
          <a:p>
            <a:pPr>
              <a:buNone/>
            </a:pPr>
            <a:endParaRPr lang="en-US" sz="1800" dirty="0">
              <a:latin typeface="Consolas"/>
              <a:cs typeface="Consolas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962400" y="1257300"/>
            <a:ext cx="4724400" cy="2019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Dependent type constructor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Type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parametrized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 by a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term</a:t>
            </a: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Correlates a particular principal with a credential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85850" y="3657600"/>
            <a:ext cx="165735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onsolas"/>
                <a:cs typeface="Consolas"/>
              </a:rPr>
              <a:t>module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User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Admin 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Some : 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None :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&lt;p:prin&gt; 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MkCred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p:prin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>
                <a:latin typeface="Consolas"/>
                <a:cs typeface="Consolas"/>
              </a:rPr>
              <a:t>val</a:t>
            </a:r>
            <a:r>
              <a:rPr lang="en-US" sz="1800" dirty="0">
                <a:latin typeface="Consolas"/>
                <a:cs typeface="Consolas"/>
              </a:rPr>
              <a:t> login : </a:t>
            </a:r>
            <a:r>
              <a:rPr lang="en-US" sz="1800" dirty="0" smtClean="0">
                <a:latin typeface="Consolas"/>
                <a:cs typeface="Consolas"/>
              </a:rPr>
              <a:t>u:prin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err="1" smtClean="0">
                <a:latin typeface="Consolas"/>
                <a:cs typeface="Consolas"/>
              </a:rPr>
              <a:t>str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smtClean="0">
                <a:latin typeface="Consolas"/>
                <a:cs typeface="Consolas"/>
              </a:rPr>
              <a:t>option&lt;</a:t>
            </a:r>
            <a:r>
              <a:rPr lang="en-US" sz="1800" dirty="0" err="1" smtClean="0">
                <a:latin typeface="Consolas"/>
                <a:cs typeface="Consolas"/>
              </a:rPr>
              <a:t>cred</a:t>
            </a:r>
            <a:r>
              <a:rPr lang="en-US" sz="1800" dirty="0" smtClean="0">
                <a:latin typeface="Consolas"/>
                <a:cs typeface="Consolas"/>
              </a:rPr>
              <a:t>&lt;u&gt;&gt;</a:t>
            </a:r>
            <a:endParaRPr lang="en-US" sz="18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let login </a:t>
            </a:r>
            <a:r>
              <a:rPr lang="en-US" sz="1800" dirty="0" smtClean="0">
                <a:latin typeface="Consolas"/>
                <a:cs typeface="Consolas"/>
              </a:rPr>
              <a:t>u </a:t>
            </a:r>
            <a:r>
              <a:rPr lang="en-US" sz="1800" dirty="0">
                <a:latin typeface="Consolas"/>
                <a:cs typeface="Consolas"/>
              </a:rPr>
              <a:t>pw =</a:t>
            </a: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  if (* password ok? </a:t>
            </a:r>
            <a:r>
              <a:rPr lang="en-US" sz="1800" dirty="0" smtClean="0">
                <a:latin typeface="Consolas"/>
                <a:cs typeface="Consolas"/>
              </a:rPr>
              <a:t>*)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then Some (</a:t>
            </a:r>
            <a:r>
              <a:rPr lang="en-US" sz="1800" dirty="0" err="1" smtClean="0">
                <a:latin typeface="Consolas"/>
                <a:cs typeface="Consolas"/>
              </a:rPr>
              <a:t>MkCred</a:t>
            </a:r>
            <a:r>
              <a:rPr lang="en-US" sz="1800" dirty="0" smtClean="0">
                <a:latin typeface="Consolas"/>
                <a:cs typeface="Consolas"/>
              </a:rPr>
              <a:t> u)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else None</a:t>
            </a:r>
          </a:p>
          <a:p>
            <a:pPr>
              <a:buNone/>
            </a:pPr>
            <a:endParaRPr lang="en-US" sz="1800" dirty="0">
              <a:latin typeface="Consolas"/>
              <a:cs typeface="Consolas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4648200"/>
            <a:ext cx="57150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19600" y="1447800"/>
            <a:ext cx="4267200" cy="2362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Dependent function type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Formal parameter is bound in range type</a:t>
            </a: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Way to create values of a dependent type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46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onsolas"/>
                <a:cs typeface="Consolas"/>
              </a:rPr>
              <a:t>module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User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Admin 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Some : 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None :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&lt;p:prin&gt; 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MkCred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p:prin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>
                <a:latin typeface="Consolas"/>
                <a:cs typeface="Consolas"/>
              </a:rPr>
              <a:t>val</a:t>
            </a:r>
            <a:r>
              <a:rPr lang="en-US" sz="1800" dirty="0">
                <a:latin typeface="Consolas"/>
                <a:cs typeface="Consolas"/>
              </a:rPr>
              <a:t> login : </a:t>
            </a:r>
            <a:r>
              <a:rPr lang="en-US" sz="1800" dirty="0" smtClean="0">
                <a:latin typeface="Consolas"/>
                <a:cs typeface="Consolas"/>
              </a:rPr>
              <a:t>u:prin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err="1" smtClean="0">
                <a:latin typeface="Consolas"/>
                <a:cs typeface="Consolas"/>
              </a:rPr>
              <a:t>str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smtClean="0">
                <a:latin typeface="Consolas"/>
                <a:cs typeface="Consolas"/>
              </a:rPr>
              <a:t>option&lt;</a:t>
            </a:r>
            <a:r>
              <a:rPr lang="en-US" sz="1800" dirty="0" err="1" smtClean="0">
                <a:latin typeface="Consolas"/>
                <a:cs typeface="Consolas"/>
              </a:rPr>
              <a:t>cred</a:t>
            </a:r>
            <a:r>
              <a:rPr lang="en-US" sz="1800" dirty="0" smtClean="0">
                <a:latin typeface="Consolas"/>
                <a:cs typeface="Consolas"/>
              </a:rPr>
              <a:t>&lt;u&gt;&gt;</a:t>
            </a:r>
            <a:endParaRPr lang="en-US" sz="18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let login </a:t>
            </a:r>
            <a:r>
              <a:rPr lang="en-US" sz="1800" dirty="0" smtClean="0">
                <a:latin typeface="Consolas"/>
                <a:cs typeface="Consolas"/>
              </a:rPr>
              <a:t>u </a:t>
            </a:r>
            <a:r>
              <a:rPr lang="en-US" sz="1800" dirty="0">
                <a:latin typeface="Consolas"/>
                <a:cs typeface="Consolas"/>
              </a:rPr>
              <a:t>pw =</a:t>
            </a: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  if (* password ok? </a:t>
            </a:r>
            <a:r>
              <a:rPr lang="en-US" sz="1800" dirty="0" smtClean="0">
                <a:latin typeface="Consolas"/>
                <a:cs typeface="Consolas"/>
              </a:rPr>
              <a:t>*)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then Some (</a:t>
            </a:r>
            <a:r>
              <a:rPr lang="en-US" sz="1800" dirty="0" err="1" smtClean="0">
                <a:latin typeface="Consolas"/>
                <a:cs typeface="Consolas"/>
              </a:rPr>
              <a:t>MkCred</a:t>
            </a:r>
            <a:r>
              <a:rPr lang="en-US" sz="1800" dirty="0" smtClean="0">
                <a:latin typeface="Consolas"/>
                <a:cs typeface="Consolas"/>
              </a:rPr>
              <a:t> u)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else None</a:t>
            </a:r>
          </a:p>
          <a:p>
            <a:pPr>
              <a:buNone/>
            </a:pPr>
            <a:endParaRPr lang="en-US" sz="1800" dirty="0">
              <a:latin typeface="Consolas"/>
              <a:cs typeface="Consolas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0" y="5365750"/>
            <a:ext cx="4724400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Want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login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be the only way to obtain a credential for a user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ransition advTm="182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onsolas"/>
                <a:cs typeface="Consolas"/>
              </a:rPr>
              <a:t>module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User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Admin 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Some : 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None : option&lt;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private type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&lt;p:prin&gt; 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=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MkCred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 p:prin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endParaRPr lang="en-US" sz="1800" dirty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>
                <a:latin typeface="Consolas"/>
                <a:cs typeface="Consolas"/>
              </a:rPr>
              <a:t>val</a:t>
            </a:r>
            <a:r>
              <a:rPr lang="en-US" sz="1800" dirty="0">
                <a:latin typeface="Consolas"/>
                <a:cs typeface="Consolas"/>
              </a:rPr>
              <a:t> login : </a:t>
            </a:r>
            <a:r>
              <a:rPr lang="en-US" sz="1800" dirty="0" smtClean="0">
                <a:latin typeface="Consolas"/>
                <a:cs typeface="Consolas"/>
              </a:rPr>
              <a:t>u:prin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err="1" smtClean="0">
                <a:latin typeface="Consolas"/>
                <a:cs typeface="Consolas"/>
              </a:rPr>
              <a:t>str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-&gt; </a:t>
            </a:r>
            <a:r>
              <a:rPr lang="en-US" sz="1800" dirty="0" smtClean="0">
                <a:latin typeface="Consolas"/>
                <a:cs typeface="Consolas"/>
              </a:rPr>
              <a:t>option&lt;</a:t>
            </a:r>
            <a:r>
              <a:rPr lang="en-US" sz="1800" dirty="0" err="1" smtClean="0">
                <a:latin typeface="Consolas"/>
                <a:cs typeface="Consolas"/>
              </a:rPr>
              <a:t>cred</a:t>
            </a:r>
            <a:r>
              <a:rPr lang="en-US" sz="1800" dirty="0" smtClean="0">
                <a:latin typeface="Consolas"/>
                <a:cs typeface="Consolas"/>
              </a:rPr>
              <a:t>&lt;u&gt;&gt;</a:t>
            </a:r>
            <a:endParaRPr lang="en-US" sz="18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let login </a:t>
            </a:r>
            <a:r>
              <a:rPr lang="en-US" sz="1800" dirty="0" smtClean="0">
                <a:latin typeface="Consolas"/>
                <a:cs typeface="Consolas"/>
              </a:rPr>
              <a:t>u </a:t>
            </a:r>
            <a:r>
              <a:rPr lang="en-US" sz="1800" dirty="0">
                <a:latin typeface="Consolas"/>
                <a:cs typeface="Consolas"/>
              </a:rPr>
              <a:t>pw =</a:t>
            </a:r>
          </a:p>
          <a:p>
            <a:pPr>
              <a:buNone/>
            </a:pPr>
            <a:r>
              <a:rPr lang="en-US" sz="1800" dirty="0">
                <a:latin typeface="Consolas"/>
                <a:cs typeface="Consolas"/>
              </a:rPr>
              <a:t>  if (* password ok? </a:t>
            </a:r>
            <a:r>
              <a:rPr lang="en-US" sz="1800" dirty="0" smtClean="0">
                <a:latin typeface="Consolas"/>
                <a:cs typeface="Consolas"/>
              </a:rPr>
              <a:t>*)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then Some (</a:t>
            </a:r>
            <a:r>
              <a:rPr lang="en-US" sz="1800" dirty="0" err="1" smtClean="0">
                <a:latin typeface="Consolas"/>
                <a:cs typeface="Consolas"/>
              </a:rPr>
              <a:t>MkCred</a:t>
            </a:r>
            <a:r>
              <a:rPr lang="en-US" sz="1800" dirty="0" smtClean="0">
                <a:latin typeface="Consolas"/>
                <a:cs typeface="Consolas"/>
              </a:rPr>
              <a:t> u)</a:t>
            </a: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    else None</a:t>
            </a:r>
          </a:p>
          <a:p>
            <a:pPr>
              <a:buNone/>
            </a:pPr>
            <a:endParaRPr lang="en-US" sz="1800" dirty="0">
              <a:latin typeface="Consolas"/>
              <a:cs typeface="Consolas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3657600"/>
            <a:ext cx="10668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0" y="5365750"/>
            <a:ext cx="4724400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Want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login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be the only way to obtain a credential for a user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ransition advTm="8408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nsolas"/>
                <a:cs typeface="Consolas"/>
              </a:rPr>
              <a:t>module </a:t>
            </a:r>
            <a:r>
              <a:rPr lang="en-US" dirty="0" err="1" smtClean="0">
                <a:latin typeface="Consolas"/>
                <a:cs typeface="Consolas"/>
              </a:rPr>
              <a:t>EHR_ReferenceMonitor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800" dirty="0" smtClean="0">
                <a:latin typeface="Consolas"/>
                <a:cs typeface="Consolas"/>
              </a:rPr>
              <a:t>private type record = { </a:t>
            </a:r>
            <a:r>
              <a:rPr lang="en-US" sz="1800" dirty="0" err="1" smtClean="0">
                <a:latin typeface="Consolas"/>
                <a:cs typeface="Consolas"/>
              </a:rPr>
              <a:t>patient:prin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subject:str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data:str</a:t>
            </a:r>
            <a:r>
              <a:rPr lang="en-US" sz="1800" dirty="0" smtClean="0">
                <a:latin typeface="Consolas"/>
                <a:cs typeface="Consolas"/>
              </a:rPr>
              <a:t> }</a:t>
            </a: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let </a:t>
            </a:r>
            <a:r>
              <a:rPr lang="en-US" sz="1800" dirty="0" err="1" smtClean="0">
                <a:latin typeface="Consolas"/>
                <a:cs typeface="Consolas"/>
              </a:rPr>
              <a:t>read_data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smtClean="0">
                <a:latin typeface="Consolas"/>
                <a:cs typeface="Consolas"/>
              </a:rPr>
              <a:t>p’ </a:t>
            </a:r>
            <a:r>
              <a:rPr lang="en-US" sz="1800" dirty="0" smtClean="0">
                <a:latin typeface="Consolas"/>
                <a:cs typeface="Consolas"/>
              </a:rPr>
              <a:t>c r = </a:t>
            </a:r>
            <a:r>
              <a:rPr lang="en-US" sz="1800" dirty="0" err="1" smtClean="0">
                <a:latin typeface="Consolas"/>
                <a:cs typeface="Consolas"/>
              </a:rPr>
              <a:t>r.data</a:t>
            </a:r>
            <a:endParaRPr lang="en-US" sz="18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advTm="285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66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languages/logics to specify security policies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Arial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XACML, DKAL,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SecPAL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DCC, SD3, Binder, Ponder,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CDatalog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RT, SPKI/SDSI, …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Policies address a variety of security concerns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Arial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Authentication, authorization, usage controls, information flow, security automata, …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But,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disconnect between specification and implementation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Arial"/>
              <a:buChar char="–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560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/>
                <a:cs typeface="Consolas"/>
              </a:rPr>
              <a:t>module </a:t>
            </a:r>
            <a:r>
              <a:rPr lang="en-US" dirty="0" err="1" smtClean="0">
                <a:latin typeface="Consolas"/>
                <a:cs typeface="Consolas"/>
              </a:rPr>
              <a:t>EHR_ReferenceMonitor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800" dirty="0" smtClean="0">
                <a:latin typeface="Consolas"/>
                <a:cs typeface="Consolas"/>
              </a:rPr>
              <a:t>private type record = { </a:t>
            </a:r>
            <a:r>
              <a:rPr lang="en-US" sz="1800" dirty="0" err="1" smtClean="0">
                <a:latin typeface="Consolas"/>
                <a:cs typeface="Consolas"/>
              </a:rPr>
              <a:t>patient:prin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subject:str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data:str</a:t>
            </a:r>
            <a:r>
              <a:rPr lang="en-US" sz="1800" dirty="0" smtClean="0">
                <a:latin typeface="Consolas"/>
                <a:cs typeface="Consolas"/>
              </a:rPr>
              <a:t> }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type perm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CanWrite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: file -&gt; perm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CanRead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: file -&gt; perm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prop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::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-&gt;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perm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-&gt; *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assume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Ax1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: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forall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f:file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Admin (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f)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val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read_data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p’:prin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&lt;p’&gt; -&gt;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                {x:record |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p’ (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x)}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let </a:t>
            </a:r>
            <a:r>
              <a:rPr lang="en-US" sz="1800" dirty="0" err="1" smtClean="0">
                <a:latin typeface="Consolas"/>
                <a:cs typeface="Consolas"/>
              </a:rPr>
              <a:t>read_data</a:t>
            </a:r>
            <a:r>
              <a:rPr lang="en-US" sz="1800" dirty="0" smtClean="0">
                <a:latin typeface="Consolas"/>
                <a:cs typeface="Consolas"/>
              </a:rPr>
              <a:t> p’ c r = </a:t>
            </a:r>
            <a:r>
              <a:rPr lang="en-US" sz="1800" dirty="0" err="1" smtClean="0">
                <a:latin typeface="Consolas"/>
                <a:cs typeface="Consolas"/>
              </a:rPr>
              <a:t>r.data</a:t>
            </a:r>
            <a:endParaRPr lang="en-US" sz="18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1524000"/>
            <a:ext cx="8077200" cy="1905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read_data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mediates access to patient records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The user must present a login credential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48100" y="4648200"/>
            <a:ext cx="11049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26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/>
                <a:cs typeface="Consolas"/>
              </a:rPr>
              <a:t>module </a:t>
            </a:r>
            <a:r>
              <a:rPr lang="en-US" dirty="0" err="1" smtClean="0">
                <a:latin typeface="Consolas"/>
                <a:cs typeface="Consolas"/>
              </a:rPr>
              <a:t>EHR_ReferenceMonitor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800" dirty="0" smtClean="0">
                <a:latin typeface="Consolas"/>
                <a:cs typeface="Consolas"/>
              </a:rPr>
              <a:t>private type record = { </a:t>
            </a:r>
            <a:r>
              <a:rPr lang="en-US" sz="1800" dirty="0" err="1" smtClean="0">
                <a:latin typeface="Consolas"/>
                <a:cs typeface="Consolas"/>
              </a:rPr>
              <a:t>patient:prin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subject:str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data:str</a:t>
            </a:r>
            <a:r>
              <a:rPr lang="en-US" sz="1800" dirty="0" smtClean="0">
                <a:latin typeface="Consolas"/>
                <a:cs typeface="Consolas"/>
              </a:rPr>
              <a:t> }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type perm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CanWrite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: file -&gt; perm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CanRead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: file -&gt; perm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prop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::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-&gt;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perm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-&gt; *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assume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Ax1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: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forall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f:file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Admin (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f)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val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read_data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p’:prin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&lt;p’&gt; -&gt;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                {x:record |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p’ (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x)}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let </a:t>
            </a:r>
            <a:r>
              <a:rPr lang="en-US" sz="1800" dirty="0" err="1" smtClean="0">
                <a:latin typeface="Consolas"/>
                <a:cs typeface="Consolas"/>
              </a:rPr>
              <a:t>read_data</a:t>
            </a:r>
            <a:r>
              <a:rPr lang="en-US" sz="1800" dirty="0" smtClean="0">
                <a:latin typeface="Consolas"/>
                <a:cs typeface="Consolas"/>
              </a:rPr>
              <a:t> p’ c r = </a:t>
            </a:r>
            <a:r>
              <a:rPr lang="en-US" sz="1800" dirty="0" err="1" smtClean="0">
                <a:latin typeface="Consolas"/>
                <a:cs typeface="Consolas"/>
              </a:rPr>
              <a:t>r.data</a:t>
            </a:r>
            <a:endParaRPr lang="en-US" sz="18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1524000"/>
            <a:ext cx="8077200" cy="1905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read_data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mediates access to patient records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The user must present a login credential</a:t>
            </a: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The record to be read must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be a record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 such that</a:t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    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/>
              </a:rPr>
              <a:t> p’ (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/>
              </a:rPr>
              <a:t> x)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 is true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79700" y="4972050"/>
            <a:ext cx="44958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95400" y="3581400"/>
            <a:ext cx="6591300" cy="1066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Refinement type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/>
              </a:rPr>
              <a:t>{x:</a:t>
            </a: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/>
              </a:rPr>
              <a:t>τ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/>
              </a:rPr>
              <a:t> |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ea typeface="Lucida Grande"/>
                <a:cs typeface="Lucida Grande"/>
              </a:rPr>
              <a:t>ϕ}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ea typeface="Lucida Grande"/>
                <a:cs typeface="Lucida Grande"/>
              </a:rPr>
              <a:t>ϕ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Lucida Grande"/>
                <a:cs typeface="Calibri"/>
              </a:rPr>
              <a:t> is a FOL+equality formula over propositions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48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bldLvl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/>
                <a:cs typeface="Consolas"/>
              </a:rPr>
              <a:t>module </a:t>
            </a:r>
            <a:r>
              <a:rPr lang="en-US" dirty="0" err="1" smtClean="0">
                <a:latin typeface="Consolas"/>
                <a:cs typeface="Consolas"/>
              </a:rPr>
              <a:t>EHR_ReferenceMonitor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800" dirty="0" smtClean="0">
                <a:latin typeface="Consolas"/>
                <a:cs typeface="Consolas"/>
              </a:rPr>
              <a:t>private type record = { </a:t>
            </a:r>
            <a:r>
              <a:rPr lang="en-US" sz="1800" dirty="0" err="1" smtClean="0">
                <a:latin typeface="Consolas"/>
                <a:cs typeface="Consolas"/>
              </a:rPr>
              <a:t>patient:prin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subject:str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data:str</a:t>
            </a:r>
            <a:r>
              <a:rPr lang="en-US" sz="1800" dirty="0" smtClean="0">
                <a:latin typeface="Consolas"/>
                <a:cs typeface="Consolas"/>
              </a:rPr>
              <a:t> }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type perm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CanWrite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: file -&gt; perm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CanRead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: file -&gt; perm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prop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::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-&gt;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perm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-&gt; *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assume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Ax1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: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forall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f:file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Admin (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f)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val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read_data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p’:prin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&lt;p’&gt; -&gt;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                {x:record |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p’ (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x)}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let </a:t>
            </a:r>
            <a:r>
              <a:rPr lang="en-US" sz="1800" dirty="0" err="1" smtClean="0">
                <a:latin typeface="Consolas"/>
                <a:cs typeface="Consolas"/>
              </a:rPr>
              <a:t>read_data</a:t>
            </a:r>
            <a:r>
              <a:rPr lang="en-US" sz="1800" dirty="0" smtClean="0">
                <a:latin typeface="Consolas"/>
                <a:cs typeface="Consolas"/>
              </a:rPr>
              <a:t> p’ c r = </a:t>
            </a:r>
            <a:r>
              <a:rPr lang="en-US" sz="1800" dirty="0" err="1" smtClean="0">
                <a:latin typeface="Consolas"/>
                <a:cs typeface="Consolas"/>
              </a:rPr>
              <a:t>r.data</a:t>
            </a:r>
            <a:endParaRPr lang="en-US" sz="18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advTm="135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/>
                <a:cs typeface="Consolas"/>
              </a:rPr>
              <a:t>module </a:t>
            </a:r>
            <a:r>
              <a:rPr lang="en-US" dirty="0" err="1" smtClean="0">
                <a:latin typeface="Consolas"/>
                <a:cs typeface="Consolas"/>
              </a:rPr>
              <a:t>EHR_ReferenceMonitor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800" dirty="0" smtClean="0">
                <a:latin typeface="Consolas"/>
                <a:cs typeface="Consolas"/>
              </a:rPr>
              <a:t>private type record = { </a:t>
            </a:r>
            <a:r>
              <a:rPr lang="en-US" sz="1800" dirty="0" err="1" smtClean="0">
                <a:latin typeface="Consolas"/>
                <a:cs typeface="Consolas"/>
              </a:rPr>
              <a:t>patient:prin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subject:str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data:str</a:t>
            </a:r>
            <a:r>
              <a:rPr lang="en-US" sz="1800" dirty="0" smtClean="0">
                <a:latin typeface="Consolas"/>
                <a:cs typeface="Consolas"/>
              </a:rPr>
              <a:t> }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perm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CanWrite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 record -&gt; perm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: record -&gt; perm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prop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::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-&gt;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perm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-&gt; *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assume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Ax1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: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forall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f:file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Admin (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f)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val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read_data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p’:prin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&lt;p’&gt; -&gt;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                {x:record |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p’ (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x)}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let </a:t>
            </a:r>
            <a:r>
              <a:rPr lang="en-US" sz="1800" dirty="0" err="1" smtClean="0">
                <a:latin typeface="Consolas"/>
                <a:cs typeface="Consolas"/>
              </a:rPr>
              <a:t>read_data</a:t>
            </a:r>
            <a:r>
              <a:rPr lang="en-US" sz="1800" dirty="0" smtClean="0">
                <a:latin typeface="Consolas"/>
                <a:cs typeface="Consolas"/>
              </a:rPr>
              <a:t> p’ c r = </a:t>
            </a:r>
            <a:r>
              <a:rPr lang="en-US" sz="1800" dirty="0" err="1" smtClean="0">
                <a:latin typeface="Consolas"/>
                <a:cs typeface="Consolas"/>
              </a:rPr>
              <a:t>r.data</a:t>
            </a:r>
            <a:endParaRPr lang="en-US" sz="18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advTm="10795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/>
                <a:cs typeface="Consolas"/>
              </a:rPr>
              <a:t>module </a:t>
            </a:r>
            <a:r>
              <a:rPr lang="en-US" dirty="0" err="1" smtClean="0">
                <a:latin typeface="Consolas"/>
                <a:cs typeface="Consolas"/>
              </a:rPr>
              <a:t>EHR_ReferenceMonitor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800" dirty="0" smtClean="0">
                <a:latin typeface="Consolas"/>
                <a:cs typeface="Consolas"/>
              </a:rPr>
              <a:t>private type record = { </a:t>
            </a:r>
            <a:r>
              <a:rPr lang="en-US" sz="1800" dirty="0" err="1" smtClean="0">
                <a:latin typeface="Consolas"/>
                <a:cs typeface="Consolas"/>
              </a:rPr>
              <a:t>patient:prin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subject:str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data:str</a:t>
            </a:r>
            <a:r>
              <a:rPr lang="en-US" sz="1800" dirty="0" smtClean="0">
                <a:latin typeface="Consolas"/>
                <a:cs typeface="Consolas"/>
              </a:rPr>
              <a:t> }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perm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CanWrite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 record -&gt; perm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: record -&gt; perm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prop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::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-&gt; 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perm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-&gt; *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assume 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Ax1 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: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forall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f:file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bg1"/>
                </a:solidFill>
                <a:latin typeface="Consolas"/>
                <a:cs typeface="Consolas"/>
              </a:rPr>
              <a:t> Admin (</a:t>
            </a:r>
            <a:r>
              <a:rPr lang="en-US" sz="1800" dirty="0" err="1" smtClean="0">
                <a:solidFill>
                  <a:schemeClr val="bg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bg1"/>
                </a:solidFill>
                <a:latin typeface="Consolas"/>
                <a:cs typeface="Consolas"/>
              </a:rPr>
              <a:t> f)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val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read_data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p’:prin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&lt;p’&gt; -&gt;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                {x:record |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p’ (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x)}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let </a:t>
            </a:r>
            <a:r>
              <a:rPr lang="en-US" sz="1800" dirty="0" err="1" smtClean="0">
                <a:latin typeface="Consolas"/>
                <a:cs typeface="Consolas"/>
              </a:rPr>
              <a:t>read_data</a:t>
            </a:r>
            <a:r>
              <a:rPr lang="en-US" sz="1800" dirty="0" smtClean="0">
                <a:latin typeface="Consolas"/>
                <a:cs typeface="Consolas"/>
              </a:rPr>
              <a:t> p’ c r = </a:t>
            </a:r>
            <a:r>
              <a:rPr lang="en-US" sz="1800" dirty="0" err="1" smtClean="0">
                <a:latin typeface="Consolas"/>
                <a:cs typeface="Consolas"/>
              </a:rPr>
              <a:t>r.data</a:t>
            </a:r>
            <a:endParaRPr lang="en-US" sz="18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419600" y="1498600"/>
            <a:ext cx="4267200" cy="152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Propositions</a:t>
            </a: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dependent types that can be used in refinements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8150" y="3009900"/>
            <a:ext cx="17399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95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/>
                <a:cs typeface="Consolas"/>
              </a:rPr>
              <a:t>module </a:t>
            </a:r>
            <a:r>
              <a:rPr lang="en-US" dirty="0" err="1" smtClean="0">
                <a:latin typeface="Consolas"/>
                <a:cs typeface="Consolas"/>
              </a:rPr>
              <a:t>EHR_ReferenceMonitor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800" dirty="0" smtClean="0">
                <a:latin typeface="Consolas"/>
                <a:cs typeface="Consolas"/>
              </a:rPr>
              <a:t>private type record = { </a:t>
            </a:r>
            <a:r>
              <a:rPr lang="en-US" sz="1800" dirty="0" err="1" smtClean="0">
                <a:latin typeface="Consolas"/>
                <a:cs typeface="Consolas"/>
              </a:rPr>
              <a:t>patient:prin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subject:str</a:t>
            </a:r>
            <a:r>
              <a:rPr lang="en-US" sz="1800" dirty="0" smtClean="0">
                <a:latin typeface="Consolas"/>
                <a:cs typeface="Consolas"/>
              </a:rPr>
              <a:t>; </a:t>
            </a:r>
            <a:r>
              <a:rPr lang="en-US" sz="1800" dirty="0" err="1" smtClean="0">
                <a:latin typeface="Consolas"/>
                <a:cs typeface="Consolas"/>
              </a:rPr>
              <a:t>data:str</a:t>
            </a:r>
            <a:r>
              <a:rPr lang="en-US" sz="1800" dirty="0" smtClean="0">
                <a:latin typeface="Consolas"/>
                <a:cs typeface="Consolas"/>
              </a:rPr>
              <a:t> }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type perm =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CanWrite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 record -&gt; perm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|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: record -&gt; perm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prop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::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-&gt; 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perm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-&gt; *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assume 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Ax1 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: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forall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r:record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Admin (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r)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val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read_data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p’:prin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cred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&lt;p’&gt; -&gt;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                 {x:record |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p’ (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x)} -&gt;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str</a:t>
            </a: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1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800" dirty="0" smtClean="0">
                <a:latin typeface="Consolas"/>
                <a:cs typeface="Consolas"/>
              </a:rPr>
              <a:t>let </a:t>
            </a:r>
            <a:r>
              <a:rPr lang="en-US" sz="1800" dirty="0" err="1" smtClean="0">
                <a:latin typeface="Consolas"/>
                <a:cs typeface="Consolas"/>
              </a:rPr>
              <a:t>read_data</a:t>
            </a:r>
            <a:r>
              <a:rPr lang="en-US" sz="1800" dirty="0" smtClean="0">
                <a:latin typeface="Consolas"/>
                <a:cs typeface="Consolas"/>
              </a:rPr>
              <a:t> p’ c r = </a:t>
            </a:r>
            <a:r>
              <a:rPr lang="en-US" sz="1800" dirty="0" err="1" smtClean="0">
                <a:latin typeface="Consolas"/>
                <a:cs typeface="Consolas"/>
              </a:rPr>
              <a:t>r.data</a:t>
            </a:r>
            <a:endParaRPr lang="en-US" sz="18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419600" y="1524000"/>
            <a:ext cx="4495800" cy="1447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Security assumptions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establish ground facts and inference rules for policy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3700" y="3657600"/>
            <a:ext cx="5854700" cy="838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24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189274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{z:bool | z=true =&gt; 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a b}</a:t>
            </a:r>
          </a:p>
          <a:p>
            <a:r>
              <a:rPr lang="en-US" dirty="0" smtClean="0">
                <a:latin typeface="Consolas"/>
                <a:cs typeface="Consolas"/>
              </a:rPr>
              <a:t>let check a b = match a, b with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Admin,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_ -&gt; true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_,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     -&gt; a = </a:t>
            </a:r>
            <a:r>
              <a:rPr lang="en-US" dirty="0" err="1" smtClean="0">
                <a:latin typeface="Consolas"/>
                <a:cs typeface="Consolas"/>
              </a:rPr>
              <a:t>r.patient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             | _                -&gt; false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nsolas"/>
                <a:cs typeface="Consolas"/>
              </a:rPr>
              <a:t>module </a:t>
            </a:r>
            <a:r>
              <a:rPr lang="en-US" dirty="0" err="1" smtClean="0">
                <a:latin typeface="Consolas"/>
                <a:cs typeface="Consolas"/>
              </a:rPr>
              <a:t>EHR_ReferenceMonitor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2860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assume Ax2 :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r:record.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CanRead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r)</a:t>
            </a:r>
            <a:endParaRPr lang="en-US" dirty="0" smtClean="0">
              <a:latin typeface="Consolas"/>
              <a:cs typeface="Consola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5800" y="3098800"/>
            <a:ext cx="7991475" cy="1539875"/>
            <a:chOff x="685800" y="2108200"/>
            <a:chExt cx="7991475" cy="1539875"/>
          </a:xfrm>
        </p:grpSpPr>
        <p:sp>
          <p:nvSpPr>
            <p:cNvPr id="10" name="Rounded Rectangle 9"/>
            <p:cNvSpPr/>
            <p:nvPr/>
          </p:nvSpPr>
          <p:spPr>
            <a:xfrm>
              <a:off x="4486275" y="3114675"/>
              <a:ext cx="4191000" cy="533400"/>
            </a:xfrm>
            <a:prstGeom prst="round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85800" y="2108200"/>
              <a:ext cx="7467600" cy="5588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lvl="0" indent="-342900" algn="ctr">
                <a:spcBef>
                  <a:spcPct val="20000"/>
                </a:spcBef>
                <a:buClr>
                  <a:schemeClr val="tx1">
                    <a:lumMod val="85000"/>
                    <a:lumOff val="15000"/>
                  </a:schemeClr>
                </a:buClr>
                <a:defRPr/>
              </a:pPr>
              <a:r>
                <a:rPr lang="en-US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Can write functions with post-conditions in return values</a:t>
              </a: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962400" y="1371600"/>
            <a:ext cx="3276600" cy="55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Additional policy rule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1204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  <p:bldP spid="14" grpId="1" build="allAtOnce" animBg="1"/>
      <p:bldP spid="14" grpId="2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{z:bool | z=true =&gt; 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a b}</a:t>
            </a:r>
          </a:p>
          <a:p>
            <a:r>
              <a:rPr lang="en-US" dirty="0" smtClean="0">
                <a:latin typeface="Consolas"/>
                <a:cs typeface="Consolas"/>
              </a:rPr>
              <a:t>let check a b = match a, b with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Admin,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_ -&gt; true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_,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     -&gt; a = </a:t>
            </a:r>
            <a:r>
              <a:rPr lang="en-US" dirty="0" err="1" smtClean="0">
                <a:latin typeface="Consolas"/>
                <a:cs typeface="Consolas"/>
              </a:rPr>
              <a:t>r.patient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             | _                -&gt; false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Type Checking</a:t>
            </a:r>
            <a:endParaRPr lang="en-US" dirty="0"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66875" y="2882960"/>
            <a:ext cx="7010400" cy="1276290"/>
          </a:xfrm>
          <a:prstGeom prst="roundRect">
            <a:avLst>
              <a:gd name="adj" fmla="val 24053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   Ax1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Admin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   Ax2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r.patient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a :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2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b : perm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a = Admin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b =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tmp</a:t>
            </a:r>
            <a:endParaRPr lang="en-US" sz="12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75" y="288296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Typing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context</a:t>
            </a:r>
            <a:br>
              <a:rPr lang="en-US" sz="1600" dirty="0" smtClean="0">
                <a:latin typeface="+mj-lt"/>
              </a:rPr>
            </a:br>
            <a:r>
              <a:rPr lang="el-GR" sz="1600" dirty="0" smtClean="0">
                <a:latin typeface="+mj-lt"/>
              </a:rPr>
              <a:t>Γ</a:t>
            </a:r>
            <a:endParaRPr lang="en-US" sz="16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275" y="43116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Well-typed?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666875" y="4311650"/>
            <a:ext cx="70104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true : {z:bool | z=true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275" y="49974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Valid?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66875" y="4997450"/>
            <a:ext cx="7010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Not (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true=true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)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19200" y="5334000"/>
            <a:ext cx="1295400" cy="914400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+mj-lt"/>
                <a:cs typeface="Consolas"/>
              </a:rPr>
              <a:t>Z3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48299" y="1581150"/>
            <a:ext cx="771526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506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/>
      <p:bldP spid="12" grpId="0"/>
      <p:bldP spid="13" grpId="0" animBg="1"/>
      <p:bldP spid="14" grpId="0"/>
      <p:bldP spid="15" grpId="0" animBg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{z:bool | z=true =&gt; 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a b}</a:t>
            </a:r>
          </a:p>
          <a:p>
            <a:r>
              <a:rPr lang="en-US" dirty="0" smtClean="0">
                <a:latin typeface="Consolas"/>
                <a:cs typeface="Consolas"/>
              </a:rPr>
              <a:t>let check a b = match a, b with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Admin,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_ -&gt; true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_,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     -&gt; a = </a:t>
            </a:r>
            <a:r>
              <a:rPr lang="en-US" dirty="0" err="1" smtClean="0">
                <a:latin typeface="Consolas"/>
                <a:cs typeface="Consolas"/>
              </a:rPr>
              <a:t>r.patient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             | _                -&gt; false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Type Checking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66875" y="2882960"/>
            <a:ext cx="7010400" cy="1276290"/>
          </a:xfrm>
          <a:prstGeom prst="roundRect">
            <a:avLst>
              <a:gd name="adj" fmla="val 24053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   Ax1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Admin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Ax2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r.patient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a :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2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b : perm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a = Admin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b =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tmp</a:t>
            </a:r>
            <a:endParaRPr lang="en-US" sz="12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75" y="288296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Typing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context</a:t>
            </a:r>
            <a:br>
              <a:rPr lang="en-US" sz="1600" dirty="0" smtClean="0">
                <a:latin typeface="+mj-lt"/>
              </a:rPr>
            </a:br>
            <a:r>
              <a:rPr lang="el-GR" sz="1600" dirty="0" smtClean="0">
                <a:latin typeface="+mj-lt"/>
              </a:rPr>
              <a:t>Γ</a:t>
            </a:r>
            <a:endParaRPr lang="en-US" sz="16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275" y="43116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Well-typed?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666875" y="4311650"/>
            <a:ext cx="70104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true : {z:bool | z=true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275" y="49974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Sat?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66875" y="4997450"/>
            <a:ext cx="7010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not (true=true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19200" y="5334000"/>
            <a:ext cx="1295400" cy="914400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+mj-lt"/>
                <a:cs typeface="Consolas"/>
              </a:rPr>
              <a:t>Z3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48299" y="1581150"/>
            <a:ext cx="771526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199" y="2905125"/>
            <a:ext cx="4238625" cy="31744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81199" y="3648075"/>
            <a:ext cx="1724026" cy="4953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3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{z:bool | z=true =&gt; 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a b}</a:t>
            </a:r>
          </a:p>
          <a:p>
            <a:r>
              <a:rPr lang="en-US" dirty="0" smtClean="0">
                <a:latin typeface="Consolas"/>
                <a:cs typeface="Consolas"/>
              </a:rPr>
              <a:t>let check a b = match a, b with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Admin,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_ -&gt; true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_,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     -&gt; a = </a:t>
            </a:r>
            <a:r>
              <a:rPr lang="en-US" dirty="0" err="1" smtClean="0">
                <a:latin typeface="Consolas"/>
                <a:cs typeface="Consolas"/>
              </a:rPr>
              <a:t>r.patient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             | _                -&gt; false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Type Checking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66875" y="2882960"/>
            <a:ext cx="7010400" cy="1276290"/>
          </a:xfrm>
          <a:prstGeom prst="roundRect">
            <a:avLst>
              <a:gd name="adj" fmla="val 24053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   Ax1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Admin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Ax2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r.patient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a :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2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b : perm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a = Admin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b =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tmp</a:t>
            </a:r>
            <a:endParaRPr lang="en-US" sz="12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75" y="288296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Typing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context</a:t>
            </a:r>
            <a:br>
              <a:rPr lang="en-US" sz="1600" dirty="0" smtClean="0">
                <a:latin typeface="+mj-lt"/>
              </a:rPr>
            </a:br>
            <a:r>
              <a:rPr lang="el-GR" sz="1600" dirty="0" smtClean="0">
                <a:latin typeface="+mj-lt"/>
              </a:rPr>
              <a:t>Γ</a:t>
            </a:r>
            <a:endParaRPr lang="en-US" sz="16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275" y="43116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Well-typed?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666875" y="4311650"/>
            <a:ext cx="70104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true : {z:bool | z=true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275" y="49974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Sat?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66875" y="4997450"/>
            <a:ext cx="7010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not (true=true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19200" y="5334000"/>
            <a:ext cx="1295400" cy="914400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+mj-lt"/>
                <a:cs typeface="Consolas"/>
              </a:rPr>
              <a:t>Z3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48299" y="1581150"/>
            <a:ext cx="771526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2971800" y="5810130"/>
            <a:ext cx="1143000" cy="777875"/>
          </a:xfrm>
          <a:prstGeom prst="wedgeEllipseCallout">
            <a:avLst>
              <a:gd name="adj1" fmla="val -90833"/>
              <a:gd name="adj2" fmla="val -37908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171825" y="6048255"/>
            <a:ext cx="762000" cy="2603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err="1" smtClean="0">
                <a:latin typeface="+mj-lt"/>
              </a:rPr>
              <a:t>Unsat</a:t>
            </a:r>
            <a:r>
              <a:rPr lang="en-US" sz="1600" dirty="0" smtClean="0">
                <a:latin typeface="+mj-lt"/>
              </a:rPr>
              <a:t>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0" y="388620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8000" dirty="0">
              <a:solidFill>
                <a:srgbClr val="008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199" y="2905125"/>
            <a:ext cx="4238625" cy="31744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81199" y="3648075"/>
            <a:ext cx="1724026" cy="4953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"/>
            <a:ext cx="8229600" cy="6569075"/>
          </a:xfrm>
        </p:spPr>
        <p:txBody>
          <a:bodyPr/>
          <a:lstStyle/>
          <a:p>
            <a:r>
              <a:rPr lang="en-US" dirty="0" err="1" smtClean="0"/>
              <a:t>SecPAL</a:t>
            </a:r>
            <a:r>
              <a:rPr lang="en-US" dirty="0" smtClean="0"/>
              <a:t> policy for EHR, an e-health database</a:t>
            </a:r>
          </a:p>
          <a:p>
            <a:pPr lvl="1">
              <a:buNone/>
            </a:pPr>
            <a:r>
              <a:rPr lang="en-US" sz="400" dirty="0" smtClean="0">
                <a:latin typeface="Consolas"/>
                <a:cs typeface="Consolas"/>
              </a:rPr>
              <a:t>	</a:t>
            </a:r>
            <a:br>
              <a:rPr lang="en-US" sz="4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P can read P’s record r</a:t>
            </a:r>
          </a:p>
          <a:p>
            <a:pPr lvl="1">
              <a:buNone/>
            </a:pPr>
            <a:r>
              <a:rPr lang="en-US" sz="1600" dirty="0" smtClean="0">
                <a:latin typeface="Consolas"/>
              </a:rPr>
              <a:t>	D can read P’s record r if D is treating P and </a:t>
            </a:r>
            <a:r>
              <a:rPr lang="en-US" sz="1600" dirty="0" err="1" smtClean="0">
                <a:latin typeface="Consolas"/>
              </a:rPr>
              <a:t>r.Subject</a:t>
            </a:r>
            <a:r>
              <a:rPr lang="en-US" sz="1600" dirty="0" smtClean="0">
                <a:latin typeface="Consolas"/>
              </a:rPr>
              <a:t> &lt;&gt; HIV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C# function to enforce this policy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</a:rPr>
              <a:t>public Record </a:t>
            </a:r>
            <a:r>
              <a:rPr lang="en-US" sz="1600" dirty="0" err="1" smtClean="0">
                <a:latin typeface="Consolas" pitchFamily="49" charset="0"/>
              </a:rPr>
              <a:t>GetRecord</a:t>
            </a:r>
            <a:r>
              <a:rPr lang="en-US" sz="1600" dirty="0" smtClean="0">
                <a:latin typeface="Consolas" pitchFamily="49" charset="0"/>
              </a:rPr>
              <a:t> (string pat, string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latin typeface="Consolas" pitchFamily="49" charset="0"/>
              </a:rPr>
              <a:t>    Record </a:t>
            </a:r>
            <a:r>
              <a:rPr lang="en-US" sz="1600" dirty="0" err="1" smtClean="0">
                <a:latin typeface="Consolas" pitchFamily="49" charset="0"/>
              </a:rPr>
              <a:t>rec</a:t>
            </a:r>
            <a:r>
              <a:rPr lang="en-US" sz="1600" dirty="0" smtClean="0">
                <a:latin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</a:rPr>
              <a:t>m_data.GetRecord</a:t>
            </a:r>
            <a:r>
              <a:rPr lang="en-US" sz="1600" dirty="0" smtClean="0">
                <a:latin typeface="Consolas" pitchFamily="49" charset="0"/>
              </a:rPr>
              <a:t> (pat,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</a:rPr>
              <a:t>    if (</a:t>
            </a:r>
            <a:r>
              <a:rPr lang="en-US" sz="1600" dirty="0" err="1" smtClean="0">
                <a:latin typeface="Consolas" pitchFamily="49" charset="0"/>
              </a:rPr>
              <a:t>rec</a:t>
            </a:r>
            <a:r>
              <a:rPr lang="en-US" sz="1600" dirty="0" smtClean="0">
                <a:latin typeface="Consolas" pitchFamily="49" charset="0"/>
              </a:rPr>
              <a:t> != null &amp;&amp;</a:t>
            </a:r>
          </a:p>
          <a:p>
            <a:r>
              <a:rPr lang="en-US" sz="1600" dirty="0" smtClean="0">
                <a:latin typeface="Consolas" pitchFamily="49" charset="0"/>
              </a:rPr>
              <a:t>          </a:t>
            </a:r>
            <a:r>
              <a:rPr lang="en-US" sz="1600" dirty="0" err="1" smtClean="0">
                <a:latin typeface="Consolas" pitchFamily="49" charset="0"/>
              </a:rPr>
              <a:t>GetAuthContext</a:t>
            </a:r>
            <a:r>
              <a:rPr lang="en-US" sz="1600" dirty="0" smtClean="0">
                <a:latin typeface="Consolas" pitchFamily="49" charset="0"/>
              </a:rPr>
              <a:t>().query(“</a:t>
            </a:r>
            <a:r>
              <a:rPr lang="en-US" sz="1600" dirty="0" err="1" smtClean="0">
                <a:latin typeface="Consolas" pitchFamily="49" charset="0"/>
              </a:rPr>
              <a:t>CanGetRecord</a:t>
            </a:r>
            <a:r>
              <a:rPr lang="en-US" sz="1600" dirty="0" smtClean="0">
                <a:latin typeface="Consolas" pitchFamily="49" charset="0"/>
              </a:rPr>
              <a:t>”, new List { pat,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,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                                                    </a:t>
            </a:r>
            <a:r>
              <a:rPr lang="en-US" sz="1600" dirty="0" err="1" smtClean="0">
                <a:latin typeface="Consolas" pitchFamily="49" charset="0"/>
              </a:rPr>
              <a:t>rec.Author</a:t>
            </a:r>
            <a:r>
              <a:rPr lang="en-US" sz="1600" dirty="0" smtClean="0">
                <a:latin typeface="Consolas" pitchFamily="49" charset="0"/>
              </a:rPr>
              <a:t>,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                                                    </a:t>
            </a:r>
            <a:r>
              <a:rPr lang="en-US" sz="1600" dirty="0" err="1" smtClean="0">
                <a:latin typeface="Consolas" pitchFamily="49" charset="0"/>
              </a:rPr>
              <a:t>rec.Subject</a:t>
            </a:r>
            <a:r>
              <a:rPr lang="en-US" sz="1600" dirty="0" smtClean="0">
                <a:latin typeface="Consolas" pitchFamily="49" charset="0"/>
              </a:rPr>
              <a:t> }))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{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return result;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latin typeface="Consolas" pitchFamily="49" charset="0"/>
              </a:rPr>
              <a:t>    return null;</a:t>
            </a:r>
          </a:p>
          <a:p>
            <a:r>
              <a:rPr lang="en-US" sz="1600" dirty="0" smtClean="0">
                <a:latin typeface="Consolas" pitchFamily="49" charset="0"/>
              </a:rPr>
              <a:t>}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00275" y="2762250"/>
            <a:ext cx="348615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2800" y="2133600"/>
            <a:ext cx="53340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Okay to read record before security check?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650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 animBg="1"/>
      <p:bldP spid="8" grpId="0" uiExpand="1" build="p" bldLvl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{z:bool | z=true =&gt; 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a b}</a:t>
            </a:r>
          </a:p>
          <a:p>
            <a:r>
              <a:rPr lang="en-US" dirty="0" smtClean="0">
                <a:latin typeface="Consolas"/>
                <a:cs typeface="Consolas"/>
              </a:rPr>
              <a:t>let check a b = match a, b with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Admin,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_ -&gt; true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_,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     -&gt; a = </a:t>
            </a:r>
            <a:r>
              <a:rPr lang="en-US" dirty="0" err="1" smtClean="0">
                <a:latin typeface="Consolas"/>
                <a:cs typeface="Consolas"/>
              </a:rPr>
              <a:t>r.patient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             | _                -&gt; false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Type Checking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66875" y="2882960"/>
            <a:ext cx="7010400" cy="1276290"/>
          </a:xfrm>
          <a:prstGeom prst="roundRect">
            <a:avLst>
              <a:gd name="adj" fmla="val 24053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   Ax1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Admin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 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   Ax2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r.patient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a :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2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b : perm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b =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r</a:t>
            </a:r>
          </a:p>
          <a:p>
            <a:endParaRPr lang="en-US" sz="1200" dirty="0" smtClean="0">
              <a:solidFill>
                <a:schemeClr val="tx1"/>
              </a:solidFill>
              <a:latin typeface="Consolas"/>
            </a:endParaRPr>
          </a:p>
          <a:p>
            <a:endParaRPr lang="en-US" sz="12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75" y="288296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Typing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context</a:t>
            </a:r>
            <a:br>
              <a:rPr lang="en-US" sz="1600" dirty="0" smtClean="0">
                <a:latin typeface="+mj-lt"/>
              </a:rPr>
            </a:br>
            <a:r>
              <a:rPr lang="el-GR" sz="1600" dirty="0" smtClean="0">
                <a:latin typeface="+mj-lt"/>
              </a:rPr>
              <a:t>Γ</a:t>
            </a:r>
            <a:endParaRPr lang="en-US" sz="16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275" y="43116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Well-typed?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666875" y="4311650"/>
            <a:ext cx="70104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(a =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) : {z:bool | z=true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275" y="49974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Sat?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66875" y="4997450"/>
            <a:ext cx="7010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not ((a =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)=true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19200" y="5334000"/>
            <a:ext cx="1295400" cy="914400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+mj-lt"/>
                <a:cs typeface="Consolas"/>
              </a:rPr>
              <a:t>Z3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57824" y="1838325"/>
            <a:ext cx="1857375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971800" y="5810250"/>
            <a:ext cx="1143000" cy="777875"/>
            <a:chOff x="3571875" y="5581650"/>
            <a:chExt cx="1143000" cy="777875"/>
          </a:xfrm>
        </p:grpSpPr>
        <p:sp>
          <p:nvSpPr>
            <p:cNvPr id="18" name="Oval Callout 17"/>
            <p:cNvSpPr/>
            <p:nvPr/>
          </p:nvSpPr>
          <p:spPr>
            <a:xfrm>
              <a:off x="3571875" y="5581650"/>
              <a:ext cx="1143000" cy="777875"/>
            </a:xfrm>
            <a:prstGeom prst="wedgeEllipseCallout">
              <a:avLst>
                <a:gd name="adj1" fmla="val -90833"/>
                <a:gd name="adj2" fmla="val -3790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71900" y="5819775"/>
              <a:ext cx="762000" cy="26035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 err="1" smtClean="0">
                  <a:latin typeface="+mj-lt"/>
                </a:rPr>
                <a:t>Unsat</a:t>
              </a:r>
              <a:r>
                <a:rPr lang="en-US" sz="1600" dirty="0" smtClean="0">
                  <a:latin typeface="+mj-lt"/>
                </a:rPr>
                <a:t>!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620000" y="388620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8000" dirty="0">
              <a:solidFill>
                <a:srgbClr val="008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81199" y="3082985"/>
            <a:ext cx="4572001" cy="898465"/>
            <a:chOff x="1981199" y="2987735"/>
            <a:chExt cx="4572001" cy="898465"/>
          </a:xfrm>
        </p:grpSpPr>
        <p:sp>
          <p:nvSpPr>
            <p:cNvPr id="24" name="Rounded Rectangle 23"/>
            <p:cNvSpPr/>
            <p:nvPr/>
          </p:nvSpPr>
          <p:spPr>
            <a:xfrm>
              <a:off x="1981199" y="2987735"/>
              <a:ext cx="4572001" cy="317440"/>
            </a:xfrm>
            <a:prstGeom prst="round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33601" y="3568760"/>
              <a:ext cx="1371600" cy="317440"/>
            </a:xfrm>
            <a:prstGeom prst="round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168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{z:bool | z=true =&gt; 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a b}</a:t>
            </a:r>
          </a:p>
          <a:p>
            <a:r>
              <a:rPr lang="en-US" dirty="0" smtClean="0">
                <a:latin typeface="Consolas"/>
                <a:cs typeface="Consolas"/>
              </a:rPr>
              <a:t>let check a b = match a, b with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Admin,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_ -&gt; true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_,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     -&gt; a = </a:t>
            </a:r>
            <a:r>
              <a:rPr lang="en-US" dirty="0" err="1" smtClean="0">
                <a:latin typeface="Consolas"/>
                <a:cs typeface="Consolas"/>
              </a:rPr>
              <a:t>r.patient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             | _                -&gt; false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Type Checking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66875" y="2882960"/>
            <a:ext cx="7010400" cy="1276290"/>
          </a:xfrm>
          <a:prstGeom prst="roundRect">
            <a:avLst>
              <a:gd name="adj" fmla="val 24053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   Ax1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Admin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</a:rPr>
              <a:t>Ax2 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forall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r:record,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hasPerm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r.patient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(</a:t>
            </a:r>
            <a:r>
              <a:rPr lang="en-US" sz="12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CanRead</a:t>
            </a:r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r)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a : </a:t>
            </a:r>
            <a:r>
              <a:rPr lang="en-US" sz="1200" dirty="0" err="1" smtClean="0">
                <a:solidFill>
                  <a:schemeClr val="tx1"/>
                </a:solidFill>
                <a:latin typeface="Consolas"/>
                <a:cs typeface="Consolas"/>
              </a:rPr>
              <a:t>prin</a:t>
            </a:r>
            <a:endParaRPr lang="en-US" sz="12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Consolas"/>
                <a:cs typeface="Consolas"/>
              </a:rPr>
              <a:t>     b : perm</a:t>
            </a:r>
          </a:p>
          <a:p>
            <a:endParaRPr lang="en-US" sz="1200" dirty="0" smtClean="0">
              <a:solidFill>
                <a:schemeClr val="tx1"/>
              </a:solidFill>
              <a:latin typeface="Consolas"/>
            </a:endParaRPr>
          </a:p>
          <a:p>
            <a:endParaRPr lang="en-US" sz="12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75" y="288296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Typing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context</a:t>
            </a:r>
            <a:br>
              <a:rPr lang="en-US" sz="1600" dirty="0" smtClean="0">
                <a:latin typeface="+mj-lt"/>
              </a:rPr>
            </a:br>
            <a:r>
              <a:rPr lang="el-GR" sz="1600" dirty="0" smtClean="0">
                <a:latin typeface="+mj-lt"/>
              </a:rPr>
              <a:t>Γ</a:t>
            </a:r>
            <a:endParaRPr lang="en-US" sz="16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275" y="43116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Well-typed?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666875" y="4311650"/>
            <a:ext cx="70104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false : {z:bool | z=true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275" y="4997450"/>
            <a:ext cx="1371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Sat?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66875" y="4997450"/>
            <a:ext cx="7010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not (false=true =&gt;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19200" y="5334000"/>
            <a:ext cx="1295400" cy="914400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+mj-lt"/>
                <a:cs typeface="Consolas"/>
              </a:rPr>
              <a:t>Z3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57825" y="2124075"/>
            <a:ext cx="8382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24274" y="4997450"/>
            <a:ext cx="1533525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2971800" y="5810250"/>
            <a:ext cx="1143000" cy="777875"/>
            <a:chOff x="3571875" y="5581650"/>
            <a:chExt cx="1143000" cy="777875"/>
          </a:xfrm>
        </p:grpSpPr>
        <p:sp>
          <p:nvSpPr>
            <p:cNvPr id="18" name="Oval Callout 17"/>
            <p:cNvSpPr/>
            <p:nvPr/>
          </p:nvSpPr>
          <p:spPr>
            <a:xfrm>
              <a:off x="3571875" y="5581650"/>
              <a:ext cx="1143000" cy="777875"/>
            </a:xfrm>
            <a:prstGeom prst="wedgeEllipseCallout">
              <a:avLst>
                <a:gd name="adj1" fmla="val -90833"/>
                <a:gd name="adj2" fmla="val -3790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71900" y="5819775"/>
              <a:ext cx="762000" cy="26035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 err="1" smtClean="0">
                  <a:latin typeface="+mj-lt"/>
                </a:rPr>
                <a:t>Unsat</a:t>
              </a:r>
              <a:r>
                <a:rPr lang="en-US" sz="1600" dirty="0" smtClean="0">
                  <a:latin typeface="+mj-lt"/>
                </a:rPr>
                <a:t>!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620000" y="388620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8000" dirty="0">
              <a:solidFill>
                <a:srgbClr val="008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46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{z:bool | z=true =&gt; 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a b}</a:t>
            </a:r>
          </a:p>
          <a:p>
            <a:r>
              <a:rPr lang="en-US" dirty="0" smtClean="0">
                <a:latin typeface="Consolas"/>
                <a:cs typeface="Consolas"/>
              </a:rPr>
              <a:t>let check a b = match a, b with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Admin,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_ -&gt; true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| _,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     -&gt; a = </a:t>
            </a:r>
            <a:r>
              <a:rPr lang="en-US" dirty="0" err="1" smtClean="0">
                <a:latin typeface="Consolas"/>
                <a:cs typeface="Consolas"/>
              </a:rPr>
              <a:t>r.patient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             | _                -&gt; false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Type Checking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142881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8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advTm="10811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Type Checking</a:t>
            </a:r>
            <a:endParaRPr lang="en-US" dirty="0">
              <a:cs typeface="Consola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81600" y="3219450"/>
            <a:ext cx="24384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1066800"/>
            <a:ext cx="8229600" cy="5486400"/>
            <a:chOff x="457200" y="1066800"/>
            <a:chExt cx="8229600" cy="5486400"/>
          </a:xfrm>
        </p:grpSpPr>
        <p:sp>
          <p:nvSpPr>
            <p:cNvPr id="5" name="Rectangle 4"/>
            <p:cNvSpPr/>
            <p:nvPr/>
          </p:nvSpPr>
          <p:spPr>
            <a:xfrm>
              <a:off x="457200" y="2427922"/>
              <a:ext cx="82296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latin typeface="Consolas"/>
                  <a:cs typeface="Consolas"/>
                </a:rPr>
                <a:t>val</a:t>
              </a:r>
              <a:r>
                <a:rPr lang="en-US" dirty="0" smtClean="0">
                  <a:latin typeface="Consolas"/>
                  <a:cs typeface="Consolas"/>
                </a:rPr>
                <a:t> </a:t>
              </a:r>
              <a:r>
                <a:rPr lang="en-US" dirty="0" err="1" smtClean="0">
                  <a:latin typeface="Consolas"/>
                  <a:cs typeface="Consolas"/>
                </a:rPr>
                <a:t>ehr_app</a:t>
              </a:r>
              <a:r>
                <a:rPr lang="en-US" dirty="0" smtClean="0">
                  <a:latin typeface="Consolas"/>
                  <a:cs typeface="Consolas"/>
                </a:rPr>
                <a:t> : p:prin -&gt; </a:t>
              </a:r>
              <a:r>
                <a:rPr lang="en-US" dirty="0" err="1" smtClean="0">
                  <a:latin typeface="Consolas"/>
                  <a:cs typeface="Consolas"/>
                </a:rPr>
                <a:t>cred</a:t>
              </a:r>
              <a:r>
                <a:rPr lang="en-US" dirty="0" smtClean="0">
                  <a:latin typeface="Consolas"/>
                  <a:cs typeface="Consolas"/>
                </a:rPr>
                <a:t>&lt;p&gt; -&gt; record -&gt; option&lt;</a:t>
              </a:r>
              <a:r>
                <a:rPr lang="en-US" dirty="0" err="1" smtClean="0">
                  <a:latin typeface="Consolas"/>
                  <a:cs typeface="Consolas"/>
                </a:rPr>
                <a:t>str</a:t>
              </a:r>
              <a:r>
                <a:rPr lang="en-US" dirty="0" smtClean="0">
                  <a:latin typeface="Consolas"/>
                  <a:cs typeface="Consolas"/>
                </a:rPr>
                <a:t>&gt;</a:t>
              </a:r>
            </a:p>
            <a:p>
              <a:pPr>
                <a:buNone/>
              </a:pPr>
              <a:endParaRPr lang="en-US" dirty="0" smtClean="0">
                <a:latin typeface="Consolas"/>
                <a:cs typeface="Consolas"/>
              </a:endParaRPr>
            </a:p>
            <a:p>
              <a:pPr>
                <a:buNone/>
              </a:pPr>
              <a:r>
                <a:rPr lang="en-US" dirty="0" smtClean="0">
                  <a:latin typeface="Consolas"/>
                  <a:cs typeface="Consolas"/>
                </a:rPr>
                <a:t>let </a:t>
              </a:r>
              <a:r>
                <a:rPr lang="en-US" dirty="0" err="1" smtClean="0">
                  <a:latin typeface="Consolas"/>
                  <a:cs typeface="Consolas"/>
                </a:rPr>
                <a:t>ehr_app</a:t>
              </a:r>
              <a:r>
                <a:rPr lang="en-US" dirty="0" smtClean="0">
                  <a:latin typeface="Consolas"/>
                  <a:cs typeface="Consolas"/>
                </a:rPr>
                <a:t> : p c </a:t>
              </a:r>
              <a:r>
                <a:rPr lang="en-US" dirty="0" err="1" smtClean="0">
                  <a:latin typeface="Consolas"/>
                  <a:cs typeface="Consolas"/>
                </a:rPr>
                <a:t>rec</a:t>
              </a:r>
              <a:r>
                <a:rPr lang="en-US" dirty="0" smtClean="0">
                  <a:latin typeface="Consolas"/>
                  <a:cs typeface="Consolas"/>
                </a:rPr>
                <a:t> =</a:t>
              </a:r>
            </a:p>
            <a:p>
              <a:pPr>
                <a:buNone/>
              </a:pPr>
              <a:r>
                <a:rPr lang="en-US" dirty="0" smtClean="0">
                  <a:latin typeface="Consolas"/>
                  <a:cs typeface="Consolas"/>
                </a:rPr>
                <a:t>  if check p (</a:t>
              </a:r>
              <a:r>
                <a:rPr lang="en-US" dirty="0" err="1" smtClean="0">
                  <a:latin typeface="Consolas"/>
                  <a:cs typeface="Consolas"/>
                </a:rPr>
                <a:t>CanRead</a:t>
              </a:r>
              <a:r>
                <a:rPr lang="en-US" dirty="0" smtClean="0">
                  <a:latin typeface="Consolas"/>
                  <a:cs typeface="Consolas"/>
                </a:rPr>
                <a:t> </a:t>
              </a:r>
              <a:r>
                <a:rPr lang="en-US" dirty="0" err="1" smtClean="0">
                  <a:latin typeface="Consolas"/>
                  <a:cs typeface="Consolas"/>
                </a:rPr>
                <a:t>rec</a:t>
              </a:r>
              <a:r>
                <a:rPr lang="en-US" dirty="0" smtClean="0">
                  <a:latin typeface="Consolas"/>
                  <a:cs typeface="Consolas"/>
                </a:rPr>
                <a:t>) then Some (</a:t>
              </a:r>
              <a:r>
                <a:rPr lang="en-US" dirty="0" err="1" smtClean="0">
                  <a:latin typeface="Consolas"/>
                  <a:cs typeface="Consolas"/>
                </a:rPr>
                <a:t>read_data</a:t>
              </a:r>
              <a:r>
                <a:rPr lang="en-US" dirty="0" smtClean="0">
                  <a:latin typeface="Consolas"/>
                  <a:cs typeface="Consolas"/>
                </a:rPr>
                <a:t> p c </a:t>
              </a:r>
              <a:r>
                <a:rPr lang="en-US" dirty="0" err="1" smtClean="0">
                  <a:latin typeface="Consolas"/>
                  <a:cs typeface="Consolas"/>
                </a:rPr>
                <a:t>rec</a:t>
              </a:r>
              <a:r>
                <a:rPr lang="en-US" dirty="0" smtClean="0">
                  <a:latin typeface="Consolas"/>
                  <a:cs typeface="Consolas"/>
                </a:rPr>
                <a:t>)</a:t>
              </a:r>
            </a:p>
            <a:p>
              <a:pPr>
                <a:buNone/>
              </a:pPr>
              <a:r>
                <a:rPr lang="en-US" dirty="0" smtClean="0">
                  <a:latin typeface="Consolas"/>
                  <a:cs typeface="Consolas"/>
                </a:rPr>
                <a:t>                           else None</a:t>
              </a:r>
              <a:endParaRPr lang="en-US" dirty="0">
                <a:latin typeface="Consolas"/>
                <a:cs typeface="Consolas"/>
              </a:endParaRP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457200" y="1066800"/>
              <a:ext cx="8229600" cy="5486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514350" marR="0" lvl="0" indent="-5143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lumMod val="85000"/>
                    <a:lumOff val="15000"/>
                  </a:schemeClr>
                </a:buClr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Is application code using API</a:t>
              </a:r>
              <a:r>
                <a:rPr kumimoji="0" lang="en-US" sz="30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correctly?</a:t>
              </a:r>
              <a:endPara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514350" marR="0" lvl="0" indent="-5143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lumMod val="85000"/>
                    <a:lumOff val="15000"/>
                  </a:schemeClr>
                </a:buClr>
                <a:buSzTx/>
                <a:tabLst/>
                <a:defRPr/>
              </a:pPr>
              <a:endPara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9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428875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ehr_app</a:t>
            </a:r>
            <a:r>
              <a:rPr lang="en-US" dirty="0" smtClean="0">
                <a:latin typeface="Consolas"/>
                <a:cs typeface="Consolas"/>
              </a:rPr>
              <a:t> : p:prin -&gt; </a:t>
            </a:r>
            <a:r>
              <a:rPr lang="en-US" dirty="0" err="1" smtClean="0">
                <a:latin typeface="Consolas"/>
                <a:cs typeface="Consolas"/>
              </a:rPr>
              <a:t>cred</a:t>
            </a:r>
            <a:r>
              <a:rPr lang="en-US" dirty="0" smtClean="0">
                <a:latin typeface="Consolas"/>
                <a:cs typeface="Consolas"/>
              </a:rPr>
              <a:t>&lt;p&gt; -&gt; record -&gt; option&lt;</a:t>
            </a:r>
            <a:r>
              <a:rPr lang="en-US" dirty="0" err="1" smtClean="0">
                <a:latin typeface="Consolas"/>
                <a:cs typeface="Consolas"/>
              </a:rPr>
              <a:t>str</a:t>
            </a:r>
            <a:r>
              <a:rPr lang="en-US" dirty="0" smtClean="0"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let </a:t>
            </a:r>
            <a:r>
              <a:rPr lang="en-US" dirty="0" err="1" smtClean="0">
                <a:latin typeface="Consolas"/>
                <a:cs typeface="Consolas"/>
              </a:rPr>
              <a:t>ehr_app</a:t>
            </a:r>
            <a:r>
              <a:rPr lang="en-US" dirty="0" smtClean="0">
                <a:latin typeface="Consolas"/>
                <a:cs typeface="Consolas"/>
              </a:rPr>
              <a:t> : p c </a:t>
            </a:r>
            <a:r>
              <a:rPr lang="en-US" dirty="0" err="1" smtClean="0">
                <a:latin typeface="Consolas"/>
                <a:cs typeface="Consolas"/>
              </a:rPr>
              <a:t>rec</a:t>
            </a:r>
            <a:r>
              <a:rPr lang="en-US" dirty="0" smtClean="0"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if check p (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rec</a:t>
            </a:r>
            <a:r>
              <a:rPr lang="en-US" dirty="0" smtClean="0">
                <a:latin typeface="Consolas"/>
                <a:cs typeface="Consolas"/>
              </a:rPr>
              <a:t>) then Some (</a:t>
            </a:r>
            <a:r>
              <a:rPr lang="en-US" dirty="0" err="1" smtClean="0">
                <a:latin typeface="Consolas"/>
                <a:cs typeface="Consolas"/>
              </a:rPr>
              <a:t>read_data</a:t>
            </a:r>
            <a:r>
              <a:rPr lang="en-US" dirty="0" smtClean="0">
                <a:latin typeface="Consolas"/>
                <a:cs typeface="Consolas"/>
              </a:rPr>
              <a:t> p c </a:t>
            </a:r>
            <a:r>
              <a:rPr lang="en-US" dirty="0" err="1" smtClean="0">
                <a:latin typeface="Consolas"/>
                <a:cs typeface="Consolas"/>
              </a:rPr>
              <a:t>rec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             else None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Type Checking</a:t>
            </a:r>
            <a:endParaRPr lang="en-US" dirty="0">
              <a:cs typeface="Consola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72300" y="3220403"/>
            <a:ext cx="6096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66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application code using API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correctly?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tabLst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5275" y="5125403"/>
            <a:ext cx="8382000" cy="457200"/>
            <a:chOff x="295275" y="3048000"/>
            <a:chExt cx="8382000" cy="457200"/>
          </a:xfrm>
        </p:grpSpPr>
        <p:sp>
          <p:nvSpPr>
            <p:cNvPr id="9" name="TextBox 8"/>
            <p:cNvSpPr txBox="1"/>
            <p:nvPr/>
          </p:nvSpPr>
          <p:spPr>
            <a:xfrm>
              <a:off x="295275" y="3048000"/>
              <a:ext cx="13716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Well-typed?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66875" y="3048000"/>
              <a:ext cx="7010400" cy="4572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rec</a:t>
              </a:r>
              <a:r>
                <a:rPr lang="en-US" dirty="0" smtClean="0">
                  <a:solidFill>
                    <a:schemeClr val="tx1"/>
                  </a:solidFill>
                  <a:latin typeface="Consolas"/>
                  <a:cs typeface="Consolas"/>
                </a:rPr>
                <a:t> : {x:record | </a:t>
              </a:r>
              <a:r>
                <a:rPr lang="en-US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hasPerm</a:t>
              </a:r>
              <a:r>
                <a:rPr lang="en-US" dirty="0" smtClean="0">
                  <a:solidFill>
                    <a:schemeClr val="tx1"/>
                  </a:solidFill>
                  <a:latin typeface="Consolas"/>
                  <a:cs typeface="Consolas"/>
                </a:rPr>
                <a:t> p (</a:t>
              </a:r>
              <a:r>
                <a:rPr lang="en-US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CanRead</a:t>
              </a:r>
              <a:r>
                <a:rPr lang="en-US" dirty="0" smtClean="0">
                  <a:solidFill>
                    <a:schemeClr val="tx1"/>
                  </a:solidFill>
                  <a:latin typeface="Consolas"/>
                  <a:cs typeface="Consolas"/>
                </a:rPr>
                <a:t> x)}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Tm="9329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427982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ehr_app</a:t>
            </a:r>
            <a:r>
              <a:rPr lang="en-US" dirty="0" smtClean="0">
                <a:latin typeface="Consolas"/>
                <a:cs typeface="Consolas"/>
              </a:rPr>
              <a:t> : p:prin -&gt; </a:t>
            </a:r>
            <a:r>
              <a:rPr lang="en-US" dirty="0" err="1" smtClean="0">
                <a:latin typeface="Consolas"/>
                <a:cs typeface="Consolas"/>
              </a:rPr>
              <a:t>cred</a:t>
            </a:r>
            <a:r>
              <a:rPr lang="en-US" dirty="0" smtClean="0">
                <a:latin typeface="Consolas"/>
                <a:cs typeface="Consolas"/>
              </a:rPr>
              <a:t>&lt;p&gt; -&gt; record -&gt; option&lt;</a:t>
            </a:r>
            <a:r>
              <a:rPr lang="en-US" dirty="0" err="1" smtClean="0">
                <a:latin typeface="Consolas"/>
                <a:cs typeface="Consolas"/>
              </a:rPr>
              <a:t>str</a:t>
            </a:r>
            <a:r>
              <a:rPr lang="en-US" dirty="0" smtClean="0"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let </a:t>
            </a:r>
            <a:r>
              <a:rPr lang="en-US" dirty="0" err="1" smtClean="0">
                <a:latin typeface="Consolas"/>
                <a:cs typeface="Consolas"/>
              </a:rPr>
              <a:t>ehr_app</a:t>
            </a:r>
            <a:r>
              <a:rPr lang="en-US" dirty="0" smtClean="0">
                <a:latin typeface="Consolas"/>
                <a:cs typeface="Consolas"/>
              </a:rPr>
              <a:t> : p c </a:t>
            </a:r>
            <a:r>
              <a:rPr lang="en-US" dirty="0" err="1" smtClean="0">
                <a:latin typeface="Consolas"/>
                <a:cs typeface="Consolas"/>
              </a:rPr>
              <a:t>rec</a:t>
            </a:r>
            <a:r>
              <a:rPr lang="en-US" dirty="0" smtClean="0"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if check p (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rec</a:t>
            </a:r>
            <a:r>
              <a:rPr lang="en-US" dirty="0" smtClean="0">
                <a:latin typeface="Consolas"/>
                <a:cs typeface="Consolas"/>
              </a:rPr>
              <a:t>) then Some (</a:t>
            </a:r>
            <a:r>
              <a:rPr lang="en-US" dirty="0" err="1" smtClean="0">
                <a:latin typeface="Consolas"/>
                <a:cs typeface="Consolas"/>
              </a:rPr>
              <a:t>read_data</a:t>
            </a:r>
            <a:r>
              <a:rPr lang="en-US" dirty="0" smtClean="0">
                <a:latin typeface="Consolas"/>
                <a:cs typeface="Consolas"/>
              </a:rPr>
              <a:t> p c </a:t>
            </a:r>
            <a:r>
              <a:rPr lang="en-US" dirty="0" err="1" smtClean="0">
                <a:latin typeface="Consolas"/>
                <a:cs typeface="Consolas"/>
              </a:rPr>
              <a:t>rec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             else None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1649"/>
            <a:ext cx="8229600" cy="645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onsolas"/>
              </a:rPr>
              <a:t>Type Checking</a:t>
            </a:r>
            <a:endParaRPr lang="en-US" dirty="0">
              <a:cs typeface="Consola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66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application code using API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correctly?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tabLst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295275" y="5124510"/>
            <a:ext cx="8382000" cy="457200"/>
            <a:chOff x="295275" y="3048000"/>
            <a:chExt cx="8382000" cy="457200"/>
          </a:xfrm>
        </p:grpSpPr>
        <p:sp>
          <p:nvSpPr>
            <p:cNvPr id="9" name="TextBox 8"/>
            <p:cNvSpPr txBox="1"/>
            <p:nvPr/>
          </p:nvSpPr>
          <p:spPr>
            <a:xfrm>
              <a:off x="295275" y="3048000"/>
              <a:ext cx="13716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Well-typed?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66875" y="3048000"/>
              <a:ext cx="7010400" cy="4572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rec</a:t>
              </a:r>
              <a:r>
                <a:rPr lang="en-US" dirty="0" smtClean="0">
                  <a:solidFill>
                    <a:schemeClr val="tx1"/>
                  </a:solidFill>
                  <a:latin typeface="Consolas"/>
                  <a:cs typeface="Consolas"/>
                </a:rPr>
                <a:t> : {x:record | </a:t>
              </a:r>
              <a:r>
                <a:rPr lang="en-US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hasPerm</a:t>
              </a:r>
              <a:r>
                <a:rPr lang="en-US" dirty="0" smtClean="0">
                  <a:solidFill>
                    <a:schemeClr val="tx1"/>
                  </a:solidFill>
                  <a:latin typeface="Consolas"/>
                  <a:cs typeface="Consolas"/>
                </a:rPr>
                <a:t> p (</a:t>
              </a:r>
              <a:r>
                <a:rPr lang="en-US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CanRead</a:t>
              </a:r>
              <a:r>
                <a:rPr lang="en-US" dirty="0" smtClean="0">
                  <a:solidFill>
                    <a:schemeClr val="tx1"/>
                  </a:solidFill>
                  <a:latin typeface="Consolas"/>
                  <a:cs typeface="Consolas"/>
                </a:rPr>
                <a:t> x)}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066800" y="3219510"/>
            <a:ext cx="28194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4184710"/>
            <a:ext cx="4648200" cy="55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Establishes the pre-condition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4686360"/>
            <a:ext cx="1219200" cy="12762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8000" dirty="0">
              <a:solidFill>
                <a:srgbClr val="008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22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with Explicit Security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200" dirty="0" smtClean="0"/>
              <a:t>Proofs can be communicated between systems to attest authorization rights</a:t>
            </a:r>
          </a:p>
          <a:p>
            <a:endParaRPr lang="en-US" sz="3200" dirty="0" smtClean="0"/>
          </a:p>
          <a:p>
            <a:r>
              <a:rPr lang="en-US" sz="3200" dirty="0" smtClean="0"/>
              <a:t>Proofs can be logged for auditing access rights</a:t>
            </a:r>
          </a:p>
          <a:p>
            <a:pPr>
              <a:buNone/>
            </a:pPr>
            <a:endParaRPr lang="en-US" sz="3200" dirty="0" smtClean="0"/>
          </a:p>
          <a:p>
            <a:pPr lvl="0"/>
            <a:r>
              <a:rPr lang="en-US" sz="3200" dirty="0" smtClean="0"/>
              <a:t>Mobile code/</a:t>
            </a:r>
            <a:r>
              <a:rPr lang="en-US" sz="3200" dirty="0" err="1" smtClean="0"/>
              <a:t>plugins</a:t>
            </a:r>
            <a:r>
              <a:rPr lang="en-US" sz="3200" dirty="0" smtClean="0"/>
              <a:t> with explicit proofs can be checked before execution   </a:t>
            </a:r>
          </a:p>
          <a:p>
            <a:pPr lvl="0">
              <a:buNone/>
            </a:pPr>
            <a:endParaRPr lang="en-US" sz="3200" dirty="0" smtClean="0"/>
          </a:p>
          <a:p>
            <a:pPr lvl="0"/>
            <a:r>
              <a:rPr lang="en-US" sz="3200" dirty="0" smtClean="0"/>
              <a:t>Target programs can be checked with a small TCB</a:t>
            </a:r>
          </a:p>
          <a:p>
            <a:pPr lvl="1"/>
            <a:r>
              <a:rPr lang="en-US" sz="2800" dirty="0" smtClean="0"/>
              <a:t>Translation validation to catch compiler bugs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advTm="598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terms will have type </a:t>
            </a:r>
            <a:r>
              <a:rPr lang="en-US" dirty="0" err="1" smtClean="0">
                <a:latin typeface="Consolas" pitchFamily="49" charset="0"/>
              </a:rPr>
              <a:t>pf</a:t>
            </a:r>
            <a:r>
              <a:rPr lang="en-US" dirty="0" smtClean="0">
                <a:latin typeface="Consolas" pitchFamily="49" charset="0"/>
              </a:rPr>
              <a:t>&lt;</a:t>
            </a:r>
            <a:r>
              <a:rPr lang="en-US" dirty="0" smtClean="0">
                <a:latin typeface="Consolas" pitchFamily="49" charset="0"/>
                <a:cs typeface="Consolas"/>
              </a:rPr>
              <a:t>α&gt;</a:t>
            </a:r>
          </a:p>
          <a:p>
            <a:r>
              <a:rPr lang="en-US" dirty="0" smtClean="0">
                <a:latin typeface="+mj-lt"/>
              </a:rPr>
              <a:t>Types for logical connectives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Universal quantifiers as dependent functions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2286000"/>
            <a:ext cx="47244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not&lt;</a:t>
            </a:r>
            <a:r>
              <a:rPr lang="en-US" dirty="0" smtClean="0">
                <a:latin typeface="Consolas"/>
                <a:cs typeface="Consolas"/>
              </a:rPr>
              <a:t>α&gt;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latin typeface="Consolas"/>
                <a:cs typeface="Consolas"/>
              </a:rPr>
              <a:t>type and&lt;</a:t>
            </a:r>
            <a:r>
              <a:rPr lang="en-US" dirty="0" err="1" smtClean="0">
                <a:latin typeface="Consolas"/>
                <a:cs typeface="Consolas"/>
              </a:rPr>
              <a:t>α,β</a:t>
            </a:r>
            <a:r>
              <a:rPr lang="en-US" dirty="0">
                <a:latin typeface="Consolas"/>
                <a:cs typeface="Consolas"/>
              </a:rPr>
              <a:t>&gt;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type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imp</a:t>
            </a:r>
            <a:r>
              <a:rPr lang="en-US" dirty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α,</a:t>
            </a:r>
            <a:r>
              <a:rPr lang="en-US" dirty="0" err="1">
                <a:latin typeface="Consolas"/>
                <a:cs typeface="Consolas"/>
              </a:rPr>
              <a:t>β</a:t>
            </a:r>
            <a:r>
              <a:rPr lang="en-US" dirty="0">
                <a:latin typeface="Consolas"/>
                <a:cs typeface="Consolas"/>
              </a:rPr>
              <a:t>&gt;</a:t>
            </a:r>
            <a:endParaRPr kumimoji="0" lang="en-US" sz="1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Arial"/>
              <a:buNone/>
              <a:tabLst/>
              <a:defRPr/>
            </a:pPr>
            <a:r>
              <a:rPr lang="en-US" baseline="0" dirty="0">
                <a:latin typeface="Consolas"/>
                <a:cs typeface="Consolas"/>
              </a:rPr>
              <a:t>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4533900"/>
            <a:ext cx="6677025" cy="2019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latin typeface="Consolas"/>
                <a:cs typeface="Consolas"/>
              </a:rPr>
              <a:t>f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orall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r:record,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hasPerm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Admin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(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CanRead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r)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baseline="0" dirty="0" smtClean="0">
                <a:latin typeface="Consolas"/>
                <a:cs typeface="Consolas"/>
              </a:rPr>
              <a:t>                   &amp;&amp; </a:t>
            </a:r>
            <a:r>
              <a:rPr lang="en-US" baseline="0" dirty="0" err="1" smtClean="0">
                <a:latin typeface="Consolas"/>
                <a:cs typeface="Consolas"/>
              </a:rPr>
              <a:t>hasPerm</a:t>
            </a:r>
            <a:r>
              <a:rPr lang="en-US" baseline="0" dirty="0" smtClean="0">
                <a:latin typeface="Consolas"/>
                <a:cs typeface="Consolas"/>
              </a:rPr>
              <a:t> Admin (</a:t>
            </a:r>
            <a:r>
              <a:rPr lang="en-US" baseline="0" dirty="0" err="1" smtClean="0">
                <a:latin typeface="Consolas"/>
                <a:cs typeface="Consolas"/>
              </a:rPr>
              <a:t>CanWrite</a:t>
            </a:r>
            <a:r>
              <a:rPr lang="en-US" baseline="0" dirty="0" smtClean="0">
                <a:latin typeface="Consolas"/>
                <a:cs typeface="Consolas"/>
              </a:rPr>
              <a:t> r)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endParaRPr kumimoji="0" lang="en-US" sz="1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latin typeface="Consolas"/>
                <a:cs typeface="Consolas"/>
              </a:rPr>
              <a:t>r</a:t>
            </a:r>
            <a:r>
              <a:rPr lang="en-US" baseline="0" dirty="0" smtClean="0">
                <a:latin typeface="Consolas"/>
                <a:cs typeface="Consolas"/>
              </a:rPr>
              <a:t>:record -&gt; </a:t>
            </a:r>
            <a:r>
              <a:rPr lang="en-US" baseline="0" dirty="0" err="1" smtClean="0">
                <a:latin typeface="Consolas"/>
                <a:cs typeface="Consolas"/>
              </a:rPr>
              <a:t>pf</a:t>
            </a:r>
            <a:r>
              <a:rPr lang="en-US" dirty="0" smtClean="0">
                <a:latin typeface="Consolas"/>
                <a:cs typeface="Consolas"/>
              </a:rPr>
              <a:t> &lt;and &lt;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Admin (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r),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                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hasPerm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Admin (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CanWrite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r)&gt;&gt;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693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Embedding Proof Terms in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229600" cy="5654675"/>
          </a:xfrm>
        </p:spPr>
        <p:txBody>
          <a:bodyPr>
            <a:normAutofit/>
          </a:bodyPr>
          <a:lstStyle/>
          <a:p>
            <a:r>
              <a:rPr lang="en-US" dirty="0"/>
              <a:t>Before translation to target, “</a:t>
            </a:r>
            <a:r>
              <a:rPr lang="en-US" dirty="0" err="1"/>
              <a:t>derefine</a:t>
            </a:r>
            <a:r>
              <a:rPr lang="en-US" dirty="0"/>
              <a:t>” program</a:t>
            </a:r>
          </a:p>
          <a:p>
            <a:r>
              <a:rPr lang="en-US" dirty="0"/>
              <a:t>Remove refinement types (not in </a:t>
            </a:r>
            <a:r>
              <a:rPr lang="en-US" dirty="0" smtClean="0"/>
              <a:t>DCIL)</a:t>
            </a:r>
          </a:p>
          <a:p>
            <a:r>
              <a:rPr lang="en-US" dirty="0" smtClean="0"/>
              <a:t>Each </a:t>
            </a:r>
            <a:r>
              <a:rPr lang="en-US" dirty="0"/>
              <a:t>expression paired with proof of </a:t>
            </a:r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057400" y="2819400"/>
            <a:ext cx="5029200" cy="2171700"/>
            <a:chOff x="2057400" y="2971800"/>
            <a:chExt cx="5029200" cy="2171700"/>
          </a:xfrm>
        </p:grpSpPr>
        <p:sp>
          <p:nvSpPr>
            <p:cNvPr id="7" name="Rounded Rectangle 6"/>
            <p:cNvSpPr/>
            <p:nvPr/>
          </p:nvSpPr>
          <p:spPr>
            <a:xfrm>
              <a:off x="2838450" y="2971800"/>
              <a:ext cx="3429000" cy="609600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 algn="ctr">
                <a:spcBef>
                  <a:spcPct val="20000"/>
                </a:spcBef>
                <a:buClr>
                  <a:schemeClr val="tx1">
                    <a:lumMod val="85000"/>
                    <a:lumOff val="15000"/>
                  </a:schemeClr>
                </a:buClr>
                <a:defRPr/>
              </a:pPr>
              <a:r>
                <a:rPr lang="en-US" sz="3000" dirty="0" smtClean="0">
                  <a:solidFill>
                    <a:srgbClr val="000000"/>
                  </a:solidFill>
                  <a:latin typeface="Consolas"/>
                  <a:cs typeface="Consolas"/>
                </a:rPr>
                <a:t>{</a:t>
              </a:r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cs typeface="Consolas"/>
                </a:rPr>
                <a:t>x:</a:t>
              </a:r>
              <a:r>
                <a:rPr lang="el-GR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cs typeface="Consolas"/>
                </a:rPr>
                <a:t>τ</a:t>
              </a:r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cs typeface="Consolas"/>
                </a:rPr>
                <a:t> | </a:t>
              </a:r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ea typeface="Lucida Grande"/>
                  <a:cs typeface="Lucida Grande"/>
                </a:rPr>
                <a:t>ϕ</a:t>
              </a:r>
              <a:r>
                <a:rPr lang="en-US" sz="3000" dirty="0" smtClean="0">
                  <a:solidFill>
                    <a:srgbClr val="000000"/>
                  </a:solidFill>
                  <a:latin typeface="Consolas"/>
                  <a:cs typeface="Consolas"/>
                </a:rPr>
                <a:t>}</a:t>
              </a:r>
              <a:endParaRPr lang="en-US" sz="3000" dirty="0">
                <a:solidFill>
                  <a:srgbClr val="000000"/>
                </a:solidFill>
                <a:latin typeface="Consolas"/>
                <a:cs typeface="Consolas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4371975" y="3695700"/>
              <a:ext cx="350519" cy="6858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057400" y="4533900"/>
              <a:ext cx="5029200" cy="609600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 algn="ctr">
                <a:spcBef>
                  <a:spcPct val="20000"/>
                </a:spcBef>
                <a:buClr>
                  <a:schemeClr val="tx1">
                    <a:lumMod val="85000"/>
                    <a:lumOff val="15000"/>
                  </a:schemeClr>
                </a:buClr>
                <a:defRPr/>
              </a:pPr>
              <a:r>
                <a:rPr lang="en-US" sz="3000" dirty="0">
                  <a:solidFill>
                    <a:srgbClr val="000000"/>
                  </a:solidFill>
                  <a:latin typeface="Consolas"/>
                  <a:cs typeface="Consolas"/>
                </a:rPr>
                <a:t>(</a:t>
              </a:r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cs typeface="Consolas"/>
                </a:rPr>
                <a:t>x:</a:t>
              </a:r>
              <a:r>
                <a:rPr lang="el-GR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cs typeface="Consolas"/>
                </a:rPr>
                <a:t>τ</a:t>
              </a:r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cs typeface="Consolas"/>
                </a:rPr>
                <a:t> * </a:t>
              </a:r>
              <a:r>
                <a:rPr lang="en-US" sz="3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cs typeface="Consolas"/>
                </a:rPr>
                <a:t>pf</a:t>
              </a:r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cs typeface="Consolas"/>
                </a:rPr>
                <a:t>&lt;</a:t>
              </a:r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itchFamily="49" charset="0"/>
                  <a:ea typeface="Lucida Grande"/>
                  <a:cs typeface="Lucida Grande"/>
                </a:rPr>
                <a:t>ϕ&gt;</a:t>
              </a:r>
              <a:r>
                <a:rPr lang="en-US" sz="3000" dirty="0" smtClean="0">
                  <a:solidFill>
                    <a:srgbClr val="000000"/>
                  </a:solidFill>
                  <a:latin typeface="Consolas"/>
                  <a:cs typeface="Consolas"/>
                </a:rPr>
                <a:t>)</a:t>
              </a:r>
              <a:endParaRPr lang="en-US" sz="3000" dirty="0">
                <a:solidFill>
                  <a:srgbClr val="000000"/>
                </a:solidFill>
                <a:latin typeface="Consolas"/>
                <a:cs typeface="Consolas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676400" y="5181600"/>
            <a:ext cx="5867400" cy="14509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Dependent pair type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alibri"/>
              </a:rPr>
              <a:t>x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 is value of first component</a:t>
            </a:r>
          </a:p>
          <a:p>
            <a:pPr marL="530352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/>
              </a:rPr>
              <a:t>x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 is bound in type of second component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27350" y="4343400"/>
            <a:ext cx="3302000" cy="6731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8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build="p" bldLvl="2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Combinators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r>
              <a:rPr lang="en-US" dirty="0" smtClean="0"/>
              <a:t>General proof constructors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Specialized proof constructors for each prop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8288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Arial"/>
              <a:buNone/>
              <a:tabLst/>
              <a:defRPr/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latin typeface="Consolas"/>
                <a:cs typeface="Consolas"/>
              </a:rPr>
              <a:t>Tru</a:t>
            </a:r>
            <a:r>
              <a:rPr lang="en-US" dirty="0" smtClean="0">
                <a:latin typeface="Consolas"/>
                <a:cs typeface="Consolas"/>
              </a:rPr>
              <a:t>      :        </a:t>
            </a:r>
            <a:r>
              <a:rPr lang="en-US" dirty="0" err="1" smtClean="0">
                <a:latin typeface="Consolas"/>
                <a:cs typeface="Consolas"/>
              </a:rPr>
              <a:t>pf</a:t>
            </a:r>
            <a:r>
              <a:rPr lang="en-US" dirty="0" smtClean="0">
                <a:latin typeface="Consolas"/>
                <a:cs typeface="Consolas"/>
              </a:rPr>
              <a:t>&lt;True&gt;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Contra   : </a:t>
            </a:r>
            <a:r>
              <a:rPr lang="en-US" dirty="0" smtClean="0">
                <a:latin typeface="Consolas"/>
                <a:cs typeface="Consolas"/>
                <a:sym typeface="Symbol"/>
              </a:rPr>
              <a:t></a:t>
            </a:r>
            <a:r>
              <a:rPr lang="en-US" dirty="0" smtClean="0">
                <a:latin typeface="Consolas"/>
                <a:cs typeface="Consolas"/>
              </a:rPr>
              <a:t>α.	p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f&lt;</a:t>
            </a:r>
            <a:r>
              <a:rPr lang="en-US" dirty="0" smtClean="0">
                <a:latin typeface="Consolas"/>
                <a:cs typeface="Consolas"/>
              </a:rPr>
              <a:t>α&gt; -&gt; </a:t>
            </a:r>
            <a:r>
              <a:rPr lang="en-US" dirty="0" err="1" smtClean="0">
                <a:latin typeface="Consolas"/>
                <a:cs typeface="Consolas"/>
              </a:rPr>
              <a:t>pf</a:t>
            </a:r>
            <a:r>
              <a:rPr lang="en-US" dirty="0" smtClean="0">
                <a:latin typeface="Consolas"/>
                <a:cs typeface="Consolas"/>
              </a:rPr>
              <a:t>&lt;not&lt;α&gt;&gt; -&gt; </a:t>
            </a:r>
            <a:r>
              <a:rPr lang="en-US" dirty="0" err="1" smtClean="0">
                <a:latin typeface="Consolas"/>
                <a:cs typeface="Consolas"/>
              </a:rPr>
              <a:t>pf</a:t>
            </a:r>
            <a:r>
              <a:rPr lang="en-US" dirty="0" smtClean="0">
                <a:latin typeface="Consolas"/>
                <a:cs typeface="Consolas"/>
              </a:rPr>
              <a:t>&lt;False&gt;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latin typeface="Consolas"/>
                <a:cs typeface="Consolas"/>
              </a:rPr>
              <a:t>UseFalse</a:t>
            </a:r>
            <a:r>
              <a:rPr lang="en-US" dirty="0" smtClean="0">
                <a:latin typeface="Consolas"/>
                <a:cs typeface="Consolas"/>
              </a:rPr>
              <a:t> :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  <a:sym typeface="Symbol"/>
              </a:rPr>
              <a:t></a:t>
            </a:r>
            <a:r>
              <a:rPr lang="en-US" dirty="0" smtClean="0">
                <a:latin typeface="Consolas"/>
                <a:cs typeface="Consolas"/>
              </a:rPr>
              <a:t>α.	</a:t>
            </a:r>
            <a:r>
              <a:rPr lang="en-US" dirty="0" err="1" smtClean="0">
                <a:latin typeface="Consolas"/>
                <a:cs typeface="Consolas"/>
              </a:rPr>
              <a:t>pf</a:t>
            </a:r>
            <a:r>
              <a:rPr lang="en-US" dirty="0" smtClean="0">
                <a:latin typeface="Consolas"/>
                <a:cs typeface="Consolas"/>
              </a:rPr>
              <a:t>&lt;False&gt; -&gt; </a:t>
            </a:r>
            <a:r>
              <a:rPr lang="en-US" dirty="0" err="1" smtClean="0">
                <a:latin typeface="Consolas"/>
                <a:cs typeface="Consolas"/>
              </a:rPr>
              <a:t>pf</a:t>
            </a:r>
            <a:r>
              <a:rPr lang="en-US" dirty="0" smtClean="0">
                <a:latin typeface="Consolas"/>
                <a:cs typeface="Consolas"/>
              </a:rPr>
              <a:t>&lt;α&gt;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>
                <a:latin typeface="Consolas"/>
                <a:cs typeface="Consolas"/>
              </a:rPr>
              <a:t>Imp  </a:t>
            </a:r>
            <a:r>
              <a:rPr lang="en-US" dirty="0" smtClean="0">
                <a:latin typeface="Consolas"/>
                <a:cs typeface="Consolas"/>
              </a:rPr>
              <a:t>    : </a:t>
            </a:r>
            <a:r>
              <a:rPr lang="en-US" dirty="0" smtClean="0">
                <a:latin typeface="Consolas"/>
                <a:cs typeface="Consolas"/>
                <a:sym typeface="Symbol"/>
              </a:rPr>
              <a:t></a:t>
            </a:r>
            <a:r>
              <a:rPr lang="en-US" dirty="0" err="1">
                <a:latin typeface="Consolas"/>
                <a:cs typeface="Consolas"/>
              </a:rPr>
              <a:t>α,β</a:t>
            </a:r>
            <a:r>
              <a:rPr lang="en-US" dirty="0" smtClean="0">
                <a:latin typeface="Consolas"/>
                <a:cs typeface="Consolas"/>
              </a:rPr>
              <a:t>.	(</a:t>
            </a:r>
            <a:r>
              <a:rPr lang="en-US" dirty="0" err="1">
                <a:latin typeface="Consolas"/>
                <a:cs typeface="Consolas"/>
              </a:rPr>
              <a:t>pf</a:t>
            </a:r>
            <a:r>
              <a:rPr lang="en-US" dirty="0">
                <a:latin typeface="Consolas"/>
                <a:cs typeface="Consolas"/>
              </a:rPr>
              <a:t>&lt;α&gt; -&gt; </a:t>
            </a:r>
            <a:r>
              <a:rPr lang="en-US" dirty="0" err="1">
                <a:latin typeface="Consolas"/>
                <a:cs typeface="Consolas"/>
              </a:rPr>
              <a:t>pf</a:t>
            </a:r>
            <a:r>
              <a:rPr lang="en-US" dirty="0">
                <a:latin typeface="Consolas"/>
                <a:cs typeface="Consolas"/>
              </a:rPr>
              <a:t>&lt;β&gt;) -&gt; </a:t>
            </a:r>
            <a:r>
              <a:rPr lang="en-US" dirty="0" err="1">
                <a:latin typeface="Consolas"/>
                <a:cs typeface="Consolas"/>
              </a:rPr>
              <a:t>pf</a:t>
            </a:r>
            <a:r>
              <a:rPr lang="en-US" dirty="0">
                <a:latin typeface="Consolas"/>
                <a:cs typeface="Consolas"/>
              </a:rPr>
              <a:t>&lt;imp&lt;α,β&gt;&gt;</a:t>
            </a:r>
            <a:endParaRPr lang="en-US" dirty="0" smtClean="0">
              <a:latin typeface="Consolas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latin typeface="Consolas"/>
                <a:cs typeface="Consolas"/>
              </a:rPr>
              <a:t>    Lift     : </a:t>
            </a:r>
            <a:r>
              <a:rPr lang="en-US" dirty="0" smtClean="0">
                <a:latin typeface="Consolas"/>
                <a:cs typeface="Consolas"/>
                <a:sym typeface="Symbol"/>
              </a:rPr>
              <a:t></a:t>
            </a:r>
            <a:r>
              <a:rPr lang="en-US" dirty="0" smtClean="0">
                <a:latin typeface="Consolas"/>
                <a:cs typeface="Consolas"/>
              </a:rPr>
              <a:t>α.	α -&gt; pf&lt;α&gt;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baseline="0" dirty="0" smtClean="0">
                <a:latin typeface="Consolas"/>
                <a:cs typeface="Consolas"/>
              </a:rPr>
              <a:t>    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089525"/>
            <a:ext cx="8229600" cy="1539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latin typeface="Consolas"/>
                <a:cs typeface="Consolas"/>
              </a:rPr>
              <a:t>	  Sub_1_hasPerm :	p1:prin -&gt; p2:prin -&gt; q:perm -&gt;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						  </a:t>
            </a:r>
            <a:r>
              <a:rPr lang="en-US" dirty="0" err="1" smtClean="0">
                <a:latin typeface="Consolas"/>
                <a:cs typeface="Consolas"/>
              </a:rPr>
              <a:t>pf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eq_prin</a:t>
            </a:r>
            <a:r>
              <a:rPr lang="en-US" dirty="0" smtClean="0">
                <a:latin typeface="Consolas"/>
                <a:cs typeface="Consolas"/>
              </a:rPr>
              <a:t> p1 p2&gt; -&gt;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						    </a:t>
            </a:r>
            <a:r>
              <a:rPr lang="en-US" dirty="0" err="1" smtClean="0">
                <a:latin typeface="Consolas"/>
                <a:cs typeface="Consolas"/>
              </a:rPr>
              <a:t>pf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p1 q&gt; -&gt;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						      </a:t>
            </a:r>
            <a:r>
              <a:rPr lang="en-US" dirty="0" err="1" smtClean="0">
                <a:latin typeface="Consolas"/>
                <a:cs typeface="Consolas"/>
              </a:rPr>
              <a:t>pf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p2 q&gt;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759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"/>
            <a:ext cx="8229600" cy="6569075"/>
          </a:xfrm>
        </p:spPr>
        <p:txBody>
          <a:bodyPr/>
          <a:lstStyle/>
          <a:p>
            <a:r>
              <a:rPr lang="en-US" dirty="0" err="1" smtClean="0"/>
              <a:t>SecPAL</a:t>
            </a:r>
            <a:r>
              <a:rPr lang="en-US" dirty="0" smtClean="0"/>
              <a:t> policy for EHR, an e-health database</a:t>
            </a:r>
          </a:p>
          <a:p>
            <a:pPr lvl="1">
              <a:buNone/>
            </a:pPr>
            <a:r>
              <a:rPr lang="en-US" sz="400" dirty="0" smtClean="0">
                <a:latin typeface="Consolas"/>
                <a:cs typeface="Consolas"/>
              </a:rPr>
              <a:t>	</a:t>
            </a:r>
            <a:br>
              <a:rPr lang="en-US" sz="4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P can read P’s record r</a:t>
            </a:r>
          </a:p>
          <a:p>
            <a:pPr lvl="1">
              <a:buNone/>
            </a:pPr>
            <a:r>
              <a:rPr lang="en-US" sz="1600" dirty="0" smtClean="0">
                <a:latin typeface="Consolas"/>
              </a:rPr>
              <a:t>	D can read P’s record r if D is treating P and </a:t>
            </a:r>
            <a:r>
              <a:rPr lang="en-US" sz="1600" dirty="0" err="1" smtClean="0">
                <a:latin typeface="Consolas"/>
              </a:rPr>
              <a:t>r.Subject</a:t>
            </a:r>
            <a:r>
              <a:rPr lang="en-US" sz="1600" dirty="0" smtClean="0">
                <a:latin typeface="Consolas"/>
              </a:rPr>
              <a:t> &lt;&gt; HIV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C# function to enforce this policy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</a:rPr>
              <a:t>public Record </a:t>
            </a:r>
            <a:r>
              <a:rPr lang="en-US" sz="1600" dirty="0" err="1" smtClean="0">
                <a:latin typeface="Consolas" pitchFamily="49" charset="0"/>
              </a:rPr>
              <a:t>GetRecord</a:t>
            </a:r>
            <a:r>
              <a:rPr lang="en-US" sz="1600" dirty="0" smtClean="0">
                <a:latin typeface="Consolas" pitchFamily="49" charset="0"/>
              </a:rPr>
              <a:t> (string pat, string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latin typeface="Consolas" pitchFamily="49" charset="0"/>
              </a:rPr>
              <a:t>    Record </a:t>
            </a:r>
            <a:r>
              <a:rPr lang="en-US" sz="1600" dirty="0" err="1" smtClean="0">
                <a:latin typeface="Consolas" pitchFamily="49" charset="0"/>
              </a:rPr>
              <a:t>rec</a:t>
            </a:r>
            <a:r>
              <a:rPr lang="en-US" sz="1600" dirty="0" smtClean="0">
                <a:latin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</a:rPr>
              <a:t>m_data.GetRecord</a:t>
            </a:r>
            <a:r>
              <a:rPr lang="en-US" sz="1600" dirty="0" smtClean="0">
                <a:latin typeface="Consolas" pitchFamily="49" charset="0"/>
              </a:rPr>
              <a:t> (pat,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</a:rPr>
              <a:t>    if (</a:t>
            </a:r>
            <a:r>
              <a:rPr lang="en-US" sz="1600" dirty="0" err="1" smtClean="0">
                <a:latin typeface="Consolas" pitchFamily="49" charset="0"/>
              </a:rPr>
              <a:t>rec</a:t>
            </a:r>
            <a:r>
              <a:rPr lang="en-US" sz="1600" dirty="0" smtClean="0">
                <a:latin typeface="Consolas" pitchFamily="49" charset="0"/>
              </a:rPr>
              <a:t> != null &amp;&amp;</a:t>
            </a:r>
          </a:p>
          <a:p>
            <a:r>
              <a:rPr lang="en-US" sz="1600" dirty="0" smtClean="0">
                <a:latin typeface="Consolas" pitchFamily="49" charset="0"/>
              </a:rPr>
              <a:t>          </a:t>
            </a:r>
            <a:r>
              <a:rPr lang="en-US" sz="1600" dirty="0" err="1" smtClean="0">
                <a:latin typeface="Consolas" pitchFamily="49" charset="0"/>
              </a:rPr>
              <a:t>GetAuthContext</a:t>
            </a:r>
            <a:r>
              <a:rPr lang="en-US" sz="1600" dirty="0" smtClean="0">
                <a:latin typeface="Consolas" pitchFamily="49" charset="0"/>
              </a:rPr>
              <a:t>().query(“</a:t>
            </a:r>
            <a:r>
              <a:rPr lang="en-US" sz="1600" dirty="0" err="1" smtClean="0">
                <a:latin typeface="Consolas" pitchFamily="49" charset="0"/>
              </a:rPr>
              <a:t>CanGetRecord</a:t>
            </a:r>
            <a:r>
              <a:rPr lang="en-US" sz="1600" dirty="0" smtClean="0">
                <a:latin typeface="Consolas" pitchFamily="49" charset="0"/>
              </a:rPr>
              <a:t>”, new List { pat,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,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                                                    </a:t>
            </a:r>
            <a:r>
              <a:rPr lang="en-US" sz="1600" dirty="0" err="1" smtClean="0">
                <a:latin typeface="Consolas" pitchFamily="49" charset="0"/>
              </a:rPr>
              <a:t>rec.Author</a:t>
            </a:r>
            <a:r>
              <a:rPr lang="en-US" sz="1600" dirty="0" smtClean="0">
                <a:latin typeface="Consolas" pitchFamily="49" charset="0"/>
              </a:rPr>
              <a:t>,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                                                    </a:t>
            </a:r>
            <a:r>
              <a:rPr lang="en-US" sz="1600" dirty="0" err="1" smtClean="0">
                <a:latin typeface="Consolas" pitchFamily="49" charset="0"/>
              </a:rPr>
              <a:t>rec.Subject</a:t>
            </a:r>
            <a:r>
              <a:rPr lang="en-US" sz="1600" dirty="0" smtClean="0">
                <a:latin typeface="Consolas" pitchFamily="49" charset="0"/>
              </a:rPr>
              <a:t> }))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{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return result;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latin typeface="Consolas" pitchFamily="49" charset="0"/>
              </a:rPr>
              <a:t>    return null;</a:t>
            </a:r>
          </a:p>
          <a:p>
            <a:r>
              <a:rPr lang="en-US" sz="1600" dirty="0" smtClean="0">
                <a:latin typeface="Consolas" pitchFamily="49" charset="0"/>
              </a:rPr>
              <a:t>}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09700" y="3267075"/>
            <a:ext cx="1971675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1" y="3810000"/>
            <a:ext cx="32766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Can credentials be forged?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2800" y="2133600"/>
            <a:ext cx="53340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Okay to read record before security check?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ransition advTm="153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Term for </a:t>
            </a:r>
            <a:r>
              <a:rPr lang="en-US">
                <a:latin typeface="Consolas"/>
                <a:cs typeface="Consolas"/>
              </a:rPr>
              <a:t>check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/>
              <a:pPr/>
              <a:t>40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{z:bool | z=true =&gt; </a:t>
            </a:r>
            <a:r>
              <a:rPr lang="en-US" dirty="0" err="1" smtClean="0">
                <a:latin typeface="Consolas"/>
                <a:cs typeface="Consolas"/>
              </a:rPr>
              <a:t>hasPerm</a:t>
            </a:r>
            <a:r>
              <a:rPr lang="en-US" dirty="0" smtClean="0">
                <a:latin typeface="Consolas"/>
                <a:cs typeface="Consolas"/>
              </a:rPr>
              <a:t> a b}</a:t>
            </a:r>
          </a:p>
        </p:txBody>
      </p:sp>
    </p:spTree>
  </p:cSld>
  <p:clrMapOvr>
    <a:masterClrMapping/>
  </p:clrMapOvr>
  <p:transition advTm="17893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Term for </a:t>
            </a:r>
            <a:r>
              <a:rPr lang="en-US">
                <a:latin typeface="Consolas"/>
                <a:cs typeface="Consolas"/>
              </a:rPr>
              <a:t>check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/>
              <a:pPr/>
              <a:t>41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(z:bool * pf&lt;imp&lt;eq_bool z true, hasPerm a b&gt;&gt;)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0" y="2057400"/>
            <a:ext cx="3276600" cy="55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Derefined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return type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09800" y="1333500"/>
            <a:ext cx="60706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94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Term for </a:t>
            </a:r>
            <a:r>
              <a:rPr lang="en-US">
                <a:latin typeface="Consolas"/>
                <a:cs typeface="Consolas"/>
              </a:rPr>
              <a:t>check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/>
              <a:pPr/>
              <a:t>42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(z:bool * pf&lt;imp&lt;eq_bool z true, hasPerm a b&gt;&gt;)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let check a b = match a, b with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    | Admin,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_ -&gt; (true, pf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    | _,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     -&gt; (a = </a:t>
            </a:r>
            <a:r>
              <a:rPr lang="en-US" dirty="0" err="1" smtClean="0">
                <a:latin typeface="Consolas"/>
                <a:cs typeface="Consolas"/>
              </a:rPr>
              <a:t>r.patient</a:t>
            </a:r>
            <a:r>
              <a:rPr lang="en-US" dirty="0" smtClean="0">
                <a:latin typeface="Consolas"/>
                <a:cs typeface="Consolas"/>
              </a:rPr>
              <a:t>, pf</a:t>
            </a:r>
            <a:r>
              <a:rPr lang="en-US" baseline="-25000" dirty="0" smtClean="0">
                <a:latin typeface="Consolas"/>
                <a:cs typeface="Consolas"/>
              </a:rPr>
              <a:t>2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    | _                -&gt; (false, pf</a:t>
            </a:r>
            <a:r>
              <a:rPr lang="en-US" baseline="-25000" dirty="0" smtClean="0">
                <a:latin typeface="Consolas"/>
                <a:cs typeface="Consolas"/>
              </a:rPr>
              <a:t>3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99200" y="2095500"/>
            <a:ext cx="635000" cy="5334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38900" y="2619375"/>
            <a:ext cx="609600" cy="5334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784600"/>
            <a:ext cx="5181600" cy="55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Need to supply a proof for each branch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467600" y="2352675"/>
            <a:ext cx="609600" cy="5334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67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bldLvl="2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Term for </a:t>
            </a:r>
            <a:r>
              <a:rPr lang="en-US">
                <a:latin typeface="Consolas"/>
                <a:cs typeface="Consolas"/>
              </a:rPr>
              <a:t>check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/>
              <a:pPr/>
              <a:t>43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check : a:prin -&gt; b:perm -&gt;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(z:bool * pf&lt;imp&lt;eq_bool z true, hasPerm a b&gt;&gt;)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let check a b = match a, b with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    | Admin,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_ -&gt; (true, pf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    | _, </a:t>
            </a:r>
            <a:r>
              <a:rPr lang="en-US" dirty="0" err="1" smtClean="0">
                <a:latin typeface="Consolas"/>
                <a:cs typeface="Consolas"/>
              </a:rPr>
              <a:t>CanRead</a:t>
            </a:r>
            <a:r>
              <a:rPr lang="en-US" dirty="0" smtClean="0">
                <a:latin typeface="Consolas"/>
                <a:cs typeface="Consolas"/>
              </a:rPr>
              <a:t> r     -&gt; (a = </a:t>
            </a:r>
            <a:r>
              <a:rPr lang="en-US" dirty="0" err="1" smtClean="0">
                <a:latin typeface="Consolas"/>
                <a:cs typeface="Consolas"/>
              </a:rPr>
              <a:t>r.patient</a:t>
            </a:r>
            <a:r>
              <a:rPr lang="en-US" dirty="0" smtClean="0">
                <a:latin typeface="Consolas"/>
                <a:cs typeface="Consolas"/>
              </a:rPr>
              <a:t>, pf</a:t>
            </a:r>
            <a:r>
              <a:rPr lang="en-US" baseline="-25000" dirty="0" smtClean="0">
                <a:latin typeface="Consolas"/>
                <a:cs typeface="Consolas"/>
              </a:rPr>
              <a:t>2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    | _                -&gt; (false, pf</a:t>
            </a:r>
            <a:r>
              <a:rPr lang="en-US" baseline="-25000" dirty="0" smtClean="0">
                <a:latin typeface="Consolas"/>
                <a:cs typeface="Consolas"/>
              </a:rPr>
              <a:t>3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99200" y="2095500"/>
            <a:ext cx="635000" cy="5334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47800" y="3930650"/>
            <a:ext cx="6248400" cy="2393950"/>
          </a:xfrm>
          <a:prstGeom prst="roundRect">
            <a:avLst>
              <a:gd name="adj" fmla="val 123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pf</a:t>
            </a:r>
            <a:r>
              <a:rPr lang="en-US" baseline="-25000" dirty="0" smtClean="0">
                <a:solidFill>
                  <a:schemeClr val="tx1"/>
                </a:solidFill>
                <a:latin typeface="Consolas"/>
                <a:cs typeface="Consolas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=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 (Imp &lt;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eq_bool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true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true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b&gt;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   (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λ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foo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pf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&lt;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eq_bool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true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true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&gt;.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     (Sub_1_hasPerm Admin a b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       (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Refl_prin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 : (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pf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&lt;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eq_prin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Admin a&gt;))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       (Lift &lt;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Admin b&gt;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          (Ax1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tmp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)))))</a:t>
            </a:r>
            <a:endParaRPr lang="en-US" dirty="0">
              <a:solidFill>
                <a:schemeClr val="tx1"/>
              </a:solidFill>
              <a:latin typeface="Consolas"/>
              <a:cs typeface="Consola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48000" y="3651250"/>
            <a:ext cx="5181600" cy="55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Unreasonable to write these manually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48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Automatic Proof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Z3v2 produces a proof for an </a:t>
            </a:r>
            <a:r>
              <a:rPr lang="en-US" dirty="0" err="1" smtClean="0"/>
              <a:t>unsat</a:t>
            </a:r>
            <a:r>
              <a:rPr lang="en-US" dirty="0" smtClean="0"/>
              <a:t> formula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/>
              <a:pPr/>
              <a:t>44</a:t>
            </a:fld>
            <a:endParaRPr lang="en-US"/>
          </a:p>
        </p:txBody>
      </p:sp>
      <p:pic>
        <p:nvPicPr>
          <p:cNvPr id="5" name="Picture 4" descr="z3-proo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581400"/>
            <a:ext cx="2587145" cy="207645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533400" y="1724025"/>
            <a:ext cx="2895600" cy="1171575"/>
            <a:chOff x="533400" y="1724025"/>
            <a:chExt cx="2895600" cy="1171575"/>
          </a:xfrm>
        </p:grpSpPr>
        <p:sp>
          <p:nvSpPr>
            <p:cNvPr id="7" name="Rounded Rectangle 6"/>
            <p:cNvSpPr/>
            <p:nvPr/>
          </p:nvSpPr>
          <p:spPr>
            <a:xfrm>
              <a:off x="533400" y="1981200"/>
              <a:ext cx="1295400" cy="914400"/>
            </a:xfrm>
            <a:prstGeom prst="round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solidFill>
                    <a:schemeClr val="bg1"/>
                  </a:solidFill>
                  <a:latin typeface="+mj-lt"/>
                  <a:cs typeface="Consolas"/>
                </a:rPr>
                <a:t>Z3</a:t>
              </a:r>
              <a:endParaRPr lang="en-US" sz="3000" dirty="0">
                <a:solidFill>
                  <a:schemeClr val="bg1"/>
                </a:solidFill>
                <a:latin typeface="+mj-lt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286000" y="1724025"/>
              <a:ext cx="1143000" cy="777875"/>
              <a:chOff x="3571875" y="5581650"/>
              <a:chExt cx="1143000" cy="777875"/>
            </a:xfrm>
          </p:grpSpPr>
          <p:sp>
            <p:nvSpPr>
              <p:cNvPr id="9" name="Oval Callout 8"/>
              <p:cNvSpPr/>
              <p:nvPr/>
            </p:nvSpPr>
            <p:spPr>
              <a:xfrm>
                <a:off x="3571875" y="5581650"/>
                <a:ext cx="1143000" cy="777875"/>
              </a:xfrm>
              <a:prstGeom prst="wedgeEllipseCallout">
                <a:avLst>
                  <a:gd name="adj1" fmla="val -90833"/>
                  <a:gd name="adj2" fmla="val 31888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771900" y="5819775"/>
                <a:ext cx="762000" cy="26035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1600" dirty="0" err="1" smtClean="0">
                    <a:latin typeface="+mj-lt"/>
                  </a:rPr>
                  <a:t>Unsat</a:t>
                </a:r>
                <a:r>
                  <a:rPr lang="en-US" sz="1600" dirty="0" smtClean="0">
                    <a:latin typeface="+mj-lt"/>
                  </a:rPr>
                  <a:t>!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3581400" y="1962150"/>
            <a:ext cx="5410200" cy="4394200"/>
            <a:chOff x="3581400" y="1962150"/>
            <a:chExt cx="5410200" cy="4394200"/>
          </a:xfrm>
        </p:grpSpPr>
        <p:sp>
          <p:nvSpPr>
            <p:cNvPr id="14" name="Vertical Scroll 13"/>
            <p:cNvSpPr/>
            <p:nvPr/>
          </p:nvSpPr>
          <p:spPr>
            <a:xfrm>
              <a:off x="3581400" y="1962150"/>
              <a:ext cx="5410200" cy="4394200"/>
            </a:xfrm>
            <a:prstGeom prst="verticalScroll">
              <a:avLst>
                <a:gd name="adj" fmla="val 9249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endParaRPr lang="en-US" sz="1400" dirty="0" smtClean="0">
                <a:solidFill>
                  <a:schemeClr val="tx1"/>
                </a:solidFill>
                <a:latin typeface="Consolas"/>
                <a:cs typeface="Consolas"/>
              </a:endParaRPr>
            </a:p>
          </p:txBody>
        </p:sp>
        <p:pic>
          <p:nvPicPr>
            <p:cNvPr id="11" name="Picture 10" descr="fine-proof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95800" y="2638425"/>
              <a:ext cx="3657600" cy="3381375"/>
            </a:xfrm>
            <a:prstGeom prst="rect">
              <a:avLst/>
            </a:prstGeom>
          </p:spPr>
        </p:pic>
      </p:grpSp>
      <p:sp>
        <p:nvSpPr>
          <p:cNvPr id="12" name="Down Arrow 11"/>
          <p:cNvSpPr/>
          <p:nvPr/>
        </p:nvSpPr>
        <p:spPr>
          <a:xfrm>
            <a:off x="1066800" y="2971800"/>
            <a:ext cx="304800" cy="533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248025" y="4495800"/>
            <a:ext cx="1095375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366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z3-proo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-16934"/>
            <a:ext cx="3705225" cy="2973825"/>
          </a:xfrm>
          <a:prstGeom prst="rect">
            <a:avLst/>
          </a:prstGeom>
        </p:spPr>
      </p:pic>
      <p:pic>
        <p:nvPicPr>
          <p:cNvPr id="18" name="Picture 17" descr="big-fine-proo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19310"/>
            <a:ext cx="9144000" cy="40233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36693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Proof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229600" cy="565467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Z3 proof terms map to several </a:t>
            </a:r>
            <a:r>
              <a:rPr lang="en-US" cap="small" dirty="0" smtClean="0"/>
              <a:t>Fine</a:t>
            </a:r>
            <a:r>
              <a:rPr lang="en-US" dirty="0" smtClean="0"/>
              <a:t> proof terms</a:t>
            </a:r>
          </a:p>
          <a:p>
            <a:pPr lvl="1"/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logical connectives converted to binary</a:t>
            </a:r>
          </a:p>
          <a:p>
            <a:pPr lvl="1"/>
            <a:r>
              <a:rPr lang="en-US" dirty="0" smtClean="0"/>
              <a:t>Our quantifier intro proofs uses many </a:t>
            </a:r>
            <a:r>
              <a:rPr lang="en-US" dirty="0" err="1" smtClean="0"/>
              <a:t>subterms</a:t>
            </a:r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 err="1" smtClean="0"/>
              <a:t>monotonicity</a:t>
            </a:r>
            <a:r>
              <a:rPr lang="en-US" dirty="0" smtClean="0"/>
              <a:t> proofs reason about all </a:t>
            </a:r>
            <a:r>
              <a:rPr lang="en-US" dirty="0" err="1" smtClean="0"/>
              <a:t>subterms</a:t>
            </a:r>
            <a:endParaRPr lang="en-US" dirty="0" smtClean="0"/>
          </a:p>
          <a:p>
            <a:pPr lvl="1"/>
            <a:endParaRPr lang="en-US" sz="1050" dirty="0" smtClean="0"/>
          </a:p>
          <a:p>
            <a:r>
              <a:rPr lang="en-US" dirty="0" smtClean="0"/>
              <a:t>Opportunities for improvement</a:t>
            </a:r>
          </a:p>
          <a:p>
            <a:pPr lvl="1"/>
            <a:r>
              <a:rPr lang="en-US" dirty="0" smtClean="0"/>
              <a:t>Simplifying Z3 proofs before translation</a:t>
            </a:r>
          </a:p>
          <a:p>
            <a:pPr lvl="1"/>
            <a:r>
              <a:rPr lang="en-US" dirty="0" smtClean="0"/>
              <a:t>Handling tautologies and rewrites more generally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/>
              <a:pPr/>
              <a:t>46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074420"/>
          <a:ext cx="8229601" cy="1802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990600"/>
                <a:gridCol w="1447800"/>
                <a:gridCol w="2133600"/>
                <a:gridCol w="2057401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  <a:r>
                        <a:rPr lang="en-US" dirty="0" smtClean="0"/>
                        <a:t>pplication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proof obligations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Z3 proof</a:t>
                      </a:r>
                      <a:r>
                        <a:rPr lang="en-US" baseline="0" dirty="0" smtClean="0"/>
                        <a:t> rule applications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# of F</a:t>
                      </a:r>
                      <a:r>
                        <a:rPr lang="en-US" cap="small" baseline="0" dirty="0" smtClean="0"/>
                        <a:t>ine</a:t>
                      </a:r>
                      <a:r>
                        <a:rPr lang="en-US" baseline="0" dirty="0" smtClean="0"/>
                        <a:t> proof rule applications</a:t>
                      </a:r>
                      <a:endParaRPr lang="en-US" dirty="0"/>
                    </a:p>
                  </a:txBody>
                  <a:tcPr anchor="ctr"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 </a:t>
                      </a:r>
                      <a:r>
                        <a:rPr lang="en-US" dirty="0" err="1" smtClean="0"/>
                        <a:t>ehr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432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 </a:t>
                      </a:r>
                      <a:r>
                        <a:rPr lang="en-US" dirty="0" err="1" smtClean="0"/>
                        <a:t>iflow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2912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</a:t>
                      </a:r>
                      <a:r>
                        <a:rPr lang="en-US" baseline="0" dirty="0" smtClean="0"/>
                        <a:t> l</a:t>
                      </a:r>
                      <a:r>
                        <a:rPr lang="en-US" dirty="0" smtClean="0"/>
                        <a:t>ookout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3942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716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r>
              <a:rPr lang="en-US" dirty="0" smtClean="0"/>
              <a:t>Extends the .NET Common Intermediate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2514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2800" dirty="0" smtClean="0">
                <a:latin typeface="Consolas" pitchFamily="49" charset="0"/>
              </a:rPr>
              <a:t>class C &lt;T1::*, T2::A, p:prin, </a:t>
            </a:r>
            <a:r>
              <a:rPr lang="en-US" sz="2800" dirty="0" smtClean="0">
                <a:latin typeface="Consolas" pitchFamily="49" charset="0"/>
                <a:cs typeface="Consolas"/>
              </a:rPr>
              <a:t>λ</a:t>
            </a:r>
            <a:r>
              <a:rPr lang="en-US" sz="2800" dirty="0" smtClean="0">
                <a:latin typeface="Consolas" pitchFamily="49" charset="0"/>
              </a:rPr>
              <a:t>x:T1.T&gt;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057400" y="2514600"/>
            <a:ext cx="1447800" cy="5334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247900" y="35814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Type parameters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30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r>
              <a:rPr lang="en-US" dirty="0" smtClean="0"/>
              <a:t>Extends the .NET Common Intermediate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2514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2800" dirty="0" smtClean="0">
                <a:latin typeface="Consolas" pitchFamily="49" charset="0"/>
              </a:rPr>
              <a:t>class C &lt;T1::*, T2::A, p:prin, </a:t>
            </a:r>
            <a:r>
              <a:rPr lang="en-US" sz="2800" dirty="0" smtClean="0">
                <a:latin typeface="Consolas" pitchFamily="49" charset="0"/>
                <a:cs typeface="Consolas"/>
              </a:rPr>
              <a:t>λ</a:t>
            </a:r>
            <a:r>
              <a:rPr lang="en-US" sz="2800" dirty="0" smtClean="0">
                <a:latin typeface="Consolas" pitchFamily="49" charset="0"/>
              </a:rPr>
              <a:t>x:T1.T&gt;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429000" y="2514600"/>
            <a:ext cx="1447800" cy="5334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47900" y="35814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Type parameters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47900" y="41910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onsolas"/>
              </a:rPr>
              <a:t>Affine type parameters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onsolas"/>
            </a:endParaRPr>
          </a:p>
        </p:txBody>
      </p:sp>
    </p:spTree>
  </p:cSld>
  <p:clrMapOvr>
    <a:masterClrMapping/>
  </p:clrMapOvr>
  <p:transition advTm="343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r>
              <a:rPr lang="en-US" dirty="0" smtClean="0"/>
              <a:t>Extends the .NET Common Intermediate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2514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2800" dirty="0" smtClean="0">
                <a:latin typeface="Consolas" pitchFamily="49" charset="0"/>
              </a:rPr>
              <a:t>class C &lt;T1::*, T2::A, p:prin, </a:t>
            </a:r>
            <a:r>
              <a:rPr lang="en-US" sz="2800" dirty="0" smtClean="0">
                <a:latin typeface="Consolas" pitchFamily="49" charset="0"/>
                <a:cs typeface="Consolas"/>
              </a:rPr>
              <a:t>λ</a:t>
            </a:r>
            <a:r>
              <a:rPr lang="en-US" sz="2800" dirty="0" smtClean="0">
                <a:latin typeface="Consolas" pitchFamily="49" charset="0"/>
              </a:rPr>
              <a:t>x:T1.T&gt;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95850" y="2514600"/>
            <a:ext cx="1447800" cy="5334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47900" y="35814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Type parameters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47900" y="41910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onsolas"/>
              </a:rPr>
              <a:t>Affine type parameters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onsola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47900" y="48006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onsolas"/>
              </a:rPr>
              <a:t>Value parameters (dependent classes)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onsolas"/>
            </a:endParaRPr>
          </a:p>
        </p:txBody>
      </p:sp>
    </p:spTree>
  </p:cSld>
  <p:clrMapOvr>
    <a:masterClrMapping/>
  </p:clrMapOvr>
  <p:transition advTm="28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"/>
            <a:ext cx="8229600" cy="6569075"/>
          </a:xfrm>
        </p:spPr>
        <p:txBody>
          <a:bodyPr/>
          <a:lstStyle/>
          <a:p>
            <a:r>
              <a:rPr lang="en-US" dirty="0" err="1" smtClean="0"/>
              <a:t>SecPAL</a:t>
            </a:r>
            <a:r>
              <a:rPr lang="en-US" dirty="0" smtClean="0"/>
              <a:t> policy for EHR, an e-health database</a:t>
            </a:r>
          </a:p>
          <a:p>
            <a:pPr lvl="1">
              <a:buNone/>
            </a:pPr>
            <a:r>
              <a:rPr lang="en-US" sz="400" dirty="0" smtClean="0">
                <a:latin typeface="Consolas"/>
                <a:cs typeface="Consolas"/>
              </a:rPr>
              <a:t>	</a:t>
            </a:r>
            <a:br>
              <a:rPr lang="en-US" sz="4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P can read P’s record r</a:t>
            </a:r>
          </a:p>
          <a:p>
            <a:pPr lvl="1">
              <a:buNone/>
            </a:pPr>
            <a:r>
              <a:rPr lang="en-US" sz="1600" dirty="0" smtClean="0">
                <a:latin typeface="Consolas"/>
              </a:rPr>
              <a:t>	D can read P’s record r if D is treating P and </a:t>
            </a:r>
            <a:r>
              <a:rPr lang="en-US" sz="1600" dirty="0" err="1" smtClean="0">
                <a:latin typeface="Consolas"/>
              </a:rPr>
              <a:t>r.Subject</a:t>
            </a:r>
            <a:r>
              <a:rPr lang="en-US" sz="1600" dirty="0" smtClean="0">
                <a:latin typeface="Consolas"/>
              </a:rPr>
              <a:t> &lt;&gt; HIV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C# function to enforce this policy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</a:rPr>
              <a:t>public Record </a:t>
            </a:r>
            <a:r>
              <a:rPr lang="en-US" sz="1600" dirty="0" err="1" smtClean="0">
                <a:latin typeface="Consolas" pitchFamily="49" charset="0"/>
              </a:rPr>
              <a:t>GetRecord</a:t>
            </a:r>
            <a:r>
              <a:rPr lang="en-US" sz="1600" dirty="0" smtClean="0">
                <a:latin typeface="Consolas" pitchFamily="49" charset="0"/>
              </a:rPr>
              <a:t> (string pat, string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latin typeface="Consolas" pitchFamily="49" charset="0"/>
              </a:rPr>
              <a:t>    Record </a:t>
            </a:r>
            <a:r>
              <a:rPr lang="en-US" sz="1600" dirty="0" err="1" smtClean="0">
                <a:latin typeface="Consolas" pitchFamily="49" charset="0"/>
              </a:rPr>
              <a:t>rec</a:t>
            </a:r>
            <a:r>
              <a:rPr lang="en-US" sz="1600" dirty="0" smtClean="0">
                <a:latin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</a:rPr>
              <a:t>m_data.GetRecord</a:t>
            </a:r>
            <a:r>
              <a:rPr lang="en-US" sz="1600" dirty="0" smtClean="0">
                <a:latin typeface="Consolas" pitchFamily="49" charset="0"/>
              </a:rPr>
              <a:t> (pat,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</a:rPr>
              <a:t>    if (</a:t>
            </a:r>
            <a:r>
              <a:rPr lang="en-US" sz="1600" dirty="0" err="1" smtClean="0">
                <a:latin typeface="Consolas" pitchFamily="49" charset="0"/>
              </a:rPr>
              <a:t>rec</a:t>
            </a:r>
            <a:r>
              <a:rPr lang="en-US" sz="1600" dirty="0" smtClean="0">
                <a:latin typeface="Consolas" pitchFamily="49" charset="0"/>
              </a:rPr>
              <a:t> != null &amp;&amp;</a:t>
            </a:r>
          </a:p>
          <a:p>
            <a:r>
              <a:rPr lang="en-US" sz="1600" dirty="0" smtClean="0">
                <a:latin typeface="Consolas" pitchFamily="49" charset="0"/>
              </a:rPr>
              <a:t>          </a:t>
            </a:r>
            <a:r>
              <a:rPr lang="en-US" sz="1600" dirty="0" err="1" smtClean="0">
                <a:latin typeface="Consolas" pitchFamily="49" charset="0"/>
              </a:rPr>
              <a:t>GetAuthContext</a:t>
            </a:r>
            <a:r>
              <a:rPr lang="en-US" sz="1600" dirty="0" smtClean="0">
                <a:latin typeface="Consolas" pitchFamily="49" charset="0"/>
              </a:rPr>
              <a:t>().query(“</a:t>
            </a:r>
            <a:r>
              <a:rPr lang="en-US" sz="1600" dirty="0" err="1" smtClean="0">
                <a:latin typeface="Consolas" pitchFamily="49" charset="0"/>
              </a:rPr>
              <a:t>CanGetRecord</a:t>
            </a:r>
            <a:r>
              <a:rPr lang="en-US" sz="1600" dirty="0" smtClean="0">
                <a:latin typeface="Consolas" pitchFamily="49" charset="0"/>
              </a:rPr>
              <a:t>”, new List { pat,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,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                                                    </a:t>
            </a:r>
            <a:r>
              <a:rPr lang="en-US" sz="1600" dirty="0" err="1" smtClean="0">
                <a:latin typeface="Consolas" pitchFamily="49" charset="0"/>
              </a:rPr>
              <a:t>rec.Author</a:t>
            </a:r>
            <a:r>
              <a:rPr lang="en-US" sz="1600" dirty="0" smtClean="0">
                <a:latin typeface="Consolas" pitchFamily="49" charset="0"/>
              </a:rPr>
              <a:t>,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                                                    </a:t>
            </a:r>
            <a:r>
              <a:rPr lang="en-US" sz="1600" dirty="0" err="1" smtClean="0">
                <a:latin typeface="Consolas" pitchFamily="49" charset="0"/>
              </a:rPr>
              <a:t>rec.Subject</a:t>
            </a:r>
            <a:r>
              <a:rPr lang="en-US" sz="1600" dirty="0" smtClean="0">
                <a:latin typeface="Consolas" pitchFamily="49" charset="0"/>
              </a:rPr>
              <a:t> }))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{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return result;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latin typeface="Consolas" pitchFamily="49" charset="0"/>
              </a:rPr>
              <a:t>    return null;</a:t>
            </a:r>
          </a:p>
          <a:p>
            <a:r>
              <a:rPr lang="en-US" sz="1600" dirty="0" smtClean="0">
                <a:latin typeface="Consolas" pitchFamily="49" charset="0"/>
              </a:rPr>
              <a:t>}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3267074"/>
            <a:ext cx="5334000" cy="1000125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1" y="3810000"/>
            <a:ext cx="32766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Can credentials be forged?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2800" y="2133600"/>
            <a:ext cx="53340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Okay to read record before security check?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00400" y="4572000"/>
            <a:ext cx="48768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this the correct authorization query?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ransition advTm="243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r>
              <a:rPr lang="en-US" dirty="0" smtClean="0"/>
              <a:t>Extends the .NET Common Intermediate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2514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2800" dirty="0" smtClean="0">
                <a:latin typeface="Consolas" pitchFamily="49" charset="0"/>
              </a:rPr>
              <a:t>class C &lt;T1::*, T2::A, p:prin, </a:t>
            </a:r>
            <a:r>
              <a:rPr lang="en-US" sz="2800" dirty="0" smtClean="0">
                <a:latin typeface="Consolas" pitchFamily="49" charset="0"/>
                <a:cs typeface="Consolas"/>
              </a:rPr>
              <a:t>λ</a:t>
            </a:r>
            <a:r>
              <a:rPr lang="en-US" sz="2800" dirty="0" smtClean="0">
                <a:latin typeface="Consolas" pitchFamily="49" charset="0"/>
              </a:rPr>
              <a:t>x:T1.T&gt;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477000" y="2514600"/>
            <a:ext cx="1676400" cy="5334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47900" y="35814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onsolas"/>
              </a:rPr>
              <a:t>Type parameters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47900" y="41910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onsolas"/>
              </a:rPr>
              <a:t>Affine type parameters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onsola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47900" y="48006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onsolas"/>
              </a:rPr>
              <a:t>Value parameters (dependent classes)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47900" y="5410200"/>
            <a:ext cx="46482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onsolas"/>
              </a:rPr>
              <a:t>Type-level function parameters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onsolas"/>
            </a:endParaRPr>
          </a:p>
        </p:txBody>
      </p:sp>
    </p:spTree>
  </p:cSld>
  <p:clrMapOvr>
    <a:masterClrMapping/>
  </p:clrMapOvr>
  <p:transition advTm="328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</a:t>
            </a:r>
            <a:r>
              <a:rPr lang="en-US" cap="small" dirty="0" smtClean="0"/>
              <a:t>Fine</a:t>
            </a:r>
            <a:r>
              <a:rPr lang="en-US" dirty="0" smtClean="0"/>
              <a:t> to DCIL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and data constructors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dirty="0" smtClean="0"/>
              <a:t>Dependent functions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838325"/>
            <a:ext cx="8229600" cy="1371600"/>
            <a:chOff x="457200" y="1838325"/>
            <a:chExt cx="8229600" cy="1371600"/>
          </a:xfrm>
        </p:grpSpPr>
        <p:sp>
          <p:nvSpPr>
            <p:cNvPr id="6" name="Vertical Scroll 5"/>
            <p:cNvSpPr/>
            <p:nvPr/>
          </p:nvSpPr>
          <p:spPr>
            <a:xfrm>
              <a:off x="457200" y="1838325"/>
              <a:ext cx="2590800" cy="1371600"/>
            </a:xfrm>
            <a:prstGeom prst="verticalScroll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type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prin</a:t>
              </a:r>
              <a:endParaRPr lang="en-US" sz="1400" dirty="0" smtClean="0">
                <a:solidFill>
                  <a:schemeClr val="tx1"/>
                </a:solidFill>
                <a:latin typeface="Consolas"/>
                <a:cs typeface="Consolas"/>
              </a:endParaRP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type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cred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=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MkCred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: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   p:prin -&gt;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cred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p </a:t>
              </a:r>
            </a:p>
          </p:txBody>
        </p:sp>
        <p:sp>
          <p:nvSpPr>
            <p:cNvPr id="8" name="Vertical Scroll 7"/>
            <p:cNvSpPr/>
            <p:nvPr/>
          </p:nvSpPr>
          <p:spPr>
            <a:xfrm>
              <a:off x="4881562" y="1838325"/>
              <a:ext cx="3805238" cy="1371600"/>
            </a:xfrm>
            <a:prstGeom prst="verticalScroll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abstract class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prin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{}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abstract class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Cred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&lt;p:prin&gt;{}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class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MkCred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&lt;p:prin&gt;</a:t>
              </a:r>
              <a:b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     :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Cred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&lt;p&gt; {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prin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p; }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048000" y="2362200"/>
              <a:ext cx="1833562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" y="4038600"/>
            <a:ext cx="8229600" cy="2241550"/>
            <a:chOff x="457200" y="4038600"/>
            <a:chExt cx="8229600" cy="2241550"/>
          </a:xfrm>
        </p:grpSpPr>
        <p:sp>
          <p:nvSpPr>
            <p:cNvPr id="9" name="Vertical Scroll 8"/>
            <p:cNvSpPr/>
            <p:nvPr/>
          </p:nvSpPr>
          <p:spPr>
            <a:xfrm>
              <a:off x="457200" y="4495800"/>
              <a:ext cx="2590800" cy="1371600"/>
            </a:xfrm>
            <a:prstGeom prst="verticalScroll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login :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 p:prin -&gt;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cred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p</a:t>
              </a:r>
            </a:p>
          </p:txBody>
        </p:sp>
        <p:sp>
          <p:nvSpPr>
            <p:cNvPr id="10" name="Vertical Scroll 9"/>
            <p:cNvSpPr/>
            <p:nvPr/>
          </p:nvSpPr>
          <p:spPr>
            <a:xfrm>
              <a:off x="4881562" y="4038600"/>
              <a:ext cx="3805238" cy="2241550"/>
            </a:xfrm>
            <a:prstGeom prst="verticalScroll">
              <a:avLst>
                <a:gd name="adj" fmla="val 7263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abstract class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 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</a:rPr>
                <a:t>DepArr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&lt;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</a:rPr>
                <a:t>arg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::*, ret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::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</a:rPr>
                <a:t>arg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 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=&gt; *&gt;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{ 	(ret x) App (x:arg) {}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}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class login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  :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</a:rPr>
                <a:t>DepArr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&lt;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</a:rPr>
                <a:t>prin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, 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 pitchFamily="49" charset="0"/>
                  <a:cs typeface="Consolas"/>
                </a:rPr>
                <a:t>λx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</a:rPr>
                <a:t>:prin.cred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 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x&gt;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{ 	(</a:t>
              </a:r>
              <a:r>
                <a:rPr lang="en-US" sz="1400" dirty="0" err="1" smtClean="0">
                  <a:solidFill>
                    <a:schemeClr val="tx1"/>
                  </a:solidFill>
                  <a:latin typeface="Consolas"/>
                </a:rPr>
                <a:t>cred</a:t>
              </a: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 p) App (p:prin) { … }</a:t>
              </a:r>
            </a:p>
            <a:p>
              <a:pPr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Consolas"/>
                </a:rPr>
                <a:t>}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3048000" y="5029200"/>
              <a:ext cx="1833562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34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cap="small" dirty="0" err="1" smtClean="0"/>
              <a:t>Fine</a:t>
            </a:r>
            <a:r>
              <a:rPr lang="en-US" sz="3200" dirty="0" err="1" smtClean="0"/>
              <a:t>+DCIL</a:t>
            </a:r>
            <a:r>
              <a:rPr lang="en-US" sz="3200" dirty="0" smtClean="0"/>
              <a:t> tries to bridge the gap between policy specification and enforcement</a:t>
            </a:r>
          </a:p>
          <a:p>
            <a:endParaRPr lang="en-US" sz="3200" dirty="0" smtClean="0"/>
          </a:p>
          <a:p>
            <a:pPr lvl="0"/>
            <a:r>
              <a:rPr lang="en-US" sz="3200" dirty="0" smtClean="0"/>
              <a:t>Provides a high-level source programming model, while retaining a small TCB for verification of proof-carrying target code</a:t>
            </a:r>
          </a:p>
          <a:p>
            <a:pPr>
              <a:buNone/>
            </a:pPr>
            <a:endParaRPr lang="en-US" sz="3200" dirty="0" smtClean="0"/>
          </a:p>
          <a:p>
            <a:pPr lvl="0"/>
            <a:r>
              <a:rPr lang="en-US" sz="3200" dirty="0" smtClean="0"/>
              <a:t>But, lots left to do …</a:t>
            </a:r>
          </a:p>
          <a:p>
            <a:pPr lvl="1"/>
            <a:r>
              <a:rPr lang="en-US" sz="2800" dirty="0" smtClean="0"/>
              <a:t>Build more applications and integrate with .NET</a:t>
            </a:r>
          </a:p>
          <a:p>
            <a:pPr lvl="1"/>
            <a:r>
              <a:rPr lang="en-US" sz="2800" dirty="0" smtClean="0"/>
              <a:t>Optimize proof extraction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61059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 advTm="4103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645724"/>
          </a:xfrm>
          <a:solidFill>
            <a:schemeClr val="tx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Extra Slides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for Patient Records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87650"/>
            <a:ext cx="8229600" cy="3536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assume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r:record.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CanRead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r)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524000"/>
          </a:xfrm>
        </p:spPr>
        <p:txBody>
          <a:bodyPr/>
          <a:lstStyle/>
          <a:p>
            <a:r>
              <a:rPr lang="en-US" dirty="0" smtClean="0"/>
              <a:t>Recall the example </a:t>
            </a:r>
            <a:r>
              <a:rPr lang="en-US" dirty="0" err="1" smtClean="0"/>
              <a:t>SecPAL</a:t>
            </a:r>
            <a:r>
              <a:rPr lang="en-US" dirty="0" smtClean="0"/>
              <a:t> policy:</a:t>
            </a:r>
          </a:p>
          <a:p>
            <a:pPr lvl="1">
              <a:buNone/>
            </a:pPr>
            <a:r>
              <a:rPr lang="en-US" sz="400" dirty="0" smtClean="0">
                <a:latin typeface="Consolas"/>
                <a:cs typeface="Consolas"/>
              </a:rPr>
              <a:t>	</a:t>
            </a:r>
            <a:br>
              <a:rPr lang="en-US" sz="4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P can read P’s record r</a:t>
            </a:r>
          </a:p>
          <a:p>
            <a:pPr lvl="1">
              <a:buNone/>
            </a:pPr>
            <a:r>
              <a:rPr lang="en-US" sz="1600" dirty="0" smtClean="0">
                <a:latin typeface="Consolas"/>
              </a:rPr>
              <a:t>	D can read P’s record r if D is treating P and </a:t>
            </a:r>
            <a:r>
              <a:rPr lang="en-US" sz="1600" dirty="0" err="1" smtClean="0">
                <a:latin typeface="Consolas"/>
              </a:rPr>
              <a:t>r.Subject</a:t>
            </a:r>
            <a:r>
              <a:rPr lang="en-US" sz="1600" dirty="0" smtClean="0">
                <a:latin typeface="Consolas"/>
              </a:rPr>
              <a:t> &lt;&gt; HIV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3352800"/>
            <a:ext cx="6858000" cy="5334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1571625"/>
            <a:ext cx="2971800" cy="41275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209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3000" b="0" i="0" u="none" strike="noStrike" kern="1200" cap="small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Fine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onsolas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animBg="1"/>
      <p:bldP spid="8" grpId="0" animBg="1"/>
      <p:bldP spid="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for Patient Records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87650"/>
            <a:ext cx="8382000" cy="3536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assume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r:record.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CanRead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r)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prop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isTreating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::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-&gt;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-&gt; *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assume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d:prin, r:record. 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isTreating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&amp;&amp;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r.subject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&lt;&gt; “HIV”) =&gt;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CanRead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r)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524000"/>
          </a:xfrm>
        </p:spPr>
        <p:txBody>
          <a:bodyPr/>
          <a:lstStyle/>
          <a:p>
            <a:r>
              <a:rPr lang="en-US" dirty="0" smtClean="0"/>
              <a:t>Recall the </a:t>
            </a:r>
            <a:r>
              <a:rPr lang="en-US" dirty="0" smtClean="0"/>
              <a:t>example </a:t>
            </a:r>
            <a:r>
              <a:rPr lang="en-US" dirty="0" err="1" smtClean="0"/>
              <a:t>SecPAL</a:t>
            </a:r>
            <a:r>
              <a:rPr lang="en-US" dirty="0" smtClean="0"/>
              <a:t> </a:t>
            </a:r>
            <a:r>
              <a:rPr lang="en-US" dirty="0" smtClean="0"/>
              <a:t>policy:</a:t>
            </a:r>
          </a:p>
          <a:p>
            <a:pPr lvl="1">
              <a:buNone/>
            </a:pPr>
            <a:r>
              <a:rPr lang="en-US" sz="400" dirty="0" smtClean="0">
                <a:latin typeface="Consolas"/>
                <a:cs typeface="Consolas"/>
              </a:rPr>
              <a:t>	</a:t>
            </a:r>
            <a:br>
              <a:rPr lang="en-US" sz="4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P can read P’s record r</a:t>
            </a:r>
          </a:p>
          <a:p>
            <a:pPr lvl="1">
              <a:buNone/>
            </a:pPr>
            <a:r>
              <a:rPr lang="en-US" sz="1600" dirty="0" smtClean="0">
                <a:latin typeface="Consolas"/>
              </a:rPr>
              <a:t>	D can read P’s record r if D is treating P and </a:t>
            </a:r>
            <a:r>
              <a:rPr lang="en-US" sz="1600" dirty="0" err="1" smtClean="0">
                <a:latin typeface="Consolas"/>
              </a:rPr>
              <a:t>r.Subject</a:t>
            </a:r>
            <a:r>
              <a:rPr lang="en-US" sz="1600" dirty="0" smtClean="0">
                <a:latin typeface="Consolas"/>
              </a:rPr>
              <a:t> &lt;&gt; HIV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209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3000" b="0" i="0" u="none" strike="noStrike" kern="1200" cap="small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Fine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onsolas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4724400"/>
            <a:ext cx="7162800" cy="11430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6800" y="1892300"/>
            <a:ext cx="7467600" cy="41275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Policy for Patient Records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nsolas" pitchFamily="49" charset="0"/>
              </a:rPr>
              <a:t>isTreating</a:t>
            </a:r>
            <a:r>
              <a:rPr lang="en-US" dirty="0" smtClean="0">
                <a:latin typeface="Consolas" pitchFamily="49" charset="0"/>
              </a:rPr>
              <a:t> d p</a:t>
            </a:r>
            <a:r>
              <a:rPr lang="en-US" dirty="0" smtClean="0"/>
              <a:t> can change over time</a:t>
            </a:r>
          </a:p>
          <a:p>
            <a:r>
              <a:rPr lang="en-US" dirty="0" smtClean="0"/>
              <a:t>In </a:t>
            </a:r>
            <a:r>
              <a:rPr lang="en-US" cap="small" dirty="0" smtClean="0"/>
              <a:t>Fine</a:t>
            </a:r>
            <a:r>
              <a:rPr lang="en-US" dirty="0" smtClean="0"/>
              <a:t>, model state by passing around a store</a:t>
            </a: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2362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assume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d:prin, r:record,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st:state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. 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isTreating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&amp;&amp;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r.subject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&lt;&gt; “HIV”) =&gt;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CanRead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r)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19800" y="3152775"/>
            <a:ext cx="2590800" cy="838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Policy can quantify</a:t>
            </a:r>
            <a:b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 states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57700" y="2314575"/>
            <a:ext cx="12573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/>
      <p:bldP spid="14" grpId="0" animBg="1"/>
      <p:bldP spid="1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Policy for Patient Records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nsolas" pitchFamily="49" charset="0"/>
              </a:rPr>
              <a:t>isTreating</a:t>
            </a:r>
            <a:r>
              <a:rPr lang="en-US" dirty="0" smtClean="0">
                <a:latin typeface="Consolas" pitchFamily="49" charset="0"/>
              </a:rPr>
              <a:t> d p</a:t>
            </a:r>
            <a:r>
              <a:rPr lang="en-US" dirty="0" smtClean="0"/>
              <a:t> can change over time</a:t>
            </a:r>
          </a:p>
          <a:p>
            <a:r>
              <a:rPr lang="en-US" dirty="0" smtClean="0"/>
              <a:t>In </a:t>
            </a:r>
            <a:r>
              <a:rPr lang="en-US" cap="small" dirty="0" smtClean="0"/>
              <a:t>Fine</a:t>
            </a:r>
            <a:r>
              <a:rPr lang="en-US" dirty="0" smtClean="0"/>
              <a:t>, model state by passing around a store</a:t>
            </a: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2362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assume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d:prin, r:record,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st:state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. 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isTreating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&amp;&amp;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r.subject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&lt;&gt; “HIV”) =&gt;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CanRead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r)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19800" y="3152775"/>
            <a:ext cx="2590800" cy="838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Policy can quantify</a:t>
            </a:r>
            <a:b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 states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600" y="3505200"/>
            <a:ext cx="5562600" cy="466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Propositions can refer to current state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23922" y="2628900"/>
            <a:ext cx="3495677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Policy for Patient Records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nsolas" pitchFamily="49" charset="0"/>
              </a:rPr>
              <a:t>isTreating</a:t>
            </a:r>
            <a:r>
              <a:rPr lang="en-US" dirty="0" smtClean="0">
                <a:latin typeface="Consolas" pitchFamily="49" charset="0"/>
              </a:rPr>
              <a:t> d p</a:t>
            </a:r>
            <a:r>
              <a:rPr lang="en-US" dirty="0" smtClean="0"/>
              <a:t> can change over time</a:t>
            </a:r>
          </a:p>
          <a:p>
            <a:r>
              <a:rPr lang="en-US" dirty="0" smtClean="0"/>
              <a:t>In </a:t>
            </a:r>
            <a:r>
              <a:rPr lang="en-US" cap="small" dirty="0" smtClean="0"/>
              <a:t>Fine</a:t>
            </a:r>
            <a:r>
              <a:rPr lang="en-US" dirty="0" smtClean="0"/>
              <a:t>, model state by passing around a store</a:t>
            </a: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dirty="0" smtClean="0">
                <a:latin typeface="+mj-lt"/>
              </a:rPr>
              <a:t>Program operations can change state of world</a:t>
            </a:r>
            <a:endParaRPr lang="en-US" dirty="0">
              <a:latin typeface="+mj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2362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assume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d:prin, r:record,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st:state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. 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isTreating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&amp;&amp;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r.subject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&lt;&gt; “HIV”) =&gt;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CanRead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r)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01015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val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visit_doctor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: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p:prin -&gt;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cred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&lt;p&gt; -&gt;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doc:prin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-&gt;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st:state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) -&gt;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({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st’:state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|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isTreating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doc p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’})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8600" y="3505200"/>
            <a:ext cx="5562600" cy="466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Propositions can refer to current state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19800" y="3152775"/>
            <a:ext cx="2590800" cy="838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Policy can quantify</a:t>
            </a:r>
            <a:b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 states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"/>
            <a:ext cx="8229600" cy="6569075"/>
          </a:xfrm>
        </p:spPr>
        <p:txBody>
          <a:bodyPr/>
          <a:lstStyle/>
          <a:p>
            <a:r>
              <a:rPr lang="en-US" dirty="0" err="1" smtClean="0"/>
              <a:t>SecPAL</a:t>
            </a:r>
            <a:r>
              <a:rPr lang="en-US" dirty="0" smtClean="0"/>
              <a:t> policy for EHR, an e-health database</a:t>
            </a:r>
          </a:p>
          <a:p>
            <a:pPr lvl="1">
              <a:buNone/>
            </a:pPr>
            <a:r>
              <a:rPr lang="en-US" sz="400" dirty="0" smtClean="0">
                <a:latin typeface="Consolas"/>
                <a:cs typeface="Consolas"/>
              </a:rPr>
              <a:t>	</a:t>
            </a:r>
            <a:br>
              <a:rPr lang="en-US" sz="4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P can read P’s record r</a:t>
            </a:r>
          </a:p>
          <a:p>
            <a:pPr lvl="1">
              <a:buNone/>
            </a:pPr>
            <a:r>
              <a:rPr lang="en-US" sz="1600" dirty="0" smtClean="0">
                <a:latin typeface="Consolas"/>
              </a:rPr>
              <a:t>	D can read P’s record r if D is treating P and </a:t>
            </a:r>
            <a:r>
              <a:rPr lang="en-US" sz="1600" dirty="0" err="1" smtClean="0">
                <a:latin typeface="Consolas"/>
              </a:rPr>
              <a:t>r.Subject</a:t>
            </a:r>
            <a:r>
              <a:rPr lang="en-US" sz="1600" dirty="0" smtClean="0">
                <a:latin typeface="Consolas"/>
              </a:rPr>
              <a:t> &lt;&gt; HIV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C# function to enforce this policy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Unclear if policy is enforced correctly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</a:rPr>
              <a:t>public Record </a:t>
            </a:r>
            <a:r>
              <a:rPr lang="en-US" sz="1600" dirty="0" err="1" smtClean="0">
                <a:latin typeface="Consolas" pitchFamily="49" charset="0"/>
              </a:rPr>
              <a:t>GetRecord</a:t>
            </a:r>
            <a:r>
              <a:rPr lang="en-US" sz="1600" dirty="0" smtClean="0">
                <a:latin typeface="Consolas" pitchFamily="49" charset="0"/>
              </a:rPr>
              <a:t> (string pat, string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latin typeface="Consolas" pitchFamily="49" charset="0"/>
              </a:rPr>
              <a:t>    Record </a:t>
            </a:r>
            <a:r>
              <a:rPr lang="en-US" sz="1600" dirty="0" err="1" smtClean="0">
                <a:latin typeface="Consolas" pitchFamily="49" charset="0"/>
              </a:rPr>
              <a:t>rec</a:t>
            </a:r>
            <a:r>
              <a:rPr lang="en-US" sz="1600" dirty="0" smtClean="0">
                <a:latin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</a:rPr>
              <a:t>m_data.GetRecord</a:t>
            </a:r>
            <a:r>
              <a:rPr lang="en-US" sz="1600" dirty="0" smtClean="0">
                <a:latin typeface="Consolas" pitchFamily="49" charset="0"/>
              </a:rPr>
              <a:t> (pat,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</a:rPr>
              <a:t>    if (</a:t>
            </a:r>
            <a:r>
              <a:rPr lang="en-US" sz="1600" dirty="0" err="1" smtClean="0">
                <a:latin typeface="Consolas" pitchFamily="49" charset="0"/>
              </a:rPr>
              <a:t>rec</a:t>
            </a:r>
            <a:r>
              <a:rPr lang="en-US" sz="1600" dirty="0" smtClean="0">
                <a:latin typeface="Consolas" pitchFamily="49" charset="0"/>
              </a:rPr>
              <a:t> != null &amp;&amp;</a:t>
            </a:r>
          </a:p>
          <a:p>
            <a:r>
              <a:rPr lang="en-US" sz="1600" dirty="0" smtClean="0">
                <a:latin typeface="Consolas" pitchFamily="49" charset="0"/>
              </a:rPr>
              <a:t>          </a:t>
            </a:r>
            <a:r>
              <a:rPr lang="en-US" sz="1600" dirty="0" err="1" smtClean="0">
                <a:latin typeface="Consolas" pitchFamily="49" charset="0"/>
              </a:rPr>
              <a:t>GetAuthContext</a:t>
            </a:r>
            <a:r>
              <a:rPr lang="en-US" sz="1600" dirty="0" smtClean="0">
                <a:latin typeface="Consolas" pitchFamily="49" charset="0"/>
              </a:rPr>
              <a:t>().query(“</a:t>
            </a:r>
            <a:r>
              <a:rPr lang="en-US" sz="1600" dirty="0" err="1" smtClean="0">
                <a:latin typeface="Consolas" pitchFamily="49" charset="0"/>
              </a:rPr>
              <a:t>CanGetRecord</a:t>
            </a:r>
            <a:r>
              <a:rPr lang="en-US" sz="1600" dirty="0" smtClean="0">
                <a:latin typeface="Consolas" pitchFamily="49" charset="0"/>
              </a:rPr>
              <a:t>”, new List { pat, </a:t>
            </a:r>
            <a:r>
              <a:rPr lang="en-US" sz="1600" dirty="0" err="1" smtClean="0">
                <a:latin typeface="Consolas" pitchFamily="49" charset="0"/>
              </a:rPr>
              <a:t>recId</a:t>
            </a:r>
            <a:r>
              <a:rPr lang="en-US" sz="1600" dirty="0" smtClean="0">
                <a:latin typeface="Consolas" pitchFamily="49" charset="0"/>
              </a:rPr>
              <a:t>,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                                                    </a:t>
            </a:r>
            <a:r>
              <a:rPr lang="en-US" sz="1600" dirty="0" err="1" smtClean="0">
                <a:latin typeface="Consolas" pitchFamily="49" charset="0"/>
              </a:rPr>
              <a:t>rec.Author</a:t>
            </a:r>
            <a:r>
              <a:rPr lang="en-US" sz="1600" dirty="0" smtClean="0">
                <a:latin typeface="Consolas" pitchFamily="49" charset="0"/>
              </a:rPr>
              <a:t>,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                                                    </a:t>
            </a:r>
            <a:r>
              <a:rPr lang="en-US" sz="1600" dirty="0" err="1" smtClean="0">
                <a:latin typeface="Consolas" pitchFamily="49" charset="0"/>
              </a:rPr>
              <a:t>rec.Subject</a:t>
            </a:r>
            <a:r>
              <a:rPr lang="en-US" sz="1600" dirty="0" smtClean="0">
                <a:latin typeface="Consolas" pitchFamily="49" charset="0"/>
              </a:rPr>
              <a:t> }))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{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    return result;</a:t>
            </a:r>
            <a:br>
              <a:rPr lang="en-US" sz="1600" dirty="0" smtClean="0">
                <a:latin typeface="Consolas" pitchFamily="49" charset="0"/>
              </a:rPr>
            </a:br>
            <a:r>
              <a:rPr lang="en-US" sz="1600" dirty="0" smtClean="0"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latin typeface="Consolas" pitchFamily="49" charset="0"/>
              </a:rPr>
              <a:t>    return null;</a:t>
            </a:r>
          </a:p>
          <a:p>
            <a:r>
              <a:rPr lang="en-US" sz="1600" dirty="0" smtClean="0">
                <a:latin typeface="Consolas" pitchFamily="49" charset="0"/>
              </a:rPr>
              <a:t>}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1" y="3810000"/>
            <a:ext cx="32766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Can credentials be forged?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2800" y="2133600"/>
            <a:ext cx="53340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Okay to read record before security check?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/>
              <a:buChar char="•"/>
              <a:defRPr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00400" y="4572000"/>
            <a:ext cx="48768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this the correct authorization query?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ransition advTm="12059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Policy for Patient Records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nsolas" pitchFamily="49" charset="0"/>
              </a:rPr>
              <a:t>isTreating</a:t>
            </a:r>
            <a:r>
              <a:rPr lang="en-US" dirty="0" smtClean="0">
                <a:latin typeface="Consolas" pitchFamily="49" charset="0"/>
              </a:rPr>
              <a:t> d p</a:t>
            </a:r>
            <a:r>
              <a:rPr lang="en-US" dirty="0" smtClean="0"/>
              <a:t> can change over time</a:t>
            </a:r>
          </a:p>
          <a:p>
            <a:r>
              <a:rPr lang="en-US" dirty="0" smtClean="0"/>
              <a:t>In </a:t>
            </a:r>
            <a:r>
              <a:rPr lang="en-US" cap="small" dirty="0" smtClean="0"/>
              <a:t>Fine</a:t>
            </a:r>
            <a:r>
              <a:rPr lang="en-US" dirty="0" smtClean="0"/>
              <a:t>, model state by passing around a store</a:t>
            </a: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dirty="0" smtClean="0">
                <a:latin typeface="+mj-lt"/>
              </a:rPr>
              <a:t>Program operations can change state of world</a:t>
            </a:r>
            <a:endParaRPr lang="en-US" dirty="0">
              <a:latin typeface="+mj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2362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assume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d:prin, r:record,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st:state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. 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isTreating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r.patient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&amp;&amp;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r.subject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&lt;&gt; “HIV”) =&gt;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hasPerm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CanRead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r)</a:t>
            </a: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01015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val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visit_doctor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: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p:prin -&gt;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cred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&lt;p&gt; -&gt;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doc:prin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-&gt;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st:state * !stateToken&lt;st&gt;)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-&gt;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({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st’:state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|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isTreating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doc p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’} * !stateToken&lt;st’&gt;)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57775" y="4886325"/>
            <a:ext cx="3581400" cy="8096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Affine types to ensure stale states are not re-used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3505200"/>
            <a:ext cx="5562600" cy="466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Propositions can refer to current state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19800" y="3152775"/>
            <a:ext cx="2590800" cy="838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Policy can quantify</a:t>
            </a:r>
            <a:b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 states</a:t>
            </a:r>
            <a:endParaRPr lang="en-US" sz="22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66801" y="5543550"/>
            <a:ext cx="3683000" cy="4572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Propositions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endParaRPr lang="en-US" sz="1700" dirty="0" smtClean="0"/>
          </a:p>
          <a:p>
            <a:r>
              <a:rPr lang="en-US" dirty="0" smtClean="0"/>
              <a:t>Need a proposition </a:t>
            </a:r>
            <a:r>
              <a:rPr lang="en-US" dirty="0"/>
              <a:t>for equality of </a:t>
            </a:r>
            <a:r>
              <a:rPr lang="en-US" dirty="0" smtClean="0"/>
              <a:t>terms</a:t>
            </a:r>
            <a:br>
              <a:rPr lang="en-US" dirty="0" smtClean="0"/>
            </a:br>
            <a:endParaRPr lang="en-US" sz="1800" dirty="0" smtClean="0"/>
          </a:p>
          <a:p>
            <a:pPr lvl="1"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prop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eq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:: </a:t>
            </a:r>
            <a:r>
              <a:rPr lang="en-US" sz="1800" dirty="0" smtClean="0">
                <a:latin typeface="Consolas"/>
                <a:cs typeface="Consolas"/>
                <a:sym typeface="Symbol"/>
              </a:rPr>
              <a:t></a:t>
            </a:r>
            <a:r>
              <a:rPr lang="en-US" sz="1800" dirty="0" smtClean="0">
                <a:latin typeface="Consolas"/>
                <a:cs typeface="Consolas"/>
              </a:rPr>
              <a:t>α. 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</a:t>
            </a:r>
            <a:r>
              <a:rPr lang="en-US" sz="1800" dirty="0" smtClean="0">
                <a:latin typeface="Consolas"/>
                <a:cs typeface="Consolas"/>
              </a:rPr>
              <a:t>α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-&gt; *</a:t>
            </a:r>
            <a:b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</a:br>
            <a:endParaRPr lang="en-US" sz="18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  <a:cs typeface="Consolas"/>
              </a:rPr>
              <a:t>Requires second-order </a:t>
            </a:r>
            <a:r>
              <a:rPr lang="en-US" dirty="0" err="1" smtClean="0">
                <a:solidFill>
                  <a:schemeClr val="tx1"/>
                </a:solidFill>
                <a:latin typeface="+mj-lt"/>
                <a:cs typeface="Consolas"/>
              </a:rPr>
              <a:t>quantificiation over types</a:t>
            </a:r>
            <a:endParaRPr lang="en-US" dirty="0" smtClean="0">
              <a:solidFill>
                <a:schemeClr val="tx1"/>
              </a:solidFill>
              <a:latin typeface="+mj-lt"/>
              <a:cs typeface="Consola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  <a:cs typeface="Consolas"/>
              </a:rPr>
              <a:t>Would require bigger change to CIL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Instead, first-order treatment of equality</a:t>
            </a:r>
          </a:p>
          <a:p>
            <a:r>
              <a:rPr lang="en-US" dirty="0" smtClean="0"/>
              <a:t>Specialized </a:t>
            </a:r>
            <a:r>
              <a:rPr lang="en-US" dirty="0"/>
              <a:t>proof constructors for each type </a:t>
            </a:r>
            <a:r>
              <a:rPr lang="en-US" dirty="0" smtClean="0">
                <a:latin typeface="Consolas" pitchFamily="49" charset="0"/>
              </a:rPr>
              <a:t>t</a:t>
            </a:r>
            <a:br>
              <a:rPr lang="en-US" dirty="0" smtClean="0">
                <a:latin typeface="Consolas" pitchFamily="49" charset="0"/>
              </a:rPr>
            </a:br>
            <a:endParaRPr lang="en-US" sz="1800" dirty="0"/>
          </a:p>
          <a:p>
            <a:pPr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				type </a:t>
            </a:r>
            <a:r>
              <a:rPr lang="en-US" sz="1800" dirty="0" err="1" smtClean="0">
                <a:solidFill>
                  <a:schemeClr val="tx1"/>
                </a:solidFill>
                <a:latin typeface="Consolas"/>
                <a:cs typeface="Consolas"/>
              </a:rPr>
              <a:t>eq_t</a:t>
            </a: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 :: t -&gt; t -&gt; * =</a:t>
            </a:r>
            <a:b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</a:br>
            <a:r>
              <a:rPr lang="en-US" sz="1800" dirty="0" smtClean="0">
                <a:solidFill>
                  <a:schemeClr val="tx1"/>
                </a:solidFill>
                <a:latin typeface="Consolas"/>
                <a:cs typeface="Consolas"/>
              </a:rPr>
              <a:t>			  |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err="1" smtClean="0">
                <a:latin typeface="Consolas"/>
                <a:cs typeface="Consolas"/>
              </a:rPr>
              <a:t>Refl_t</a:t>
            </a:r>
            <a:r>
              <a:rPr lang="en-US" sz="1800" dirty="0" smtClean="0">
                <a:latin typeface="Consolas"/>
                <a:cs typeface="Consolas"/>
              </a:rPr>
              <a:t> : a:t -&gt; pf&lt;</a:t>
            </a:r>
            <a:r>
              <a:rPr lang="en-US" sz="1800" dirty="0" err="1" smtClean="0">
                <a:latin typeface="Consolas"/>
                <a:cs typeface="Consolas"/>
              </a:rPr>
              <a:t>eq_t</a:t>
            </a:r>
            <a:r>
              <a:rPr lang="en-US" sz="1800" dirty="0" smtClean="0">
                <a:latin typeface="Consolas"/>
                <a:cs typeface="Consolas"/>
              </a:rPr>
              <a:t> a </a:t>
            </a:r>
            <a:r>
              <a:rPr lang="en-US" sz="1800" dirty="0" err="1" smtClean="0">
                <a:latin typeface="Consolas"/>
                <a:cs typeface="Consolas"/>
              </a:rPr>
              <a:t>a</a:t>
            </a:r>
            <a:r>
              <a:rPr lang="en-US" sz="1800" dirty="0" smtClean="0">
                <a:latin typeface="Consolas"/>
                <a:cs typeface="Consolas"/>
              </a:rPr>
              <a:t>&gt;</a:t>
            </a:r>
            <a:br>
              <a:rPr lang="en-US" sz="1800" dirty="0" smtClean="0">
                <a:latin typeface="Consolas"/>
                <a:cs typeface="Consolas"/>
              </a:rPr>
            </a:br>
            <a:r>
              <a:rPr lang="en-US" sz="1800" dirty="0" smtClean="0">
                <a:latin typeface="Consolas"/>
                <a:cs typeface="Consolas"/>
              </a:rPr>
              <a:t>		   	  ...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% date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Thu Aug  6 22:21:39 PDT 2009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%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% ./fine.exe test/&lt;file&gt;.f9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    --</a:t>
            </a:r>
            <a:r>
              <a:rPr lang="en-US" dirty="0" err="1" smtClean="0">
                <a:solidFill>
                  <a:schemeClr val="bg1"/>
                </a:solidFill>
                <a:latin typeface="Consolas" pitchFamily="49" charset="0"/>
              </a:rPr>
              <a:t>skip_translation</a:t>
            </a:r>
            <a:endParaRPr lang="en-US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    --</a:t>
            </a:r>
            <a:r>
              <a:rPr lang="en-US" dirty="0" err="1" smtClean="0">
                <a:solidFill>
                  <a:schemeClr val="bg1"/>
                </a:solidFill>
                <a:latin typeface="Consolas" pitchFamily="49" charset="0"/>
              </a:rPr>
              <a:t>extract_proofs</a:t>
            </a:r>
            <a:endParaRPr lang="en-US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    --</a:t>
            </a:r>
            <a:r>
              <a:rPr lang="en-US" dirty="0" err="1" smtClean="0">
                <a:solidFill>
                  <a:schemeClr val="bg1"/>
                </a:solidFill>
                <a:latin typeface="Consolas" pitchFamily="49" charset="0"/>
              </a:rPr>
              <a:t>proof_stats</a:t>
            </a:r>
            <a:endParaRPr lang="en-US" dirty="0">
              <a:solidFill>
                <a:schemeClr val="bg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Security Enforcement by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Security policies embedded in a program’s types</a:t>
            </a:r>
          </a:p>
          <a:p>
            <a:pPr lvl="1"/>
            <a:r>
              <a:rPr lang="en-US" dirty="0" smtClean="0"/>
              <a:t>Security checking amounts to type checking</a:t>
            </a:r>
          </a:p>
          <a:p>
            <a:pPr lvl="2"/>
            <a:r>
              <a:rPr lang="en-US" dirty="0" err="1" smtClean="0"/>
              <a:t>Volpano</a:t>
            </a:r>
            <a:r>
              <a:rPr lang="en-US" dirty="0" smtClean="0"/>
              <a:t> and Smith ’96</a:t>
            </a:r>
          </a:p>
          <a:p>
            <a:endParaRPr lang="en-US" dirty="0" smtClean="0"/>
          </a:p>
          <a:p>
            <a:r>
              <a:rPr lang="en-US" dirty="0" smtClean="0"/>
              <a:t>Many proposals</a:t>
            </a:r>
          </a:p>
          <a:p>
            <a:pPr lvl="1"/>
            <a:r>
              <a:rPr lang="en-US" dirty="0" err="1" smtClean="0"/>
              <a:t>FlowCaml</a:t>
            </a:r>
            <a:r>
              <a:rPr lang="en-US" dirty="0" smtClean="0"/>
              <a:t>, Jif, Fable, Aura, F7</a:t>
            </a:r>
          </a:p>
          <a:p>
            <a:endParaRPr lang="en-US" dirty="0" smtClean="0"/>
          </a:p>
          <a:p>
            <a:r>
              <a:rPr lang="en-US" dirty="0" smtClean="0"/>
              <a:t>But, not yet widely applicable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3472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Security by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Cannot handle many constructs of real policies</a:t>
            </a:r>
          </a:p>
          <a:p>
            <a:pPr lvl="1"/>
            <a:r>
              <a:rPr lang="en-US" sz="2400" dirty="0" smtClean="0"/>
              <a:t>Jif and </a:t>
            </a:r>
            <a:r>
              <a:rPr lang="en-US" sz="2400" dirty="0" err="1" smtClean="0"/>
              <a:t>FlowCaml</a:t>
            </a:r>
            <a:r>
              <a:rPr lang="en-US" sz="2400" dirty="0" smtClean="0"/>
              <a:t>: only information flow</a:t>
            </a:r>
          </a:p>
          <a:p>
            <a:pPr lvl="1"/>
            <a:r>
              <a:rPr lang="en-US" sz="2400" dirty="0" smtClean="0"/>
              <a:t>Aura and Fable: only stateless policies</a:t>
            </a:r>
          </a:p>
          <a:p>
            <a:pPr lvl="1"/>
            <a:r>
              <a:rPr lang="en-US" sz="2400" dirty="0" smtClean="0"/>
              <a:t>F7: targets stateless authentication</a:t>
            </a:r>
          </a:p>
          <a:p>
            <a:endParaRPr lang="en-US" dirty="0" smtClean="0"/>
          </a:p>
          <a:p>
            <a:r>
              <a:rPr lang="en-US" dirty="0" smtClean="0"/>
              <a:t>Either not meant for source programming</a:t>
            </a:r>
          </a:p>
          <a:p>
            <a:pPr lvl="1"/>
            <a:r>
              <a:rPr lang="en-US" dirty="0" smtClean="0"/>
              <a:t>Fable and Aura require explicit security proofs</a:t>
            </a:r>
          </a:p>
          <a:p>
            <a:endParaRPr lang="en-US" dirty="0" smtClean="0"/>
          </a:p>
          <a:p>
            <a:r>
              <a:rPr lang="en-US" dirty="0" smtClean="0"/>
              <a:t>Or cannot be used </a:t>
            </a:r>
            <a:r>
              <a:rPr lang="en-US" dirty="0" smtClean="0"/>
              <a:t>to generate checkable binaries</a:t>
            </a:r>
            <a:endParaRPr lang="en-US" dirty="0" smtClean="0"/>
          </a:p>
          <a:p>
            <a:pPr lvl="1"/>
            <a:r>
              <a:rPr lang="en-US" dirty="0" smtClean="0"/>
              <a:t>Jif, </a:t>
            </a:r>
            <a:r>
              <a:rPr lang="en-US" dirty="0" err="1" smtClean="0"/>
              <a:t>FlowCaml</a:t>
            </a:r>
            <a:r>
              <a:rPr lang="en-US" dirty="0" smtClean="0"/>
              <a:t>, and F7 erase security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760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Approach: </a:t>
            </a:r>
            <a:r>
              <a:rPr lang="en-US" cap="small"/>
              <a:t>Fine + DCIL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847725" y="1152525"/>
            <a:ext cx="2133600" cy="137160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Λα</a:t>
            </a:r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::*.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λx</a:t>
            </a:r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</a:t>
            </a:r>
            <a:r>
              <a:rPr lang="el-GR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τ</a:t>
            </a:r>
            <a:r>
              <a:rPr lang="en-US" sz="1400" baseline="-250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1</a:t>
            </a:r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.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  </a:t>
            </a:r>
            <a:r>
              <a:rPr lang="en-US" sz="14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λy</a:t>
            </a:r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:{</a:t>
            </a:r>
            <a:r>
              <a:rPr lang="el-GR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τ</a:t>
            </a:r>
            <a:r>
              <a:rPr lang="en-US" sz="1400" baseline="-250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2</a:t>
            </a:r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|</a:t>
            </a:r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ea typeface="Lucida Grande"/>
                <a:cs typeface="Lucida Grande"/>
              </a:rPr>
              <a:t>ϕ}.</a:t>
            </a:r>
            <a:endParaRPr lang="en-US" sz="1400" dirty="0" smtClean="0">
              <a:solidFill>
                <a:schemeClr val="tx1"/>
              </a:solidFill>
              <a:latin typeface="Consolas" pitchFamily="49" charset="0"/>
              <a:cs typeface="Consolas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ea typeface="Lucida Grande"/>
                <a:cs typeface="Lucida Grande"/>
              </a:rPr>
              <a:t>       </a:t>
            </a:r>
            <a:r>
              <a:rPr lang="en-US" sz="1400" dirty="0" err="1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λz</a:t>
            </a:r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:!</a:t>
            </a:r>
            <a:r>
              <a:rPr lang="el-GR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τ</a:t>
            </a:r>
            <a:r>
              <a:rPr lang="en-US" sz="1400" baseline="-250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3</a:t>
            </a:r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.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</a:rPr>
              <a:t>         ...</a:t>
            </a:r>
            <a:endParaRPr lang="en-US" sz="14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28950" y="1143000"/>
            <a:ext cx="5715000" cy="1762125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2400" b="1" cap="small" dirty="0" smtClean="0"/>
              <a:t>Fine</a:t>
            </a:r>
            <a:r>
              <a:rPr lang="en-US" sz="2400" b="1" dirty="0" smtClean="0"/>
              <a:t>: A source-level type system for F#</a:t>
            </a:r>
          </a:p>
          <a:p>
            <a:pPr>
              <a:buNone/>
            </a:pPr>
            <a:r>
              <a:rPr lang="en-US" sz="1800" cap="small" dirty="0" smtClean="0"/>
              <a:t>	</a:t>
            </a:r>
            <a:r>
              <a:rPr lang="en-US" sz="1800" dirty="0" smtClean="0"/>
              <a:t>Refinement types for authorization policies</a:t>
            </a:r>
          </a:p>
          <a:p>
            <a:pPr>
              <a:buNone/>
            </a:pPr>
            <a:r>
              <a:rPr lang="en-US" sz="1800" dirty="0" smtClean="0"/>
              <a:t>	Dependent types for information flow</a:t>
            </a:r>
          </a:p>
          <a:p>
            <a:pPr>
              <a:buNone/>
            </a:pPr>
            <a:r>
              <a:rPr lang="en-US" sz="1800" dirty="0" smtClean="0"/>
              <a:t>	Affine types for state-modifying policies</a:t>
            </a:r>
            <a:endParaRPr lang="en-US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28950" y="4676775"/>
            <a:ext cx="611505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tabLst/>
              <a:defRPr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Verifiable binaries by type preservation</a:t>
            </a:r>
          </a:p>
          <a:p>
            <a:pPr marL="800100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DCIL: an extension of CIL’s type system</a:t>
            </a:r>
          </a:p>
          <a:p>
            <a:pPr marL="800100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Security proofs carried from source level</a:t>
            </a:r>
          </a:p>
          <a:p>
            <a:pPr marL="800100" lvl="1" indent="-342900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Checked syntactically (without Z3)</a:t>
            </a:r>
          </a:p>
        </p:txBody>
      </p:sp>
      <p:sp>
        <p:nvSpPr>
          <p:cNvPr id="8" name="Down Arrow 7"/>
          <p:cNvSpPr/>
          <p:nvPr/>
        </p:nvSpPr>
        <p:spPr>
          <a:xfrm>
            <a:off x="1668781" y="3686175"/>
            <a:ext cx="350519" cy="6667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28950" y="3057526"/>
            <a:ext cx="5486400" cy="1295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tabLst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Automated security proof construction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tabLst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Type checked with assistance from Z3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tabLst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Security proofs synthesized from Z3 proofs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CFE7-A290-0348-9B2B-99CA3A7A664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663065" y="2524125"/>
            <a:ext cx="350519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52400" y="3219450"/>
            <a:ext cx="2447925" cy="466725"/>
            <a:chOff x="152400" y="3286125"/>
            <a:chExt cx="2447925" cy="466725"/>
          </a:xfrm>
        </p:grpSpPr>
        <p:sp>
          <p:nvSpPr>
            <p:cNvPr id="12" name="Rounded Rectangle 11"/>
            <p:cNvSpPr/>
            <p:nvPr/>
          </p:nvSpPr>
          <p:spPr>
            <a:xfrm>
              <a:off x="1152525" y="3295650"/>
              <a:ext cx="1447800" cy="457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 algn="ctr">
                <a:spcBef>
                  <a:spcPct val="20000"/>
                </a:spcBef>
                <a:buClr>
                  <a:schemeClr val="tx1">
                    <a:lumMod val="85000"/>
                    <a:lumOff val="15000"/>
                  </a:schemeClr>
                </a:buClr>
                <a:defRPr/>
              </a:pPr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Type checker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52400" y="3286125"/>
              <a:ext cx="528638" cy="457200"/>
            </a:xfrm>
            <a:prstGeom prst="round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  <a:cs typeface="Consolas"/>
                </a:rPr>
                <a:t>Z3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685800" y="3352800"/>
              <a:ext cx="461962" cy="30480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Vertical Scroll 20"/>
          <p:cNvSpPr/>
          <p:nvPr/>
        </p:nvSpPr>
        <p:spPr>
          <a:xfrm>
            <a:off x="771525" y="4371975"/>
            <a:ext cx="2133600" cy="971550"/>
          </a:xfrm>
          <a:prstGeom prst="verticalScroll">
            <a:avLst>
              <a:gd name="adj" fmla="val 1911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class C&lt;α::*&gt;</a:t>
            </a:r>
            <a:b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</a:br>
            <a:r>
              <a:rPr lang="en-US" sz="1400" dirty="0" smtClean="0">
                <a:solidFill>
                  <a:schemeClr val="tx1"/>
                </a:solidFill>
                <a:latin typeface="Consolas" pitchFamily="49" charset="0"/>
                <a:cs typeface="Consolas"/>
              </a:rPr>
              <a:t>   ...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1657350" y="5343525"/>
            <a:ext cx="350519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152525" y="6048375"/>
            <a:ext cx="14478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Type checker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620000" y="1838746"/>
            <a:ext cx="1219200" cy="752054"/>
          </a:xfrm>
          <a:prstGeom prst="roundRect">
            <a:avLst/>
          </a:prstGeom>
          <a:solidFill>
            <a:srgbClr val="F7DB63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Expressive</a:t>
            </a:r>
            <a:endParaRPr lang="en-US" sz="16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620000" y="3648496"/>
            <a:ext cx="1219200" cy="752054"/>
          </a:xfrm>
          <a:prstGeom prst="roundRect">
            <a:avLst/>
          </a:prstGeom>
          <a:solidFill>
            <a:srgbClr val="F7DB63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Easier to program</a:t>
            </a:r>
            <a:endParaRPr lang="en-US" sz="16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620000" y="5343525"/>
            <a:ext cx="1219200" cy="752054"/>
          </a:xfrm>
          <a:prstGeom prst="roundRect">
            <a:avLst/>
          </a:prstGeom>
          <a:solidFill>
            <a:srgbClr val="F7DB63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Verify with small TCB</a:t>
            </a:r>
            <a:endParaRPr lang="en-US" sz="1600" baseline="-250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940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21" grpId="0" animBg="1"/>
      <p:bldP spid="22" grpId="0" animBg="1"/>
      <p:bldP spid="24" grpId="0" animBg="1"/>
      <p:bldP spid="28" grpId="0" animBg="1"/>
      <p:bldP spid="29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2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6.6|13.7|3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6|7.8|13.3|9.8|15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3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2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8.2|15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1|9.5|7.8|14.6|4.2|4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9.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2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7.2|54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0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5|0.7|0.4|0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3.3|4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3.4|19.3|13.6|1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3.2|7.6|8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8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7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4|12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3976</Words>
  <Application>Microsoft Office PowerPoint</Application>
  <PresentationFormat>On-screen Show (4:3)</PresentationFormat>
  <Paragraphs>867</Paragraphs>
  <Slides>62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Fine + DCIL</vt:lpstr>
      <vt:lpstr>Security Policies</vt:lpstr>
      <vt:lpstr>Slide 3</vt:lpstr>
      <vt:lpstr>Slide 4</vt:lpstr>
      <vt:lpstr>Slide 5</vt:lpstr>
      <vt:lpstr>Slide 6</vt:lpstr>
      <vt:lpstr>Verifying Security Enforcement by Typing</vt:lpstr>
      <vt:lpstr>Limitations of Security by Typing</vt:lpstr>
      <vt:lpstr>Our Approach: Fine + DCIL</vt:lpstr>
      <vt:lpstr>Outline</vt:lpstr>
      <vt:lpstr>EHR Application</vt:lpstr>
      <vt:lpstr>module Authentication</vt:lpstr>
      <vt:lpstr>module Authentication</vt:lpstr>
      <vt:lpstr>module Authentication</vt:lpstr>
      <vt:lpstr>module Authentication</vt:lpstr>
      <vt:lpstr>module Authentication</vt:lpstr>
      <vt:lpstr>module Authentication</vt:lpstr>
      <vt:lpstr>module Authentication</vt:lpstr>
      <vt:lpstr>module EHR_ReferenceMonitor</vt:lpstr>
      <vt:lpstr>module EHR_ReferenceMonitor</vt:lpstr>
      <vt:lpstr>module EHR_ReferenceMonitor</vt:lpstr>
      <vt:lpstr>module EHR_ReferenceMonitor</vt:lpstr>
      <vt:lpstr>module EHR_ReferenceMonitor</vt:lpstr>
      <vt:lpstr>module EHR_ReferenceMonitor</vt:lpstr>
      <vt:lpstr>module EHR_ReferenceMonitor</vt:lpstr>
      <vt:lpstr>module EHR_ReferenceMonitor</vt:lpstr>
      <vt:lpstr>Type Checking</vt:lpstr>
      <vt:lpstr>Type Checking</vt:lpstr>
      <vt:lpstr>Type Checking</vt:lpstr>
      <vt:lpstr>Type Checking</vt:lpstr>
      <vt:lpstr>Type Checking</vt:lpstr>
      <vt:lpstr>Type Checking</vt:lpstr>
      <vt:lpstr>Type Checking</vt:lpstr>
      <vt:lpstr>Type Checking</vt:lpstr>
      <vt:lpstr>Type Checking</vt:lpstr>
      <vt:lpstr>Compiling with Explicit Security Proofs</vt:lpstr>
      <vt:lpstr>Types for Proofs</vt:lpstr>
      <vt:lpstr>Embedding Proof Terms in Source</vt:lpstr>
      <vt:lpstr>Proof Combinators</vt:lpstr>
      <vt:lpstr>Proof Term for check </vt:lpstr>
      <vt:lpstr>Proof Term for check </vt:lpstr>
      <vt:lpstr>Proof Term for check </vt:lpstr>
      <vt:lpstr>Proof Term for check </vt:lpstr>
      <vt:lpstr>Automatic Proof Construction</vt:lpstr>
      <vt:lpstr>Slide 45</vt:lpstr>
      <vt:lpstr>Automatic Proof Construction</vt:lpstr>
      <vt:lpstr>DCIL</vt:lpstr>
      <vt:lpstr>DCIL</vt:lpstr>
      <vt:lpstr>DCIL</vt:lpstr>
      <vt:lpstr>DCIL</vt:lpstr>
      <vt:lpstr>Translating Fine to DCIL</vt:lpstr>
      <vt:lpstr>Conclusions</vt:lpstr>
      <vt:lpstr>Thanks!</vt:lpstr>
      <vt:lpstr>Extra Slides</vt:lpstr>
      <vt:lpstr>Policy for Patient Records </vt:lpstr>
      <vt:lpstr>Policy for Patient Records </vt:lpstr>
      <vt:lpstr>Stateful Policy for Patient Records</vt:lpstr>
      <vt:lpstr>Stateful Policy for Patient Records</vt:lpstr>
      <vt:lpstr>Stateful Policy for Patient Records</vt:lpstr>
      <vt:lpstr>Stateful Policy for Patient Records</vt:lpstr>
      <vt:lpstr>Equality Propositions</vt:lpstr>
      <vt:lpstr>Slide 62</vt:lpstr>
    </vt:vector>
  </TitlesOfParts>
  <Company>UCSD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 + DCIL: End-to-end Verification of Security Enforcement</dc:title>
  <dc:creator>Ravi Chugh</dc:creator>
  <cp:lastModifiedBy>t-ravc</cp:lastModifiedBy>
  <cp:revision>477</cp:revision>
  <dcterms:created xsi:type="dcterms:W3CDTF">2009-08-06T05:25:05Z</dcterms:created>
  <dcterms:modified xsi:type="dcterms:W3CDTF">2009-08-07T17:11:53Z</dcterms:modified>
</cp:coreProperties>
</file>