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tags/tag55.xml" ContentType="application/vnd.openxmlformats-officedocument.presentationml.tags+xml"/>
  <Override PartName="/ppt/tags/tag65.xml" ContentType="application/vnd.openxmlformats-officedocument.presentationml.tags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tags/tag12.xml" ContentType="application/vnd.openxmlformats-officedocument.presentationml.tags+xml"/>
  <Override PartName="/ppt/theme/theme1.xml" ContentType="application/vnd.openxmlformats-officedocument.them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5.xml" ContentType="application/vnd.openxmlformats-officedocument.presentationml.slide+xml"/>
  <Override PartName="/ppt/tags/tag41.xml" ContentType="application/vnd.openxmlformats-officedocument.presentationml.tags+xml"/>
  <Override PartName="/ppt/tags/tag7.xml" ContentType="application/vnd.openxmlformats-officedocument.presentationml.tags+xml"/>
  <Override PartName="/ppt/tags/tag50.xml" ContentType="application/vnd.openxmlformats-officedocument.presentationml.tags+xml"/>
  <Override PartName="/ppt/tags/tag18.xml" ContentType="application/vnd.openxmlformats-officedocument.presentationml.tags+xml"/>
  <Default Extension="jpeg" ContentType="image/jpeg"/>
  <Override PartName="/ppt/tags/tag60.xml" ContentType="application/vnd.openxmlformats-officedocument.presentationml.tags+xml"/>
  <Override PartName="/ppt/tags/tag28.xml" ContentType="application/vnd.openxmlformats-officedocument.presentationml.tags+xml"/>
  <Override PartName="/ppt/slides/slide13.xml" ContentType="application/vnd.openxmlformats-officedocument.presentationml.slide+xml"/>
  <Override PartName="/ppt/tags/tag37.xml" ContentType="application/vnd.openxmlformats-officedocument.presentationml.tags+xml"/>
  <Override PartName="/ppt/tags/tag70.xml" ContentType="application/vnd.openxmlformats-officedocument.presentationml.tag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ags/tag56.xml" ContentType="application/vnd.openxmlformats-officedocument.presentationml.tags+xml"/>
  <Override PartName="/ppt/slides/slide42.xml" ContentType="application/vnd.openxmlformats-officedocument.presentationml.slide+xml"/>
  <Override PartName="/ppt/tags/tag66.xml" ContentType="application/vnd.openxmlformats-officedocument.presentationml.tags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tags/tag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slides/slide67.xml" ContentType="application/vnd.openxmlformats-officedocument.presentationml.slide+xml"/>
  <Override PartName="/ppt/slides/slide76.xml" ContentType="application/vnd.openxmlformats-officedocument.presentationml.slide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86.xml" ContentType="application/vnd.openxmlformats-officedocument.presentationml.slide+xml"/>
  <Override PartName="/ppt/tags/tag42.xml" ContentType="application/vnd.openxmlformats-officedocument.presentationml.tags+xml"/>
  <Override PartName="/ppt/tags/tag8.xml" ContentType="application/vnd.openxmlformats-officedocument.presentationml.tags+xml"/>
  <Override PartName="/ppt/tags/tag51.xml" ContentType="application/vnd.openxmlformats-officedocument.presentationml.tags+xml"/>
  <Override PartName="/ppt/tags/tag19.xml" ContentType="application/vnd.openxmlformats-officedocument.presentationml.tags+xml"/>
  <Override PartName="/ppt/tags/tag61.xml" ContentType="application/vnd.openxmlformats-officedocument.presentationml.tags+xml"/>
  <Override PartName="/ppt/tags/tag29.xml" ContentType="application/vnd.openxmlformats-officedocument.presentationml.tags+xml"/>
  <Override PartName="/ppt/slides/slide14.xml" ContentType="application/vnd.openxmlformats-officedocument.presentationml.slide+xml"/>
  <Override PartName="/ppt/tags/tag38.xml" ContentType="application/vnd.openxmlformats-officedocument.presentationml.tags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tags/tag48.xml" ContentType="application/vnd.openxmlformats-officedocument.presentationml.tags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tags/tag57.xml" ContentType="application/vnd.openxmlformats-officedocument.presentationml.tags+xml"/>
  <Override PartName="/ppt/tags/tag67.xml" ContentType="application/vnd.openxmlformats-officedocument.presentationml.tags+xml"/>
  <Override PartName="/ppt/slides/slide5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tags/tag3.xml" ContentType="application/vnd.openxmlformats-officedocument.presentationml.tags+xml"/>
  <Override PartName="/ppt/slides/slide68.xml" ContentType="application/vnd.openxmlformats-officedocument.presentationml.slide+xml"/>
  <Override PartName="/ppt/tags/tag14.xml" ContentType="application/vnd.openxmlformats-officedocument.presentationml.tags+xml"/>
  <Override PartName="/ppt/slides/slide77.xml" ContentType="application/vnd.openxmlformats-officedocument.presentationml.slide+xml"/>
  <Override PartName="/ppt/tags/tag24.xml" ContentType="application/vnd.openxmlformats-officedocument.presentationml.tags+xml"/>
  <Override PartName="/ppt/slides/slide87.xml" ContentType="application/vnd.openxmlformats-officedocument.presentationml.slide+xml"/>
  <Override PartName="/ppt/tags/tag33.xml" ContentType="application/vnd.openxmlformats-officedocument.presentationml.tags+xml"/>
  <Override PartName="/ppt/tags/tag43.xml" ContentType="application/vnd.openxmlformats-officedocument.presentationml.tags+xml"/>
  <Override PartName="/ppt/tags/tag9.xml" ContentType="application/vnd.openxmlformats-officedocument.presentationml.tags+xml"/>
  <Override PartName="/ppt/slideLayouts/slideLayout1.xml" ContentType="application/vnd.openxmlformats-officedocument.presentationml.slideLayout+xml"/>
  <Override PartName="/ppt/tags/tag52.xml" ContentType="application/vnd.openxmlformats-officedocument.presentationml.tags+xml"/>
  <Override PartName="/ppt/tags/tag62.xml" ContentType="application/vnd.openxmlformats-officedocument.presentationml.tags+xml"/>
  <Override PartName="/ppt/slides/slide15.xml" ContentType="application/vnd.openxmlformats-officedocument.presentationml.slide+xml"/>
  <Override PartName="/ppt/tags/tag39.xml" ContentType="application/vnd.openxmlformats-officedocument.presentationml.tags+xml"/>
  <Override PartName="/ppt/slides/slide25.xml" ContentType="application/vnd.openxmlformats-officedocument.presentationml.slide+xml"/>
  <Override PartName="/ppt/tags/tag49.xml" ContentType="application/vnd.openxmlformats-officedocument.presentationml.tags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ags/tag58.xml" ContentType="application/vnd.openxmlformats-officedocument.presentationml.tags+xml"/>
  <Override PartName="/ppt/slides/slide44.xml" ContentType="application/vnd.openxmlformats-officedocument.presentationml.slide+xml"/>
  <Override PartName="/ppt/tags/tag68.xml" ContentType="application/vnd.openxmlformats-officedocument.presentationml.tags+xml"/>
  <Override PartName="/ppt/slides/slide53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59.xml" ContentType="application/vnd.openxmlformats-officedocument.presentationml.slide+xml"/>
  <Override PartName="/ppt/tags/tag4.xml" ContentType="application/vnd.openxmlformats-officedocument.presentationml.tags+xml"/>
  <Override PartName="/ppt/tags/tag15.xml" ContentType="application/vnd.openxmlformats-officedocument.presentationml.tags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tags/tag25.xml" ContentType="application/vnd.openxmlformats-officedocument.presentationml.tags+xml"/>
  <Override PartName="/ppt/slides/slide10.xml" ContentType="application/vnd.openxmlformats-officedocument.presentationml.slide+xml"/>
  <Override PartName="/ppt/tags/tag34.xml" ContentType="application/vnd.openxmlformats-officedocument.presentationml.tags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tags/tag44.xml" ContentType="application/vnd.openxmlformats-officedocument.presentationml.tag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ags/tag53.xml" ContentType="application/vnd.openxmlformats-officedocument.presentationml.tags+xml"/>
  <Override PartName="/ppt/tags/tag63.xml" ContentType="application/vnd.openxmlformats-officedocument.presentationml.tags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59.xml" ContentType="application/vnd.openxmlformats-officedocument.presentationml.tags+xml"/>
  <Override PartName="/ppt/slides/slide45.xml" ContentType="application/vnd.openxmlformats-officedocument.presentationml.slide+xml"/>
  <Override PartName="/ppt/tags/tag69.xml" ContentType="application/vnd.openxmlformats-officedocument.presentationml.tags+xml"/>
  <Override PartName="/ppt/slides/slide54.xml" ContentType="application/vnd.openxmlformats-officedocument.presentationml.slide+xml"/>
  <Override PartName="/ppt/tags/tag10.xml" ContentType="application/vnd.openxmlformats-officedocument.presentationml.tags+xml"/>
  <Override PartName="/ppt/presProps.xml" ContentType="application/vnd.openxmlformats-officedocument.presentationml.presProps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tags/tag20.xml" ContentType="application/vnd.openxmlformats-officedocument.presentationml.tags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tags/tag5.xml" ContentType="application/vnd.openxmlformats-officedocument.presentationml.tags+xml"/>
  <Override PartName="/ppt/tags/tag16.xml" ContentType="application/vnd.openxmlformats-officedocument.presentationml.tags+xml"/>
  <Override PartName="/ppt/slides/slide79.xml" ContentType="application/vnd.openxmlformats-officedocument.presentationml.slide+xml"/>
  <Override PartName="/ppt/tags/tag26.xml" ContentType="application/vnd.openxmlformats-officedocument.presentationml.tag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tags/tag54.xml" ContentType="application/vnd.openxmlformats-officedocument.presentationml.tags+xml"/>
  <Override PartName="/ppt/slides/slide40.xml" ContentType="application/vnd.openxmlformats-officedocument.presentationml.slide+xml"/>
  <Override PartName="/ppt/tags/tag64.xml" ContentType="application/vnd.openxmlformats-officedocument.presentationml.tags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tags/tag11.xml" ContentType="application/vnd.openxmlformats-officedocument.presentationml.tags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84.xml" ContentType="application/vnd.openxmlformats-officedocument.presentationml.slide+xml"/>
  <Override PartName="/ppt/tags/tag40.xml" ContentType="application/vnd.openxmlformats-officedocument.presentationml.tags+xml"/>
  <Override PartName="/ppt/tags/tag6.xml" ContentType="application/vnd.openxmlformats-officedocument.presentationml.tags+xml"/>
  <Override PartName="/ppt/tags/tag17.xml" ContentType="application/vnd.openxmlformats-officedocument.presentationml.tags+xml"/>
  <Override PartName="/ppt/tags/tag27.xml" ContentType="application/vnd.openxmlformats-officedocument.presentationml.tags+xml"/>
  <Override PartName="/ppt/slides/slide12.xml" ContentType="application/vnd.openxmlformats-officedocument.presentationml.slide+xml"/>
  <Override PartName="/ppt/tags/tag36.xml" ContentType="application/vnd.openxmlformats-officedocument.presentationml.tags+xml"/>
  <Override PartName="/ppt/slides/slide22.xml" ContentType="application/vnd.openxmlformats-officedocument.presentationml.slide+xml"/>
  <Override PartName="/ppt/tags/tag46.xml" ContentType="application/vnd.openxmlformats-officedocument.presentationml.tags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92"/>
  </p:notesMasterIdLst>
  <p:sldIdLst>
    <p:sldId id="580" r:id="rId2"/>
    <p:sldId id="681" r:id="rId3"/>
    <p:sldId id="775" r:id="rId4"/>
    <p:sldId id="781" r:id="rId5"/>
    <p:sldId id="780" r:id="rId6"/>
    <p:sldId id="823" r:id="rId7"/>
    <p:sldId id="874" r:id="rId8"/>
    <p:sldId id="776" r:id="rId9"/>
    <p:sldId id="778" r:id="rId10"/>
    <p:sldId id="777" r:id="rId11"/>
    <p:sldId id="773" r:id="rId12"/>
    <p:sldId id="774" r:id="rId13"/>
    <p:sldId id="769" r:id="rId14"/>
    <p:sldId id="786" r:id="rId15"/>
    <p:sldId id="783" r:id="rId16"/>
    <p:sldId id="718" r:id="rId17"/>
    <p:sldId id="876" r:id="rId18"/>
    <p:sldId id="886" r:id="rId19"/>
    <p:sldId id="888" r:id="rId20"/>
    <p:sldId id="887" r:id="rId21"/>
    <p:sldId id="791" r:id="rId22"/>
    <p:sldId id="795" r:id="rId23"/>
    <p:sldId id="815" r:id="rId24"/>
    <p:sldId id="822" r:id="rId25"/>
    <p:sldId id="893" r:id="rId26"/>
    <p:sldId id="813" r:id="rId27"/>
    <p:sldId id="824" r:id="rId28"/>
    <p:sldId id="825" r:id="rId29"/>
    <p:sldId id="812" r:id="rId30"/>
    <p:sldId id="826" r:id="rId31"/>
    <p:sldId id="827" r:id="rId32"/>
    <p:sldId id="811" r:id="rId33"/>
    <p:sldId id="810" r:id="rId34"/>
    <p:sldId id="814" r:id="rId35"/>
    <p:sldId id="789" r:id="rId36"/>
    <p:sldId id="897" r:id="rId37"/>
    <p:sldId id="896" r:id="rId38"/>
    <p:sldId id="839" r:id="rId39"/>
    <p:sldId id="894" r:id="rId40"/>
    <p:sldId id="792" r:id="rId41"/>
    <p:sldId id="900" r:id="rId42"/>
    <p:sldId id="849" r:id="rId43"/>
    <p:sldId id="829" r:id="rId44"/>
    <p:sldId id="901" r:id="rId45"/>
    <p:sldId id="869" r:id="rId46"/>
    <p:sldId id="917" r:id="rId47"/>
    <p:sldId id="911" r:id="rId48"/>
    <p:sldId id="915" r:id="rId49"/>
    <p:sldId id="912" r:id="rId50"/>
    <p:sldId id="913" r:id="rId51"/>
    <p:sldId id="910" r:id="rId52"/>
    <p:sldId id="909" r:id="rId53"/>
    <p:sldId id="916" r:id="rId54"/>
    <p:sldId id="801" r:id="rId55"/>
    <p:sldId id="903" r:id="rId56"/>
    <p:sldId id="796" r:id="rId57"/>
    <p:sldId id="797" r:id="rId58"/>
    <p:sldId id="798" r:id="rId59"/>
    <p:sldId id="902" r:id="rId60"/>
    <p:sldId id="804" r:id="rId61"/>
    <p:sldId id="790" r:id="rId62"/>
    <p:sldId id="843" r:id="rId63"/>
    <p:sldId id="809" r:id="rId64"/>
    <p:sldId id="770" r:id="rId65"/>
    <p:sldId id="805" r:id="rId66"/>
    <p:sldId id="852" r:id="rId67"/>
    <p:sldId id="853" r:id="rId68"/>
    <p:sldId id="854" r:id="rId69"/>
    <p:sldId id="855" r:id="rId70"/>
    <p:sldId id="880" r:id="rId71"/>
    <p:sldId id="760" r:id="rId72"/>
    <p:sldId id="904" r:id="rId73"/>
    <p:sldId id="807" r:id="rId74"/>
    <p:sldId id="808" r:id="rId75"/>
    <p:sldId id="764" r:id="rId76"/>
    <p:sldId id="845" r:id="rId77"/>
    <p:sldId id="767" r:id="rId78"/>
    <p:sldId id="699" r:id="rId79"/>
    <p:sldId id="641" r:id="rId80"/>
    <p:sldId id="726" r:id="rId81"/>
    <p:sldId id="692" r:id="rId82"/>
    <p:sldId id="693" r:id="rId83"/>
    <p:sldId id="694" r:id="rId84"/>
    <p:sldId id="889" r:id="rId85"/>
    <p:sldId id="890" r:id="rId86"/>
    <p:sldId id="891" r:id="rId87"/>
    <p:sldId id="892" r:id="rId88"/>
    <p:sldId id="898" r:id="rId89"/>
    <p:sldId id="828" r:id="rId90"/>
    <p:sldId id="830" r:id="rId9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46850B"/>
    <a:srgbClr val="CEC321"/>
    <a:srgbClr val="FFE92E"/>
    <a:srgbClr val="010000"/>
    <a:srgbClr val="FFF171"/>
    <a:srgbClr val="FFF5BE"/>
    <a:srgbClr val="F6F979"/>
    <a:srgbClr val="ECE65E"/>
    <a:srgbClr val="F8AA3D"/>
    <a:srgbClr val="B0C4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32787"/>
    <p:restoredTop sz="90929"/>
  </p:normalViewPr>
  <p:slideViewPr>
    <p:cSldViewPr snapToGrid="0" snapToObjects="1">
      <p:cViewPr>
        <p:scale>
          <a:sx n="120" d="100"/>
          <a:sy n="120" d="100"/>
        </p:scale>
        <p:origin x="-960" y="-272"/>
      </p:cViewPr>
      <p:guideLst>
        <p:guide orient="horz" pos="2158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notesMaster" Target="notesMasters/notesMaster1.xml"/><Relationship Id="rId93" Type="http://schemas.openxmlformats.org/officeDocument/2006/relationships/printerSettings" Target="printerSettings/printerSettings1.bin"/><Relationship Id="rId94" Type="http://schemas.openxmlformats.org/officeDocument/2006/relationships/presProps" Target="presProps.xml"/><Relationship Id="rId95" Type="http://schemas.openxmlformats.org/officeDocument/2006/relationships/viewProps" Target="viewProps.xml"/><Relationship Id="rId96" Type="http://schemas.openxmlformats.org/officeDocument/2006/relationships/theme" Target="theme/theme1.xml"/><Relationship Id="rId9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467792-7768-F046-AD68-37FC96BE0F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8ACA02-51F8-B846-8389-F932121F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26C224-2897-C94D-9A5A-1DD8A512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AE085-A23D-584C-9D36-11F88C5A7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6CFC92-A362-BE47-B771-27C122F2A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FE0B9C-44D4-E84D-93DE-17F25937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09A68B-1E05-214C-8A86-3A556E30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C6BCF-F698-D443-B8DB-ED856256B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C7B5E5-535E-444F-BC53-56FADBB24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B9DCAB-8CFA-CC4B-96EC-10695F715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154225-03D4-B840-B14A-C19028FC5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9FD598-C653-B549-9CDD-EB8EBD4DC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fld id="{3A0B1863-A0FD-4143-B396-1DF0F59EB1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0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5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39.x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tags" Target="../tags/tag4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43.x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tags" Target="../tags/tag44.x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tags" Target="../tags/tag45.x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tags" Target="../tags/tag48.xml"/><Relationship Id="rId2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tags" Target="../tags/tag49.xml"/><Relationship Id="rId2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tags" Target="../tags/tag50.xml"/><Relationship Id="rId2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tags" Target="../tags/tag51.xml"/><Relationship Id="rId2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tags" Target="../tags/tag52.x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tags" Target="../tags/tag53.x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tags" Target="../tags/tag54.xml"/><Relationship Id="rId2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tags" Target="../tags/tag55.xml"/><Relationship Id="rId2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tags" Target="../tags/tag56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tags" Target="../tags/tag57.xml"/><Relationship Id="rId2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tags" Target="../tags/tag58.xml"/><Relationship Id="rId2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tags" Target="../tags/tag59.xml"/><Relationship Id="rId2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tags" Target="../tags/tag60.xml"/><Relationship Id="rId2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tags" Target="../tags/tag61.xml"/><Relationship Id="rId2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tags" Target="../tags/tag62.xml"/><Relationship Id="rId2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tags" Target="../tags/tag63.xml"/><Relationship Id="rId2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tags" Target="../tags/tag64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tags" Target="../tags/tag67.xml"/><Relationship Id="rId2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tags" Target="../tags/tag68.xml"/><Relationship Id="rId2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tags" Target="../tags/tag69.xml"/><Relationship Id="rId2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tags" Target="../tags/tag70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Dependent</a:t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Subtitle 2"/>
          <p:cNvSpPr>
            <a:spLocks/>
          </p:cNvSpPr>
          <p:nvPr/>
        </p:nvSpPr>
        <p:spPr bwMode="auto">
          <a:xfrm>
            <a:off x="0" y="3593436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sz="3200" u="sng" dirty="0" smtClean="0">
                <a:solidFill>
                  <a:srgbClr val="000000"/>
                </a:solidFill>
                <a:latin typeface="Calibri"/>
                <a:cs typeface="Calibri"/>
              </a:rPr>
              <a:t>Ravi </a:t>
            </a:r>
            <a:r>
              <a:rPr lang="en-US" sz="3200" u="sng" dirty="0" err="1" smtClean="0">
                <a:solidFill>
                  <a:srgbClr val="000000"/>
                </a:solidFill>
                <a:latin typeface="Calibri"/>
                <a:cs typeface="Calibri"/>
              </a:rPr>
              <a:t>Chugh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   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  <a:cs typeface="Calibri"/>
              </a:rPr>
              <a:t>Ranjit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  <a:cs typeface="Calibri"/>
              </a:rPr>
              <a:t>Jhala</a:t>
            </a:r>
            <a:endParaRPr lang="en-US" sz="3200" baseline="30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" name="Subtitle 2"/>
          <p:cNvSpPr>
            <a:spLocks/>
          </p:cNvSpPr>
          <p:nvPr/>
        </p:nvSpPr>
        <p:spPr bwMode="auto">
          <a:xfrm>
            <a:off x="0" y="418521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University of California, San Diego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Subtitle 2"/>
          <p:cNvSpPr>
            <a:spLocks/>
          </p:cNvSpPr>
          <p:nvPr/>
        </p:nvSpPr>
        <p:spPr bwMode="auto">
          <a:xfrm>
            <a:off x="0" y="4975091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David Herman</a:t>
            </a:r>
            <a:endParaRPr lang="en-US" sz="3200" baseline="30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Subtitle 2"/>
          <p:cNvSpPr>
            <a:spLocks/>
          </p:cNvSpPr>
          <p:nvPr/>
        </p:nvSpPr>
        <p:spPr bwMode="auto">
          <a:xfrm>
            <a:off x="0" y="558206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Mozilla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Research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advTm="724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291042" y="254000"/>
            <a:ext cx="8632472" cy="6261806"/>
          </a:xfrm>
          <a:custGeom>
            <a:avLst/>
            <a:gdLst>
              <a:gd name="connsiteX0" fmla="*/ 8260291 w 8632472"/>
              <a:gd name="connsiteY0" fmla="*/ 497417 h 6261806"/>
              <a:gd name="connsiteX1" fmla="*/ 6651625 w 8632472"/>
              <a:gd name="connsiteY1" fmla="*/ 31750 h 6261806"/>
              <a:gd name="connsiteX2" fmla="*/ 5222875 w 8632472"/>
              <a:gd name="connsiteY2" fmla="*/ 687917 h 6261806"/>
              <a:gd name="connsiteX3" fmla="*/ 3032125 w 8632472"/>
              <a:gd name="connsiteY3" fmla="*/ 105833 h 6261806"/>
              <a:gd name="connsiteX4" fmla="*/ 1412875 w 8632472"/>
              <a:gd name="connsiteY4" fmla="*/ 582083 h 6261806"/>
              <a:gd name="connsiteX5" fmla="*/ 1518708 w 8632472"/>
              <a:gd name="connsiteY5" fmla="*/ 1957917 h 6261806"/>
              <a:gd name="connsiteX6" fmla="*/ 238125 w 8632472"/>
              <a:gd name="connsiteY6" fmla="*/ 2656417 h 6261806"/>
              <a:gd name="connsiteX7" fmla="*/ 428625 w 8632472"/>
              <a:gd name="connsiteY7" fmla="*/ 3704167 h 6261806"/>
              <a:gd name="connsiteX8" fmla="*/ 89958 w 8632472"/>
              <a:gd name="connsiteY8" fmla="*/ 4878917 h 6261806"/>
              <a:gd name="connsiteX9" fmla="*/ 968375 w 8632472"/>
              <a:gd name="connsiteY9" fmla="*/ 5640917 h 6261806"/>
              <a:gd name="connsiteX10" fmla="*/ 1000125 w 8632472"/>
              <a:gd name="connsiteY10" fmla="*/ 6212417 h 6261806"/>
              <a:gd name="connsiteX11" fmla="*/ 6048375 w 8632472"/>
              <a:gd name="connsiteY11" fmla="*/ 5937250 h 6261806"/>
              <a:gd name="connsiteX12" fmla="*/ 6725708 w 8632472"/>
              <a:gd name="connsiteY12" fmla="*/ 4942417 h 6261806"/>
              <a:gd name="connsiteX13" fmla="*/ 8069791 w 8632472"/>
              <a:gd name="connsiteY13" fmla="*/ 5132917 h 6261806"/>
              <a:gd name="connsiteX14" fmla="*/ 8598958 w 8632472"/>
              <a:gd name="connsiteY14" fmla="*/ 3852333 h 6261806"/>
              <a:gd name="connsiteX15" fmla="*/ 7868708 w 8632472"/>
              <a:gd name="connsiteY15" fmla="*/ 2243667 h 6261806"/>
              <a:gd name="connsiteX16" fmla="*/ 8260291 w 8632472"/>
              <a:gd name="connsiteY16" fmla="*/ 497417 h 62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32472" h="6261806">
                <a:moveTo>
                  <a:pt x="8260291" y="497417"/>
                </a:moveTo>
                <a:cubicBezTo>
                  <a:pt x="8057444" y="128764"/>
                  <a:pt x="7157861" y="0"/>
                  <a:pt x="6651625" y="31750"/>
                </a:cubicBezTo>
                <a:cubicBezTo>
                  <a:pt x="6145389" y="63500"/>
                  <a:pt x="5826125" y="675570"/>
                  <a:pt x="5222875" y="687917"/>
                </a:cubicBezTo>
                <a:cubicBezTo>
                  <a:pt x="4619625" y="700264"/>
                  <a:pt x="3667125" y="123472"/>
                  <a:pt x="3032125" y="105833"/>
                </a:cubicBezTo>
                <a:cubicBezTo>
                  <a:pt x="2397125" y="88194"/>
                  <a:pt x="1665111" y="273402"/>
                  <a:pt x="1412875" y="582083"/>
                </a:cubicBezTo>
                <a:cubicBezTo>
                  <a:pt x="1160639" y="890764"/>
                  <a:pt x="1714500" y="1612195"/>
                  <a:pt x="1518708" y="1957917"/>
                </a:cubicBezTo>
                <a:cubicBezTo>
                  <a:pt x="1322916" y="2303639"/>
                  <a:pt x="419806" y="2365375"/>
                  <a:pt x="238125" y="2656417"/>
                </a:cubicBezTo>
                <a:cubicBezTo>
                  <a:pt x="56444" y="2947459"/>
                  <a:pt x="453319" y="3333750"/>
                  <a:pt x="428625" y="3704167"/>
                </a:cubicBezTo>
                <a:cubicBezTo>
                  <a:pt x="403931" y="4074584"/>
                  <a:pt x="0" y="4556125"/>
                  <a:pt x="89958" y="4878917"/>
                </a:cubicBezTo>
                <a:cubicBezTo>
                  <a:pt x="179916" y="5201709"/>
                  <a:pt x="816681" y="5418667"/>
                  <a:pt x="968375" y="5640917"/>
                </a:cubicBezTo>
                <a:cubicBezTo>
                  <a:pt x="1120070" y="5863167"/>
                  <a:pt x="153458" y="6163028"/>
                  <a:pt x="1000125" y="6212417"/>
                </a:cubicBezTo>
                <a:cubicBezTo>
                  <a:pt x="1846792" y="6261806"/>
                  <a:pt x="5094111" y="6148917"/>
                  <a:pt x="6048375" y="5937250"/>
                </a:cubicBezTo>
                <a:cubicBezTo>
                  <a:pt x="7002639" y="5725583"/>
                  <a:pt x="6388805" y="5076472"/>
                  <a:pt x="6725708" y="4942417"/>
                </a:cubicBezTo>
                <a:cubicBezTo>
                  <a:pt x="7062611" y="4808362"/>
                  <a:pt x="7757583" y="5314598"/>
                  <a:pt x="8069791" y="5132917"/>
                </a:cubicBezTo>
                <a:cubicBezTo>
                  <a:pt x="8381999" y="4951236"/>
                  <a:pt x="8632472" y="4333875"/>
                  <a:pt x="8598958" y="3852333"/>
                </a:cubicBezTo>
                <a:cubicBezTo>
                  <a:pt x="8565444" y="3370791"/>
                  <a:pt x="7926916" y="2801056"/>
                  <a:pt x="7868708" y="2243667"/>
                </a:cubicBezTo>
                <a:cubicBezTo>
                  <a:pt x="7810500" y="1686278"/>
                  <a:pt x="8463138" y="866070"/>
                  <a:pt x="8260291" y="497417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127262" y="1608671"/>
            <a:ext cx="5503321" cy="3164417"/>
          </a:xfrm>
          <a:prstGeom prst="roundRect">
            <a:avLst>
              <a:gd name="adj" fmla="val 8640"/>
            </a:avLst>
          </a:prstGeom>
          <a:solidFill>
            <a:srgbClr val="46850B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1909" y="508004"/>
            <a:ext cx="2391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JavaScript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1402" y="1690642"/>
            <a:ext cx="30966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“The Good Parts”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2732" y="2928257"/>
            <a:ext cx="1276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implicit global object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7041" y="508004"/>
            <a:ext cx="160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scope manipulation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0284" y="3859256"/>
            <a:ext cx="1098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var lifting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1698" y="5493937"/>
            <a:ext cx="384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Monaco"/>
                <a:cs typeface="Monaco"/>
              </a:rPr>
              <a:t>‘,,,’ == new Array(4)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2377" y="2609409"/>
            <a:ext cx="1515535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objects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36584" y="2435513"/>
            <a:ext cx="2224598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prototypes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11777" y="3501097"/>
            <a:ext cx="1802314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lambdas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33151" y="3699153"/>
            <a:ext cx="2097603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type-tests</a:t>
            </a:r>
          </a:p>
        </p:txBody>
      </p:sp>
    </p:spTree>
  </p:cSld>
  <p:clrMapOvr>
    <a:masterClrMapping/>
  </p:clrMapOvr>
  <p:transition advTm="1194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291042" y="254000"/>
            <a:ext cx="8632472" cy="6261806"/>
          </a:xfrm>
          <a:custGeom>
            <a:avLst/>
            <a:gdLst>
              <a:gd name="connsiteX0" fmla="*/ 8260291 w 8632472"/>
              <a:gd name="connsiteY0" fmla="*/ 497417 h 6261806"/>
              <a:gd name="connsiteX1" fmla="*/ 6651625 w 8632472"/>
              <a:gd name="connsiteY1" fmla="*/ 31750 h 6261806"/>
              <a:gd name="connsiteX2" fmla="*/ 5222875 w 8632472"/>
              <a:gd name="connsiteY2" fmla="*/ 687917 h 6261806"/>
              <a:gd name="connsiteX3" fmla="*/ 3032125 w 8632472"/>
              <a:gd name="connsiteY3" fmla="*/ 105833 h 6261806"/>
              <a:gd name="connsiteX4" fmla="*/ 1412875 w 8632472"/>
              <a:gd name="connsiteY4" fmla="*/ 582083 h 6261806"/>
              <a:gd name="connsiteX5" fmla="*/ 1518708 w 8632472"/>
              <a:gd name="connsiteY5" fmla="*/ 1957917 h 6261806"/>
              <a:gd name="connsiteX6" fmla="*/ 238125 w 8632472"/>
              <a:gd name="connsiteY6" fmla="*/ 2656417 h 6261806"/>
              <a:gd name="connsiteX7" fmla="*/ 428625 w 8632472"/>
              <a:gd name="connsiteY7" fmla="*/ 3704167 h 6261806"/>
              <a:gd name="connsiteX8" fmla="*/ 89958 w 8632472"/>
              <a:gd name="connsiteY8" fmla="*/ 4878917 h 6261806"/>
              <a:gd name="connsiteX9" fmla="*/ 968375 w 8632472"/>
              <a:gd name="connsiteY9" fmla="*/ 5640917 h 6261806"/>
              <a:gd name="connsiteX10" fmla="*/ 1000125 w 8632472"/>
              <a:gd name="connsiteY10" fmla="*/ 6212417 h 6261806"/>
              <a:gd name="connsiteX11" fmla="*/ 6048375 w 8632472"/>
              <a:gd name="connsiteY11" fmla="*/ 5937250 h 6261806"/>
              <a:gd name="connsiteX12" fmla="*/ 6725708 w 8632472"/>
              <a:gd name="connsiteY12" fmla="*/ 4942417 h 6261806"/>
              <a:gd name="connsiteX13" fmla="*/ 8069791 w 8632472"/>
              <a:gd name="connsiteY13" fmla="*/ 5132917 h 6261806"/>
              <a:gd name="connsiteX14" fmla="*/ 8598958 w 8632472"/>
              <a:gd name="connsiteY14" fmla="*/ 3852333 h 6261806"/>
              <a:gd name="connsiteX15" fmla="*/ 7868708 w 8632472"/>
              <a:gd name="connsiteY15" fmla="*/ 2243667 h 6261806"/>
              <a:gd name="connsiteX16" fmla="*/ 8260291 w 8632472"/>
              <a:gd name="connsiteY16" fmla="*/ 497417 h 62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32472" h="6261806">
                <a:moveTo>
                  <a:pt x="8260291" y="497417"/>
                </a:moveTo>
                <a:cubicBezTo>
                  <a:pt x="8057444" y="128764"/>
                  <a:pt x="7157861" y="0"/>
                  <a:pt x="6651625" y="31750"/>
                </a:cubicBezTo>
                <a:cubicBezTo>
                  <a:pt x="6145389" y="63500"/>
                  <a:pt x="5826125" y="675570"/>
                  <a:pt x="5222875" y="687917"/>
                </a:cubicBezTo>
                <a:cubicBezTo>
                  <a:pt x="4619625" y="700264"/>
                  <a:pt x="3667125" y="123472"/>
                  <a:pt x="3032125" y="105833"/>
                </a:cubicBezTo>
                <a:cubicBezTo>
                  <a:pt x="2397125" y="88194"/>
                  <a:pt x="1665111" y="273402"/>
                  <a:pt x="1412875" y="582083"/>
                </a:cubicBezTo>
                <a:cubicBezTo>
                  <a:pt x="1160639" y="890764"/>
                  <a:pt x="1714500" y="1612195"/>
                  <a:pt x="1518708" y="1957917"/>
                </a:cubicBezTo>
                <a:cubicBezTo>
                  <a:pt x="1322916" y="2303639"/>
                  <a:pt x="419806" y="2365375"/>
                  <a:pt x="238125" y="2656417"/>
                </a:cubicBezTo>
                <a:cubicBezTo>
                  <a:pt x="56444" y="2947459"/>
                  <a:pt x="453319" y="3333750"/>
                  <a:pt x="428625" y="3704167"/>
                </a:cubicBezTo>
                <a:cubicBezTo>
                  <a:pt x="403931" y="4074584"/>
                  <a:pt x="0" y="4556125"/>
                  <a:pt x="89958" y="4878917"/>
                </a:cubicBezTo>
                <a:cubicBezTo>
                  <a:pt x="179916" y="5201709"/>
                  <a:pt x="816681" y="5418667"/>
                  <a:pt x="968375" y="5640917"/>
                </a:cubicBezTo>
                <a:cubicBezTo>
                  <a:pt x="1120070" y="5863167"/>
                  <a:pt x="153458" y="6163028"/>
                  <a:pt x="1000125" y="6212417"/>
                </a:cubicBezTo>
                <a:cubicBezTo>
                  <a:pt x="1846792" y="6261806"/>
                  <a:pt x="5094111" y="6148917"/>
                  <a:pt x="6048375" y="5937250"/>
                </a:cubicBezTo>
                <a:cubicBezTo>
                  <a:pt x="7002639" y="5725583"/>
                  <a:pt x="6388805" y="5076472"/>
                  <a:pt x="6725708" y="4942417"/>
                </a:cubicBezTo>
                <a:cubicBezTo>
                  <a:pt x="7062611" y="4808362"/>
                  <a:pt x="7757583" y="5314598"/>
                  <a:pt x="8069791" y="5132917"/>
                </a:cubicBezTo>
                <a:cubicBezTo>
                  <a:pt x="8381999" y="4951236"/>
                  <a:pt x="8632472" y="4333875"/>
                  <a:pt x="8598958" y="3852333"/>
                </a:cubicBezTo>
                <a:cubicBezTo>
                  <a:pt x="8565444" y="3370791"/>
                  <a:pt x="7926916" y="2801056"/>
                  <a:pt x="7868708" y="2243667"/>
                </a:cubicBezTo>
                <a:cubicBezTo>
                  <a:pt x="7810500" y="1686278"/>
                  <a:pt x="8463138" y="866070"/>
                  <a:pt x="8260291" y="497417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1909" y="508004"/>
            <a:ext cx="2391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JavaScript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2127262" y="1608671"/>
            <a:ext cx="5503321" cy="3164417"/>
          </a:xfrm>
          <a:prstGeom prst="roundRect">
            <a:avLst>
              <a:gd name="adj" fmla="val 8640"/>
            </a:avLst>
          </a:prstGeom>
          <a:solidFill>
            <a:srgbClr val="46850B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11402" y="1690642"/>
            <a:ext cx="30966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“The Good Parts”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1992" y="2465917"/>
            <a:ext cx="5128675" cy="2130980"/>
          </a:xfrm>
          <a:prstGeom prst="rect">
            <a:avLst/>
          </a:prstGeom>
          <a:solidFill>
            <a:srgbClr val="F8F36E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</a:pPr>
            <a:endParaRPr lang="en-US" sz="7000" b="1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6030" y="3274646"/>
            <a:ext cx="1174756" cy="1142664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Prior</a:t>
            </a:r>
            <a:br>
              <a:rPr lang="en-US" sz="2000">
                <a:latin typeface="Calibri"/>
                <a:cs typeface="Calibri"/>
              </a:rPr>
            </a:br>
            <a:r>
              <a:rPr lang="en-US" sz="2000">
                <a:latin typeface="Calibri"/>
                <a:cs typeface="Calibri"/>
              </a:rPr>
              <a:t>Type</a:t>
            </a:r>
            <a:br>
              <a:rPr lang="en-US" sz="2000">
                <a:latin typeface="Calibri"/>
                <a:cs typeface="Calibri"/>
              </a:rPr>
            </a:br>
            <a:r>
              <a:rPr lang="en-US" sz="2000">
                <a:latin typeface="Calibri"/>
                <a:cs typeface="Calibri"/>
              </a:rPr>
              <a:t>Systems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16374" y="3145940"/>
            <a:ext cx="3090333" cy="107721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>
                <a:latin typeface="Calibri"/>
                <a:cs typeface="Calibri"/>
              </a:rPr>
              <a:t>Key Idea:</a:t>
            </a:r>
          </a:p>
          <a:p>
            <a:pPr algn="ctr"/>
            <a:r>
              <a:rPr lang="en-US" sz="4000" b="1">
                <a:latin typeface="Calibri"/>
                <a:cs typeface="Calibri"/>
              </a:rPr>
              <a:t>Use Logic!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1991" y="2571747"/>
            <a:ext cx="512867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Our Approach</a:t>
            </a:r>
            <a:endParaRPr lang="en-US" sz="2000" b="1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36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 animBg="1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291042" y="254000"/>
            <a:ext cx="8632472" cy="6261806"/>
          </a:xfrm>
          <a:custGeom>
            <a:avLst/>
            <a:gdLst>
              <a:gd name="connsiteX0" fmla="*/ 8260291 w 8632472"/>
              <a:gd name="connsiteY0" fmla="*/ 497417 h 6261806"/>
              <a:gd name="connsiteX1" fmla="*/ 6651625 w 8632472"/>
              <a:gd name="connsiteY1" fmla="*/ 31750 h 6261806"/>
              <a:gd name="connsiteX2" fmla="*/ 5222875 w 8632472"/>
              <a:gd name="connsiteY2" fmla="*/ 687917 h 6261806"/>
              <a:gd name="connsiteX3" fmla="*/ 3032125 w 8632472"/>
              <a:gd name="connsiteY3" fmla="*/ 105833 h 6261806"/>
              <a:gd name="connsiteX4" fmla="*/ 1412875 w 8632472"/>
              <a:gd name="connsiteY4" fmla="*/ 582083 h 6261806"/>
              <a:gd name="connsiteX5" fmla="*/ 1518708 w 8632472"/>
              <a:gd name="connsiteY5" fmla="*/ 1957917 h 6261806"/>
              <a:gd name="connsiteX6" fmla="*/ 238125 w 8632472"/>
              <a:gd name="connsiteY6" fmla="*/ 2656417 h 6261806"/>
              <a:gd name="connsiteX7" fmla="*/ 428625 w 8632472"/>
              <a:gd name="connsiteY7" fmla="*/ 3704167 h 6261806"/>
              <a:gd name="connsiteX8" fmla="*/ 89958 w 8632472"/>
              <a:gd name="connsiteY8" fmla="*/ 4878917 h 6261806"/>
              <a:gd name="connsiteX9" fmla="*/ 968375 w 8632472"/>
              <a:gd name="connsiteY9" fmla="*/ 5640917 h 6261806"/>
              <a:gd name="connsiteX10" fmla="*/ 1000125 w 8632472"/>
              <a:gd name="connsiteY10" fmla="*/ 6212417 h 6261806"/>
              <a:gd name="connsiteX11" fmla="*/ 6048375 w 8632472"/>
              <a:gd name="connsiteY11" fmla="*/ 5937250 h 6261806"/>
              <a:gd name="connsiteX12" fmla="*/ 6725708 w 8632472"/>
              <a:gd name="connsiteY12" fmla="*/ 4942417 h 6261806"/>
              <a:gd name="connsiteX13" fmla="*/ 8069791 w 8632472"/>
              <a:gd name="connsiteY13" fmla="*/ 5132917 h 6261806"/>
              <a:gd name="connsiteX14" fmla="*/ 8598958 w 8632472"/>
              <a:gd name="connsiteY14" fmla="*/ 3852333 h 6261806"/>
              <a:gd name="connsiteX15" fmla="*/ 7868708 w 8632472"/>
              <a:gd name="connsiteY15" fmla="*/ 2243667 h 6261806"/>
              <a:gd name="connsiteX16" fmla="*/ 8260291 w 8632472"/>
              <a:gd name="connsiteY16" fmla="*/ 497417 h 62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32472" h="6261806">
                <a:moveTo>
                  <a:pt x="8260291" y="497417"/>
                </a:moveTo>
                <a:cubicBezTo>
                  <a:pt x="8057444" y="128764"/>
                  <a:pt x="7157861" y="0"/>
                  <a:pt x="6651625" y="31750"/>
                </a:cubicBezTo>
                <a:cubicBezTo>
                  <a:pt x="6145389" y="63500"/>
                  <a:pt x="5826125" y="675570"/>
                  <a:pt x="5222875" y="687917"/>
                </a:cubicBezTo>
                <a:cubicBezTo>
                  <a:pt x="4619625" y="700264"/>
                  <a:pt x="3667125" y="123472"/>
                  <a:pt x="3032125" y="105833"/>
                </a:cubicBezTo>
                <a:cubicBezTo>
                  <a:pt x="2397125" y="88194"/>
                  <a:pt x="1665111" y="273402"/>
                  <a:pt x="1412875" y="582083"/>
                </a:cubicBezTo>
                <a:cubicBezTo>
                  <a:pt x="1160639" y="890764"/>
                  <a:pt x="1714500" y="1612195"/>
                  <a:pt x="1518708" y="1957917"/>
                </a:cubicBezTo>
                <a:cubicBezTo>
                  <a:pt x="1322916" y="2303639"/>
                  <a:pt x="419806" y="2365375"/>
                  <a:pt x="238125" y="2656417"/>
                </a:cubicBezTo>
                <a:cubicBezTo>
                  <a:pt x="56444" y="2947459"/>
                  <a:pt x="453319" y="3333750"/>
                  <a:pt x="428625" y="3704167"/>
                </a:cubicBezTo>
                <a:cubicBezTo>
                  <a:pt x="403931" y="4074584"/>
                  <a:pt x="0" y="4556125"/>
                  <a:pt x="89958" y="4878917"/>
                </a:cubicBezTo>
                <a:cubicBezTo>
                  <a:pt x="179916" y="5201709"/>
                  <a:pt x="816681" y="5418667"/>
                  <a:pt x="968375" y="5640917"/>
                </a:cubicBezTo>
                <a:cubicBezTo>
                  <a:pt x="1120070" y="5863167"/>
                  <a:pt x="153458" y="6163028"/>
                  <a:pt x="1000125" y="6212417"/>
                </a:cubicBezTo>
                <a:cubicBezTo>
                  <a:pt x="1846792" y="6261806"/>
                  <a:pt x="5094111" y="6148917"/>
                  <a:pt x="6048375" y="5937250"/>
                </a:cubicBezTo>
                <a:cubicBezTo>
                  <a:pt x="7002639" y="5725583"/>
                  <a:pt x="6388805" y="5076472"/>
                  <a:pt x="6725708" y="4942417"/>
                </a:cubicBezTo>
                <a:cubicBezTo>
                  <a:pt x="7062611" y="4808362"/>
                  <a:pt x="7757583" y="5314598"/>
                  <a:pt x="8069791" y="5132917"/>
                </a:cubicBezTo>
                <a:cubicBezTo>
                  <a:pt x="8381999" y="4951236"/>
                  <a:pt x="8632472" y="4333875"/>
                  <a:pt x="8598958" y="3852333"/>
                </a:cubicBezTo>
                <a:cubicBezTo>
                  <a:pt x="8565444" y="3370791"/>
                  <a:pt x="7926916" y="2801056"/>
                  <a:pt x="7868708" y="2243667"/>
                </a:cubicBezTo>
                <a:cubicBezTo>
                  <a:pt x="7810500" y="1686278"/>
                  <a:pt x="8463138" y="866070"/>
                  <a:pt x="8260291" y="497417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127262" y="1608671"/>
            <a:ext cx="5503321" cy="3164417"/>
          </a:xfrm>
          <a:prstGeom prst="roundRect">
            <a:avLst>
              <a:gd name="adj" fmla="val 8640"/>
            </a:avLst>
          </a:prstGeom>
          <a:solidFill>
            <a:srgbClr val="46850B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1909" y="508004"/>
            <a:ext cx="2391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JavaScript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1402" y="1690642"/>
            <a:ext cx="30966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“The Good Parts”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21992" y="2465917"/>
            <a:ext cx="5128675" cy="2130980"/>
          </a:xfrm>
          <a:prstGeom prst="rect">
            <a:avLst/>
          </a:prstGeom>
          <a:solidFill>
            <a:srgbClr val="F8F36E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</a:pPr>
            <a:endParaRPr lang="en-US" sz="7000" b="1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1993" y="3607030"/>
            <a:ext cx="512867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>
                <a:latin typeface="Calibri"/>
                <a:cs typeface="Calibri"/>
              </a:rPr>
              <a:t>Dependent JavaScript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21993" y="2520034"/>
            <a:ext cx="5128674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>
                <a:latin typeface="Calibri"/>
                <a:cs typeface="Calibri"/>
              </a:rPr>
              <a:t>DJS</a:t>
            </a:r>
          </a:p>
        </p:txBody>
      </p:sp>
    </p:spTree>
    <p:custDataLst>
      <p:tags r:id="rId1"/>
    </p:custDataLst>
  </p:cSld>
  <p:clrMapOvr>
    <a:masterClrMapping/>
  </p:clrMapOvr>
  <p:transition advTm="100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299749" y="3365901"/>
            <a:ext cx="6547678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367156" y="2020574"/>
            <a:ext cx="5395844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224377" y="2152349"/>
            <a:ext cx="6698422" cy="317009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Motivation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Our Approach: Logic!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Evaluation</a:t>
            </a:r>
          </a:p>
        </p:txBody>
      </p:sp>
    </p:spTree>
    <p:custDataLst>
      <p:tags r:id="rId1"/>
    </p:custDataLst>
  </p:cSld>
  <p:clrMapOvr>
    <a:masterClrMapping/>
  </p:clrMapOvr>
  <p:transition advTm="96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93296" y="1409888"/>
            <a:ext cx="6360584" cy="403187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4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“boolean”</a:t>
            </a:r>
          </a:p>
          <a:p>
            <a:pPr defTabSz="457200" eaLnBrk="1" hangingPunct="1">
              <a:spcAft>
                <a:spcPts val="4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0.1 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“number”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  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“number”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4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{}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“object”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[]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“object”</a:t>
            </a:r>
            <a:b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null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“object”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215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15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681306"/>
            <a:ext cx="9144000" cy="138499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typeof</a:t>
            </a: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r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eturns run-time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“tags”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Tags are very coarse-grained </a:t>
            </a:r>
            <a:r>
              <a:rPr lang="en-US" sz="3200" b="1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types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2487085"/>
            <a:ext cx="9144000" cy="34624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“undefined”</a:t>
            </a:r>
          </a:p>
          <a:p>
            <a:pPr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endParaRPr lang="en-US"/>
          </a:p>
          <a:p>
            <a:pPr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“string”</a:t>
            </a:r>
            <a:endParaRPr lang="en-US"/>
          </a:p>
          <a:p>
            <a:pPr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endParaRPr lang="en-US"/>
          </a:p>
          <a:p>
            <a:pPr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“object”</a:t>
            </a:r>
          </a:p>
          <a:p>
            <a:pPr lvl="0"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“function”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advTm="308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444120" y="1447800"/>
            <a:ext cx="4255760" cy="1316593"/>
          </a:xfrm>
          <a:prstGeom prst="roundRect">
            <a:avLst>
              <a:gd name="adj" fmla="val 1991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7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923570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“set of values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s.t. formula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p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true”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69399" y="4191000"/>
            <a:ext cx="7239000" cy="400110"/>
            <a:chOff x="2743200" y="1447800"/>
            <a:chExt cx="7239000" cy="40011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606322" y="1447800"/>
              <a:ext cx="53758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number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7" name="Group 34"/>
          <p:cNvGrpSpPr/>
          <p:nvPr/>
        </p:nvGrpSpPr>
        <p:grpSpPr>
          <a:xfrm>
            <a:off x="222266" y="4800600"/>
            <a:ext cx="9154583" cy="400110"/>
            <a:chOff x="2396067" y="1447800"/>
            <a:chExt cx="9154583" cy="40011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606321" y="1447800"/>
              <a:ext cx="6944329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v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∨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“boolean”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396067" y="1447800"/>
              <a:ext cx="2175933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NumOrBool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569399" y="5405735"/>
            <a:ext cx="8077200" cy="400110"/>
            <a:chOff x="2743200" y="1447800"/>
            <a:chExt cx="8077200" cy="40011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integer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569399" y="6000690"/>
            <a:ext cx="8077200" cy="400110"/>
            <a:chOff x="2743200" y="1447800"/>
            <a:chExt cx="8077200" cy="40011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Any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16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3" name="Group 34"/>
          <p:cNvGrpSpPr/>
          <p:nvPr/>
        </p:nvGrpSpPr>
        <p:grpSpPr>
          <a:xfrm>
            <a:off x="569399" y="4191000"/>
            <a:ext cx="7239000" cy="400110"/>
            <a:chOff x="2743200" y="1447800"/>
            <a:chExt cx="7239000" cy="40011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606322" y="1447800"/>
              <a:ext cx="53758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number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7" name="Group 34"/>
          <p:cNvGrpSpPr/>
          <p:nvPr/>
        </p:nvGrpSpPr>
        <p:grpSpPr>
          <a:xfrm>
            <a:off x="222266" y="4800600"/>
            <a:ext cx="9154583" cy="400110"/>
            <a:chOff x="2396067" y="1447800"/>
            <a:chExt cx="9154583" cy="40011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606321" y="1447800"/>
              <a:ext cx="6944329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v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∨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“boolean”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396067" y="1447800"/>
              <a:ext cx="2175933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NumOrBool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569399" y="5405735"/>
            <a:ext cx="8077200" cy="400110"/>
            <a:chOff x="2743200" y="1447800"/>
            <a:chExt cx="8077200" cy="40011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integer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569399" y="6000690"/>
            <a:ext cx="8077200" cy="400110"/>
            <a:chOff x="2743200" y="1447800"/>
            <a:chExt cx="8077200" cy="40011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Any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48233" y="2476509"/>
            <a:ext cx="3801515" cy="3989909"/>
            <a:chOff x="548233" y="2476509"/>
            <a:chExt cx="3801515" cy="3989909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48233" y="4127501"/>
              <a:ext cx="1559970" cy="2338917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9" name="Title 1"/>
            <p:cNvSpPr txBox="1">
              <a:spLocks/>
            </p:cNvSpPr>
            <p:nvPr/>
          </p:nvSpPr>
          <p:spPr bwMode="auto">
            <a:xfrm>
              <a:off x="867283" y="2476509"/>
              <a:ext cx="3482465" cy="1046440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2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Syntactic</a:t>
              </a: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 Sugar</a:t>
              </a:r>
              <a:b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for Common Types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78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err="1" smtClean="0"/>
              <a:t>Refinement Types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02167" y="3268867"/>
            <a:ext cx="8572499" cy="553998"/>
            <a:chOff x="402167" y="3268867"/>
            <a:chExt cx="8572499" cy="553998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02167" y="3268867"/>
              <a:ext cx="1136647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3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1538814" y="3268867"/>
              <a:ext cx="7435852" cy="52322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endPara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2167" y="3792087"/>
            <a:ext cx="8572499" cy="553998"/>
            <a:chOff x="402167" y="3792087"/>
            <a:chExt cx="8572499" cy="553998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538814" y="3822865"/>
              <a:ext cx="7435852" cy="52322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&gt;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endPara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02167" y="3792087"/>
              <a:ext cx="1136647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3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2167" y="4315307"/>
            <a:ext cx="8572499" cy="553998"/>
            <a:chOff x="402167" y="4315307"/>
            <a:chExt cx="8572499" cy="553998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1538814" y="4346085"/>
              <a:ext cx="7435852" cy="52322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integer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endPara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02167" y="4315307"/>
              <a:ext cx="1136647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3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2167" y="4838527"/>
            <a:ext cx="8572499" cy="553998"/>
            <a:chOff x="402167" y="4838527"/>
            <a:chExt cx="8572499" cy="553998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1538814" y="4869305"/>
              <a:ext cx="7435852" cy="52322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endPara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02167" y="4838527"/>
              <a:ext cx="1136647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3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81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err="1" smtClean="0"/>
              <a:t>Refinement Types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1538814" y="3268867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38814" y="382286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538814" y="434608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integer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538814" y="486930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558793" y="3268867"/>
            <a:ext cx="980021" cy="2123658"/>
            <a:chOff x="558793" y="3268867"/>
            <a:chExt cx="980021" cy="2123658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558793" y="326886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8793" y="379208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558793" y="431530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58793" y="483852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 bwMode="auto">
          <a:xfrm>
            <a:off x="4084136" y="2178925"/>
            <a:ext cx="4344404" cy="58477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Subtyping is Implication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11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Dependent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Types for 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JavaScript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48716" y="635069"/>
            <a:ext cx="4267196" cy="2063686"/>
            <a:chOff x="4548716" y="635069"/>
            <a:chExt cx="4267196" cy="2063686"/>
          </a:xfrm>
        </p:grpSpPr>
        <p:sp>
          <p:nvSpPr>
            <p:cNvPr id="6" name="Title 1"/>
            <p:cNvSpPr>
              <a:spLocks/>
            </p:cNvSpPr>
            <p:nvPr/>
          </p:nvSpPr>
          <p:spPr bwMode="auto">
            <a:xfrm>
              <a:off x="4548716" y="635069"/>
              <a:ext cx="3716867" cy="1123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82880" t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7000" b="1" dirty="0" smtClean="0">
                  <a:latin typeface="Calibri"/>
                  <a:cs typeface="Calibri"/>
                </a:rPr>
                <a:t>Why</a:t>
              </a:r>
            </a:p>
          </p:txBody>
        </p:sp>
        <p:sp>
          <p:nvSpPr>
            <p:cNvPr id="8" name="Title 1"/>
            <p:cNvSpPr>
              <a:spLocks/>
            </p:cNvSpPr>
            <p:nvPr/>
          </p:nvSpPr>
          <p:spPr bwMode="auto">
            <a:xfrm>
              <a:off x="7990412" y="1575371"/>
              <a:ext cx="825500" cy="1123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82880" t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7000" b="1" dirty="0" smtClean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 bwMode="auto">
          <a:xfrm>
            <a:off x="4548716" y="3037431"/>
            <a:ext cx="4179359" cy="264002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Pervasive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Used at Massive Scale</a:t>
            </a:r>
          </a:p>
        </p:txBody>
      </p:sp>
    </p:spTree>
    <p:custDataLst>
      <p:tags r:id="rId1"/>
    </p:custDataLst>
  </p:cSld>
  <p:clrMapOvr>
    <a:masterClrMapping/>
  </p:clrMapOvr>
  <p:transition advTm="139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err="1" smtClean="0"/>
              <a:t>Refinement Types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1538814" y="3268867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38814" y="382286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538814" y="434608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integer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538814" y="486930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58793" y="3268867"/>
            <a:ext cx="980021" cy="2123658"/>
            <a:chOff x="558793" y="3268867"/>
            <a:chExt cx="980021" cy="2123658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558793" y="326886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FFFFFF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8793" y="379208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558793" y="431530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58793" y="483852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 bwMode="auto">
          <a:xfrm>
            <a:off x="4084136" y="2178925"/>
            <a:ext cx="4344404" cy="58477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Subtyping is Implication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2658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338554"/>
            <a:chOff x="0" y="0"/>
            <a:chExt cx="9144000" cy="338554"/>
          </a:xfrm>
        </p:grpSpPr>
        <p:sp>
          <p:nvSpPr>
            <p:cNvPr id="9" name="Title 1"/>
            <p:cNvSpPr txBox="1">
              <a:spLocks/>
            </p:cNvSpPr>
            <p:nvPr/>
          </p:nvSpPr>
          <p:spPr bwMode="auto">
            <a:xfrm>
              <a:off x="7315200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Arrays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0" name="Title 1"/>
            <p:cNvSpPr txBox="1">
              <a:spLocks/>
            </p:cNvSpPr>
            <p:nvPr/>
          </p:nvSpPr>
          <p:spPr bwMode="auto">
            <a:xfrm>
              <a:off x="5486401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Prototypes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3657601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Mutable Objects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 bwMode="auto">
            <a:xfrm>
              <a:off x="1828801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Duck Typing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 bwMode="auto">
            <a:xfrm>
              <a:off x="0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Tag-Tests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0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7" y="3164412"/>
            <a:ext cx="3381376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!true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7339" y="5744403"/>
            <a:ext cx="1206494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566842" y="2550693"/>
            <a:ext cx="4980014" cy="60511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4323" y="3164412"/>
            <a:ext cx="2451100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false</a:t>
            </a:r>
          </a:p>
        </p:txBody>
      </p:sp>
    </p:spTree>
    <p:custDataLst>
      <p:tags r:id="rId1"/>
    </p:custDataLst>
  </p:cSld>
  <p:clrMapOvr>
    <a:masterClrMapping/>
  </p:clrMapOvr>
  <p:transition advTm="143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 animBg="1"/>
      <p:bldP spid="15" grpId="0" animBg="1"/>
      <p:bldP spid="17" grpId="0" animBg="1"/>
      <p:bldP spid="17" grpId="1" animBg="1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6" y="4381457"/>
            <a:ext cx="3085043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0 - 2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7989" y="4381457"/>
            <a:ext cx="2451100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-2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47339" y="5744403"/>
            <a:ext cx="1206494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endParaRPr lang="en-US" sz="3000">
              <a:latin typeface="Monaco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54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5" y="4381457"/>
            <a:ext cx="2883959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[]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6570" y="4381457"/>
            <a:ext cx="1731434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0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292850" y="3928242"/>
            <a:ext cx="1695449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WAT?!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47339" y="5744403"/>
            <a:ext cx="1206494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[]</a:t>
            </a:r>
            <a:endParaRPr lang="en-US" sz="3000">
              <a:latin typeface="Monaco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102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13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652185" y="4318792"/>
            <a:ext cx="1507064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05016" y="5089256"/>
            <a:ext cx="6442482" cy="1159144"/>
            <a:chOff x="1905016" y="5089256"/>
            <a:chExt cx="6442482" cy="1159144"/>
          </a:xfrm>
        </p:grpSpPr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1905016" y="5089256"/>
              <a:ext cx="6442482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Use types to prevent implicit coercion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1905016" y="5786735"/>
              <a:ext cx="6442481" cy="461665"/>
            </a:xfrm>
            <a:prstGeom prst="rect">
              <a:avLst/>
            </a:prstGeom>
            <a:noFill/>
            <a:ln w="63500">
              <a:noFill/>
              <a:round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457200" eaLnBrk="1" hangingPunct="1">
                <a:spcAft>
                  <a:spcPts val="2400"/>
                </a:spcAft>
              </a:pPr>
              <a:r>
                <a:rPr lang="en-US" sz="3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(-) :: (Num,Num)</a:t>
              </a:r>
              <a:r>
                <a:rPr lang="en-US" sz="30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3000" dirty="0" err="1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30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3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11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8164" y="1100668"/>
            <a:ext cx="8243182" cy="4289564"/>
            <a:chOff x="148164" y="1100668"/>
            <a:chExt cx="8243182" cy="4289564"/>
          </a:xfrm>
        </p:grpSpPr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5273134" y="3820572"/>
              <a:ext cx="3118212" cy="1569660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3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Function type</a:t>
              </a:r>
              <a:r>
                <a:rPr kumimoji="0" lang="en-US" sz="320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annotation</a:t>
              </a:r>
              <a:r>
                <a:rPr kumimoji="0" lang="en-US" sz="3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inside</a:t>
              </a:r>
              <a:r>
                <a:rPr kumimoji="0" lang="en-US" sz="320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comments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48164" y="1100668"/>
              <a:ext cx="6405036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23" name="Shape 22"/>
            <p:cNvCxnSpPr>
              <a:endCxn id="17" idx="3"/>
            </p:cNvCxnSpPr>
            <p:nvPr/>
          </p:nvCxnSpPr>
          <p:spPr bwMode="auto">
            <a:xfrm rot="16200000" flipV="1">
              <a:off x="5786978" y="2209790"/>
              <a:ext cx="2377004" cy="844560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(x:Any)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</p:spTree>
    <p:custDataLst>
      <p:tags r:id="rId1"/>
    </p:custDataLst>
  </p:cSld>
  <p:clrMapOvr>
    <a:masterClrMapping/>
  </p:clrMapOvr>
  <p:transition advTm="84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37817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27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(x:Any)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556000" y="1100668"/>
            <a:ext cx="1397000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673367" y="3153829"/>
            <a:ext cx="6355200" cy="2574860"/>
            <a:chOff x="2673367" y="3153829"/>
            <a:chExt cx="6355200" cy="2574860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673367" y="3153829"/>
              <a:ext cx="882633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5595307" y="4651471"/>
              <a:ext cx="3433260" cy="107721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so negation</a:t>
              </a:r>
              <a:b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</a:b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is well-typed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1" name="Straight Arrow Connector 20"/>
            <p:cNvCxnSpPr>
              <a:endCxn id="19" idx="3"/>
            </p:cNvCxnSpPr>
            <p:nvPr/>
          </p:nvCxnSpPr>
          <p:spPr bwMode="auto">
            <a:xfrm rot="10800000">
              <a:off x="3556000" y="3496730"/>
              <a:ext cx="1930400" cy="138007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64633" y="2561165"/>
            <a:ext cx="6072716" cy="1183217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5595307" y="4164601"/>
            <a:ext cx="2940229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boolean...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 bwMode="auto">
          <a:xfrm>
            <a:off x="666770" y="5543752"/>
            <a:ext cx="4600464" cy="70788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4000">
                <a:latin typeface="Calibri"/>
                <a:cs typeface="Calibri"/>
              </a:rPr>
              <a:t>DJS is </a:t>
            </a:r>
            <a:r>
              <a:rPr lang="en-US" sz="4000">
                <a:solidFill>
                  <a:srgbClr val="008000"/>
                </a:solidFill>
                <a:latin typeface="Calibri"/>
                <a:cs typeface="Calibri"/>
              </a:rPr>
              <a:t>Path </a:t>
            </a:r>
            <a:r>
              <a:rPr lang="en-US" sz="4000">
                <a:latin typeface="Calibri"/>
                <a:cs typeface="Calibri"/>
              </a:rPr>
              <a:t>Sensitive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189610" y="2682785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ransition advTm="258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30" grpId="0"/>
      <p:bldP spid="36" grpId="0" animBg="1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37817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28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(x:Any)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556000" y="1100668"/>
            <a:ext cx="1397000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64633" y="3776131"/>
            <a:ext cx="3759200" cy="1183217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23825" y="3418433"/>
            <a:ext cx="3739174" cy="1077218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arbitrary</a:t>
            </a:r>
            <a:b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non-boolean value…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673366" y="4369006"/>
            <a:ext cx="6089633" cy="685800"/>
            <a:chOff x="2673366" y="4369006"/>
            <a:chExt cx="6089633" cy="685800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673366" y="4369006"/>
              <a:ext cx="1441433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5023824" y="4423203"/>
              <a:ext cx="3739175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so DJS signals error!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10800000" flipV="1">
              <a:off x="4114799" y="4762498"/>
              <a:ext cx="909026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995526" y="3668092"/>
            <a:ext cx="6976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7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666770" y="5543752"/>
            <a:ext cx="4600464" cy="70788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4000">
                <a:latin typeface="Calibri"/>
                <a:cs typeface="Calibri"/>
              </a:rPr>
              <a:t>DJS is </a:t>
            </a:r>
            <a:r>
              <a:rPr lang="en-US" sz="4000">
                <a:solidFill>
                  <a:srgbClr val="008000"/>
                </a:solidFill>
                <a:latin typeface="Calibri"/>
                <a:cs typeface="Calibri"/>
              </a:rPr>
              <a:t>Path </a:t>
            </a:r>
            <a:r>
              <a:rPr lang="en-US" sz="4000">
                <a:latin typeface="Calibri"/>
                <a:cs typeface="Calibri"/>
              </a:rPr>
              <a:t>Sensitive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513797" y="426793"/>
            <a:ext cx="6976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7000" baseline="30000">
              <a:solidFill>
                <a:srgbClr val="FF0000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55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/>
      <p:bldP spid="31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(x:NumOrBool)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56000" y="1100668"/>
            <a:ext cx="2762250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64633" y="2561165"/>
            <a:ext cx="6072716" cy="1291171"/>
            <a:chOff x="664633" y="2561165"/>
            <a:chExt cx="6072716" cy="1291171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64633" y="2561165"/>
              <a:ext cx="6072716" cy="1183217"/>
            </a:xfrm>
            <a:prstGeom prst="rect">
              <a:avLst/>
            </a:prstGeom>
            <a:noFill/>
            <a:ln w="635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189610" y="2682785"/>
              <a:ext cx="86231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defTabSz="457200" eaLnBrk="1" hangingPunct="1"/>
              <a:r>
                <a:rPr lang="en-US" sz="7000">
                  <a:solidFill>
                    <a:srgbClr val="008000"/>
                  </a:solidFill>
                  <a:latin typeface="Zapf Dingbats" pitchFamily="-65" charset="2"/>
                  <a:ea typeface="Zapf Dingbats" pitchFamily="-65" charset="2"/>
                  <a:cs typeface="Zapf Dingbats" pitchFamily="-65" charset="2"/>
                </a:rPr>
                <a:t>✓</a:t>
              </a:r>
              <a:endParaRPr lang="en-US" sz="7000">
                <a:solidFill>
                  <a:srgbClr val="008000"/>
                </a:solidFill>
                <a:latin typeface="Calibri" pitchFamily="-65" charset="0"/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92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Add Types?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73592" y="1670425"/>
            <a:ext cx="2710484" cy="178510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x.f.f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20740" y="2254250"/>
            <a:ext cx="7651760" cy="898814"/>
            <a:chOff x="-1809753" y="1884398"/>
            <a:chExt cx="7651760" cy="898814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-1809753" y="1884398"/>
              <a:ext cx="1301751" cy="619619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 bwMode="auto">
            <a:xfrm>
              <a:off x="1545140" y="1970836"/>
              <a:ext cx="4296867" cy="8123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p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roduces 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undefined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rather than error…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rot="10800000">
              <a:off x="-508000" y="2203665"/>
              <a:ext cx="2053140" cy="158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920741" y="2885586"/>
            <a:ext cx="6106552" cy="2266759"/>
            <a:chOff x="-1809752" y="641714"/>
            <a:chExt cx="6106552" cy="2266759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-1809752" y="641714"/>
              <a:ext cx="1826686" cy="619619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-1733851" y="2096097"/>
              <a:ext cx="6030651" cy="8123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… but this raises 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TypeError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rot="5400000" flipH="1" flipV="1">
              <a:off x="-923794" y="1678716"/>
              <a:ext cx="833173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192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(x:NumOrBool)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56000" y="1100668"/>
            <a:ext cx="2762250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64633" y="3776131"/>
            <a:ext cx="3759200" cy="1183217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423833" y="1786468"/>
            <a:ext cx="3841748" cy="3153659"/>
            <a:chOff x="4423833" y="1786468"/>
            <a:chExt cx="3841748" cy="3153659"/>
          </a:xfrm>
        </p:grpSpPr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5391154" y="3862909"/>
              <a:ext cx="2874427" cy="107721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1" hangingPunct="1">
                <a:defRPr/>
              </a:pP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this time,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/>
              </a:r>
              <a:b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</a:br>
              <a:r>
                <a:rPr lang="en-US" sz="3200" kern="0" dirty="0" smtClean="0">
                  <a:solidFill>
                    <a:srgbClr val="000000"/>
                  </a:solidFill>
                  <a:latin typeface="Monaco"/>
                  <a:cs typeface="Monaco"/>
                </a:rPr>
                <a:t>x</a:t>
              </a:r>
              <a:r>
                <a:rPr lang="en-US" sz="3200" kern="0" dirty="0" smtClean="0">
                  <a:solidFill>
                    <a:srgbClr val="000000"/>
                  </a:solidFill>
                  <a:latin typeface="Calibri"/>
                  <a:cs typeface="Calibri"/>
                </a:rPr>
                <a:t> is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a number…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10800000" flipV="1">
              <a:off x="4423833" y="4233333"/>
              <a:ext cx="909026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rot="16200000" flipV="1">
              <a:off x="3797790" y="2698263"/>
              <a:ext cx="2446865" cy="62327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274274" y="3630093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5391154" y="4808825"/>
            <a:ext cx="3433260" cy="1077218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so subtraction</a:t>
            </a:r>
            <a:b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is well-typed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96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(x:NumOrBool)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459356" y="399479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863165" y="1100668"/>
            <a:ext cx="3032390" cy="4210678"/>
            <a:chOff x="5863165" y="1100668"/>
            <a:chExt cx="3032390" cy="4210678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959603" y="1100668"/>
              <a:ext cx="847725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20" name="Straight Arrow Connector 19"/>
            <p:cNvCxnSpPr>
              <a:endCxn id="19" idx="2"/>
            </p:cNvCxnSpPr>
            <p:nvPr/>
          </p:nvCxnSpPr>
          <p:spPr bwMode="auto">
            <a:xfrm rot="5400000" flipH="1" flipV="1">
              <a:off x="6160033" y="3009901"/>
              <a:ext cx="244686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5" name="Title 1"/>
            <p:cNvSpPr txBox="1">
              <a:spLocks/>
            </p:cNvSpPr>
            <p:nvPr/>
          </p:nvSpPr>
          <p:spPr bwMode="auto">
            <a:xfrm>
              <a:off x="5863165" y="4234128"/>
              <a:ext cx="3032390" cy="107721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b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ut return</a:t>
              </a:r>
              <a:b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type is imprecise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00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(x:NumOrBool)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NumOrBool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673366" y="3122080"/>
            <a:ext cx="1441433" cy="1900977"/>
            <a:chOff x="2673366" y="3153829"/>
            <a:chExt cx="1441433" cy="1900977"/>
          </a:xfrm>
        </p:grpSpPr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673366" y="4369006"/>
              <a:ext cx="1441433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73367" y="3153829"/>
              <a:ext cx="882633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59356" y="399479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ransition spd="slow" advTm="632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2997" y="825500"/>
            <a:ext cx="8321257" cy="9233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negate :: (x:NumOrBool)</a:t>
            </a:r>
            <a:b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 */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725843" y="1540718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376088" y="709097"/>
            <a:ext cx="5048774" cy="5073525"/>
            <a:chOff x="3376088" y="709097"/>
            <a:chExt cx="5048774" cy="5073525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376088" y="709097"/>
              <a:ext cx="4667245" cy="121532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6075366" y="4212962"/>
              <a:ext cx="2349496" cy="156966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output type </a:t>
              </a:r>
              <a:r>
                <a:rPr lang="en-US" sz="3200" b="1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depends</a:t>
              </a: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 on input value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 flipH="1" flipV="1">
              <a:off x="6027475" y="2988735"/>
              <a:ext cx="244686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161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2997" y="825500"/>
            <a:ext cx="8321257" cy="9233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negate :: (x:NumOrBool)</a:t>
            </a:r>
            <a:b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 */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2786929"/>
            <a:ext cx="9144000" cy="1938992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Programmer chooses</a:t>
            </a:r>
            <a:b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degree of precision</a:t>
            </a:r>
            <a:b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 specification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26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645587"/>
            <a:ext cx="9143999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What is “Duck Typing”?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1083" y="3818774"/>
            <a:ext cx="360891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725583" y="4425945"/>
            <a:ext cx="3026834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92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  <p:bldP spid="20" grpId="0" animBg="1"/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645587"/>
            <a:ext cx="9143999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What is “Duck Typing”?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1083" y="3818774"/>
            <a:ext cx="360891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238750" y="4425945"/>
            <a:ext cx="351366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52347" y="1938758"/>
            <a:ext cx="6442481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(+) :: (Num,Num)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</a:p>
          <a:p>
            <a:pPr algn="ctr"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(+) :: (Str,Str)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</a:p>
        </p:txBody>
      </p:sp>
    </p:spTree>
    <p:custDataLst>
      <p:tags r:id="rId1"/>
    </p:custDataLst>
  </p:cSld>
  <p:clrMapOvr>
    <a:masterClrMapping/>
  </p:clrMapOvr>
  <p:transition advTm="88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645587"/>
            <a:ext cx="9143999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What is “Duck Typing”?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1083" y="3818774"/>
            <a:ext cx="360891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238750" y="4425945"/>
            <a:ext cx="351366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0" y="1640430"/>
            <a:ext cx="9143999" cy="156966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Can dynamically test</a:t>
            </a:r>
            <a:b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presence </a:t>
            </a: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a method</a:t>
            </a:r>
            <a:b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but not its </a:t>
            </a:r>
            <a:r>
              <a:rPr lang="en-US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type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18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2902" y="857249"/>
            <a:ext cx="6741372" cy="141577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“Dict”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endParaRPr lang="en-US" dirty="0" err="1" smtClean="0">
              <a:solidFill>
                <a:srgbClr val="B3000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has(d,“quack”)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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 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sel(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Unit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endParaRPr lang="en-US" dirty="0" smtClean="0">
              <a:solidFill>
                <a:srgbClr val="B3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16473" y="1314104"/>
            <a:ext cx="7283444" cy="2043505"/>
            <a:chOff x="516473" y="1367019"/>
            <a:chExt cx="7283444" cy="2043505"/>
          </a:xfrm>
        </p:grpSpPr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516473" y="2825748"/>
              <a:ext cx="7283444" cy="584776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200">
                  <a:latin typeface="Calibri"/>
                  <a:cs typeface="Calibri"/>
                </a:rPr>
                <a:t>Operators from McCarthy theory of arrays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883844" y="1367019"/>
              <a:ext cx="3100912" cy="1096785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21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2902" y="857249"/>
            <a:ext cx="6741372" cy="141577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“Dict”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endParaRPr lang="en-US" dirty="0" err="1" smtClean="0">
              <a:solidFill>
                <a:srgbClr val="B3000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has(d,“quack”)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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 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sel(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Unit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endParaRPr lang="en-US" dirty="0" smtClean="0">
              <a:solidFill>
                <a:srgbClr val="B3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883843" y="1314104"/>
            <a:ext cx="5789073" cy="109678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51895" y="3754965"/>
            <a:ext cx="8405273" cy="1297520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86394" y="2721416"/>
            <a:ext cx="6985000" cy="2141731"/>
            <a:chOff x="1386394" y="2721416"/>
            <a:chExt cx="6985000" cy="2141731"/>
          </a:xfrm>
        </p:grpSpPr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1386394" y="2721416"/>
              <a:ext cx="6985000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Call produces </a:t>
              </a:r>
              <a:r>
                <a:rPr lang="en-US" sz="3200" dirty="0" err="1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Str</a:t>
              </a:r>
              <a:r>
                <a:rPr lang="en-US" sz="3200" kern="0" dirty="0" smtClean="0">
                  <a:solidFill>
                    <a:srgbClr val="000000"/>
                  </a:solidFill>
                  <a:latin typeface="Calibri"/>
                  <a:cs typeface="Calibri"/>
                </a:rPr>
                <a:t>, so concat well-typed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415068" y="3693596"/>
              <a:ext cx="86231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defTabSz="457200" eaLnBrk="1" hangingPunct="1"/>
              <a:r>
                <a:rPr lang="en-US" sz="7000">
                  <a:solidFill>
                    <a:srgbClr val="008000"/>
                  </a:solidFill>
                  <a:latin typeface="Zapf Dingbats" pitchFamily="-65" charset="2"/>
                  <a:ea typeface="Zapf Dingbats" pitchFamily="-65" charset="2"/>
                  <a:cs typeface="Zapf Dingbats" pitchFamily="-65" charset="2"/>
                </a:rPr>
                <a:t>✓</a:t>
              </a:r>
              <a:endParaRPr lang="en-US" sz="7000">
                <a:solidFill>
                  <a:srgbClr val="008000"/>
                </a:solidFill>
                <a:latin typeface="Calibri" pitchFamily="-65" charset="0"/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92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Add Types?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0" y="3746492"/>
            <a:ext cx="9144000" cy="264002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There </a:t>
            </a:r>
            <a:r>
              <a:rPr lang="en-US" sz="5000" b="1" u="none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</a:t>
            </a:r>
            <a:r>
              <a:rPr kumimoji="0" lang="en-US" sz="50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</a:t>
            </a:r>
            <a:r>
              <a:rPr kumimoji="0" lang="en-US" sz="5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Run-time</a:t>
            </a:r>
            <a:r>
              <a:rPr kumimoji="0" lang="en-US" sz="50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Errors</a:t>
            </a:r>
            <a:br>
              <a:rPr kumimoji="0" lang="en-US" sz="50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reading from 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applying non-function values, …</a:t>
            </a:r>
            <a:endParaRPr lang="en-US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Worse: Browsers Hide Them!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73592" y="1670425"/>
            <a:ext cx="2710484" cy="178510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x.f.f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8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7762" y="1829170"/>
            <a:ext cx="2710484" cy="178510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7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14" name="Group 46"/>
          <p:cNvGrpSpPr/>
          <p:nvPr/>
        </p:nvGrpSpPr>
        <p:grpSpPr>
          <a:xfrm>
            <a:off x="3915837" y="2141026"/>
            <a:ext cx="2243666" cy="533400"/>
            <a:chOff x="1894430" y="1779834"/>
            <a:chExt cx="2243666" cy="533400"/>
          </a:xfrm>
        </p:grpSpPr>
        <p:cxnSp>
          <p:nvCxnSpPr>
            <p:cNvPr id="15" name="Straight Connector 14"/>
            <p:cNvCxnSpPr>
              <a:endCxn id="16" idx="1"/>
            </p:cNvCxnSpPr>
            <p:nvPr/>
          </p:nvCxnSpPr>
          <p:spPr bwMode="auto">
            <a:xfrm>
              <a:off x="1894430" y="2044946"/>
              <a:ext cx="550334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2444764" y="1779834"/>
              <a:ext cx="1693332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:Empty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7" name="Group 46"/>
          <p:cNvGrpSpPr/>
          <p:nvPr/>
        </p:nvGrpSpPr>
        <p:grpSpPr>
          <a:xfrm>
            <a:off x="3238490" y="2799060"/>
            <a:ext cx="5609180" cy="533400"/>
            <a:chOff x="1217083" y="1776658"/>
            <a:chExt cx="5609180" cy="533400"/>
          </a:xfrm>
        </p:grpSpPr>
        <p:cxnSp>
          <p:nvCxnSpPr>
            <p:cNvPr id="18" name="Straight Connector 17"/>
            <p:cNvCxnSpPr>
              <a:endCxn id="19" idx="1"/>
            </p:cNvCxnSpPr>
            <p:nvPr/>
          </p:nvCxnSpPr>
          <p:spPr bwMode="auto">
            <a:xfrm>
              <a:off x="1217083" y="2043358"/>
              <a:ext cx="1227680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2444763" y="1776658"/>
              <a:ext cx="4381500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:{d|d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upd(x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“f”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,7)}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 bwMode="auto">
          <a:xfrm>
            <a:off x="603272" y="719667"/>
            <a:ext cx="4406344" cy="70788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4000">
                <a:latin typeface="Calibri"/>
                <a:cs typeface="Calibri"/>
              </a:rPr>
              <a:t>DJS is </a:t>
            </a:r>
            <a:r>
              <a:rPr lang="en-US" sz="4000">
                <a:solidFill>
                  <a:srgbClr val="0000FF"/>
                </a:solidFill>
                <a:latin typeface="Calibri"/>
                <a:cs typeface="Calibri"/>
              </a:rPr>
              <a:t>Flow</a:t>
            </a:r>
            <a:r>
              <a:rPr lang="en-US" sz="400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4000">
                <a:latin typeface="Calibri"/>
                <a:cs typeface="Calibri"/>
              </a:rPr>
              <a:t>Sensitive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692126" y="2824194"/>
            <a:ext cx="3809993" cy="2226745"/>
            <a:chOff x="4797956" y="2665449"/>
            <a:chExt cx="3809993" cy="2226745"/>
          </a:xfrm>
        </p:grpSpPr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159496" y="2665449"/>
              <a:ext cx="2448453" cy="49768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 bwMode="auto">
            <a:xfrm>
              <a:off x="4797956" y="4307418"/>
              <a:ext cx="3608917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McCarthy operator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rot="5400000" flipH="1" flipV="1">
              <a:off x="6020484" y="3734481"/>
              <a:ext cx="1144285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324800" y="3025016"/>
            <a:ext cx="3931842" cy="2907303"/>
            <a:chOff x="430630" y="2866271"/>
            <a:chExt cx="3931842" cy="2907303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999082" y="2866271"/>
              <a:ext cx="1037152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30630" y="3552070"/>
              <a:ext cx="3931842" cy="2221504"/>
              <a:chOff x="5509440" y="3269695"/>
              <a:chExt cx="3931842" cy="2221504"/>
            </a:xfrm>
          </p:grpSpPr>
          <p:sp>
            <p:nvSpPr>
              <p:cNvPr id="38" name="Title 1"/>
              <p:cNvSpPr txBox="1">
                <a:spLocks/>
              </p:cNvSpPr>
              <p:nvPr/>
            </p:nvSpPr>
            <p:spPr bwMode="auto">
              <a:xfrm>
                <a:off x="5509440" y="4413981"/>
                <a:ext cx="3931842" cy="1077218"/>
              </a:xfrm>
              <a:prstGeom prst="rect">
                <a:avLst/>
              </a:prstGeom>
              <a:noFill/>
              <a:ln w="508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eaLnBrk="1" hangingPunct="1">
                  <a:defRPr/>
                </a:pPr>
                <a:r>
                  <a:rPr lang="en-US" sz="3200" kern="0" dirty="0" smtClean="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rPr>
                  <a:t>DJS verifies that </a:t>
                </a:r>
                <a:r>
                  <a:rPr lang="en-US" sz="32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x.f</a:t>
                </a:r>
                <a:r>
                  <a:rPr lang="en-US" sz="3200" kern="0" dirty="0" smtClean="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rPr>
                  <a:t> is definitely a number</a:t>
                </a:r>
                <a:endParaRPr kumimoji="0" lang="en-US" sz="3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 bwMode="auto">
              <a:xfrm rot="5400000" flipH="1" flipV="1">
                <a:off x="6040062" y="3841044"/>
                <a:ext cx="1144285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</p:spTree>
    <p:custDataLst>
      <p:tags r:id="rId1"/>
    </p:custDataLst>
  </p:cSld>
  <p:clrMapOvr>
    <a:masterClrMapping/>
  </p:clrMapOvr>
  <p:transition advTm="528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7762" y="1829170"/>
            <a:ext cx="2710484" cy="178510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7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" name="Group 46"/>
          <p:cNvGrpSpPr/>
          <p:nvPr/>
        </p:nvGrpSpPr>
        <p:grpSpPr>
          <a:xfrm>
            <a:off x="3915837" y="2141026"/>
            <a:ext cx="2243666" cy="533400"/>
            <a:chOff x="1894430" y="1779834"/>
            <a:chExt cx="2243666" cy="533400"/>
          </a:xfrm>
        </p:grpSpPr>
        <p:cxnSp>
          <p:nvCxnSpPr>
            <p:cNvPr id="15" name="Straight Connector 14"/>
            <p:cNvCxnSpPr>
              <a:endCxn id="16" idx="1"/>
            </p:cNvCxnSpPr>
            <p:nvPr/>
          </p:nvCxnSpPr>
          <p:spPr bwMode="auto">
            <a:xfrm>
              <a:off x="1894430" y="2044946"/>
              <a:ext cx="550334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2444764" y="1779834"/>
              <a:ext cx="1693332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:Empty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3238490" y="2799060"/>
            <a:ext cx="5609180" cy="533400"/>
            <a:chOff x="1217083" y="1776658"/>
            <a:chExt cx="5609180" cy="533400"/>
          </a:xfrm>
        </p:grpSpPr>
        <p:cxnSp>
          <p:nvCxnSpPr>
            <p:cNvPr id="18" name="Straight Connector 17"/>
            <p:cNvCxnSpPr>
              <a:endCxn id="19" idx="1"/>
            </p:cNvCxnSpPr>
            <p:nvPr/>
          </p:nvCxnSpPr>
          <p:spPr bwMode="auto">
            <a:xfrm>
              <a:off x="1217083" y="2043358"/>
              <a:ext cx="1227680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2444763" y="1776658"/>
              <a:ext cx="4381500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:{d|d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upd(x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“f”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,7)}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 bwMode="auto">
          <a:xfrm>
            <a:off x="603272" y="719667"/>
            <a:ext cx="4406344" cy="70788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4000">
                <a:latin typeface="Calibri"/>
                <a:cs typeface="Calibri"/>
              </a:rPr>
              <a:t>DJS is </a:t>
            </a:r>
            <a:r>
              <a:rPr lang="en-US" sz="4000">
                <a:solidFill>
                  <a:srgbClr val="0000FF"/>
                </a:solidFill>
                <a:latin typeface="Calibri"/>
                <a:cs typeface="Calibri"/>
              </a:rPr>
              <a:t>Flow</a:t>
            </a:r>
            <a:r>
              <a:rPr lang="en-US" sz="400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4000">
                <a:latin typeface="Calibri"/>
                <a:cs typeface="Calibri"/>
              </a:rPr>
              <a:t>Sensitive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0" y="3876075"/>
            <a:ext cx="9144000" cy="122509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Strong</a:t>
            </a: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updates to singleton objects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0" y="4778252"/>
            <a:ext cx="9144000" cy="122509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Weak</a:t>
            </a: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updates to collections of objects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3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42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1081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43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60916" y="762000"/>
            <a:ext cx="4381500" cy="2201220"/>
          </a:xfrm>
          <a:prstGeom prst="rect">
            <a:avLst/>
          </a:prstGeom>
          <a:solidFill>
            <a:srgbClr val="B0C4F2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Typical</a:t>
            </a:r>
            <a:b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“Dynamic”</a:t>
            </a:r>
          </a:p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Features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7662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44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solidFill>
            <a:srgbClr val="ECE65E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rgbClr val="ECE65E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60916" y="762000"/>
            <a:ext cx="4381500" cy="2201220"/>
          </a:xfrm>
          <a:prstGeom prst="rect">
            <a:avLst/>
          </a:prstGeom>
          <a:solidFill>
            <a:srgbClr val="B0C4F2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Typical</a:t>
            </a:r>
            <a:b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“Dynamic”</a:t>
            </a:r>
          </a:p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Features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000752" y="762000"/>
            <a:ext cx="2695576" cy="1407583"/>
          </a:xfrm>
          <a:prstGeom prst="rect">
            <a:avLst/>
          </a:prstGeom>
          <a:solidFill>
            <a:srgbClr val="ECE65E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JavaScript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5746355" y="2397977"/>
            <a:ext cx="3137690" cy="172354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200"/>
              </a:spcAft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tl;dr</a:t>
            </a:r>
          </a:p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Harder, but</a:t>
            </a:r>
            <a:b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DJS handles them</a:t>
            </a:r>
          </a:p>
        </p:txBody>
      </p:sp>
    </p:spTree>
    <p:custDataLst>
      <p:tags r:id="rId1"/>
    </p:custDataLst>
  </p:cSld>
  <p:clrMapOvr>
    <a:masterClrMapping/>
  </p:clrMapOvr>
  <p:transition advTm="71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7639" y="1426304"/>
            <a:ext cx="4314976" cy="1742091"/>
            <a:chOff x="7639" y="1426304"/>
            <a:chExt cx="4314976" cy="1742091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rot="5400000">
              <a:off x="2540445" y="2296556"/>
              <a:ext cx="423320" cy="1589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pSp>
          <p:nvGrpSpPr>
            <p:cNvPr id="31" name="Group 30"/>
            <p:cNvGrpSpPr/>
            <p:nvPr/>
          </p:nvGrpSpPr>
          <p:grpSpPr>
            <a:xfrm>
              <a:off x="7639" y="1426304"/>
              <a:ext cx="4314976" cy="659386"/>
              <a:chOff x="4448817" y="825613"/>
              <a:chExt cx="4314976" cy="659386"/>
            </a:xfrm>
          </p:grpSpPr>
          <p:sp>
            <p:nvSpPr>
              <p:cNvPr id="14" name="AutoShape 18"/>
              <p:cNvSpPr>
                <a:spLocks noChangeArrowheads="1"/>
              </p:cNvSpPr>
              <p:nvPr/>
            </p:nvSpPr>
            <p:spPr bwMode="auto">
              <a:xfrm>
                <a:off x="5624361" y="825614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endParaRPr lang="en-US" sz="1600" dirty="0">
                  <a:latin typeface="Monaco"/>
                  <a:cs typeface="Monaco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448817" y="825613"/>
                <a:ext cx="1174750" cy="65938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child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8433" y="2509009"/>
              <a:ext cx="4312593" cy="659386"/>
              <a:chOff x="4449611" y="1757615"/>
              <a:chExt cx="4312593" cy="659386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449611" y="1757615"/>
                <a:ext cx="1174750" cy="65938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parent</a:t>
                </a:r>
              </a:p>
            </p:txBody>
          </p:sp>
          <p:sp>
            <p:nvSpPr>
              <p:cNvPr id="30" name="AutoShape 18"/>
              <p:cNvSpPr>
                <a:spLocks noChangeArrowheads="1"/>
              </p:cNvSpPr>
              <p:nvPr/>
            </p:nvSpPr>
            <p:spPr bwMode="auto">
              <a:xfrm>
                <a:off x="5622772" y="1757616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endParaRPr lang="en-US" sz="1600" dirty="0">
                  <a:latin typeface="Monaco"/>
                  <a:cs typeface="Monaco"/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7639" y="3168395"/>
            <a:ext cx="4312593" cy="2827703"/>
            <a:chOff x="7639" y="3168395"/>
            <a:chExt cx="4312593" cy="2827703"/>
          </a:xfrm>
        </p:grpSpPr>
        <p:sp>
          <p:nvSpPr>
            <p:cNvPr id="50" name="AutoShape 18"/>
            <p:cNvSpPr>
              <a:spLocks noChangeArrowheads="1"/>
            </p:cNvSpPr>
            <p:nvPr/>
          </p:nvSpPr>
          <p:spPr bwMode="auto">
            <a:xfrm>
              <a:off x="2459796" y="4674420"/>
              <a:ext cx="586208" cy="5114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...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7639" y="3591714"/>
              <a:ext cx="4312593" cy="659386"/>
              <a:chOff x="4449611" y="1757615"/>
              <a:chExt cx="4312593" cy="65938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4449611" y="1757615"/>
                <a:ext cx="1174750" cy="65938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grandpa</a:t>
                </a:r>
              </a:p>
            </p:txBody>
          </p:sp>
          <p:sp>
            <p:nvSpPr>
              <p:cNvPr id="35" name="AutoShape 18"/>
              <p:cNvSpPr>
                <a:spLocks noChangeArrowheads="1"/>
              </p:cNvSpPr>
              <p:nvPr/>
            </p:nvSpPr>
            <p:spPr bwMode="auto">
              <a:xfrm>
                <a:off x="5622772" y="1757616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>
                  <a:latin typeface="Monaco"/>
                  <a:cs typeface="Monaco"/>
                </a:endParaRP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 bwMode="auto">
            <a:xfrm rot="5400000">
              <a:off x="2539253" y="3379658"/>
              <a:ext cx="423320" cy="79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1" name="Straight Arrow Connector 40"/>
            <p:cNvCxnSpPr>
              <a:endCxn id="50" idx="0"/>
            </p:cNvCxnSpPr>
            <p:nvPr/>
          </p:nvCxnSpPr>
          <p:spPr bwMode="auto">
            <a:xfrm rot="16200000" flipH="1">
              <a:off x="2540048" y="4461568"/>
              <a:ext cx="423320" cy="238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3" name="AutoShape 18"/>
            <p:cNvSpPr>
              <a:spLocks noChangeArrowheads="1"/>
            </p:cNvSpPr>
            <p:nvPr/>
          </p:nvSpPr>
          <p:spPr bwMode="auto">
            <a:xfrm>
              <a:off x="2395548" y="5621527"/>
              <a:ext cx="709935" cy="374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null</a:t>
              </a:r>
            </a:p>
          </p:txBody>
        </p:sp>
        <p:cxnSp>
          <p:nvCxnSpPr>
            <p:cNvPr id="60" name="Straight Arrow Connector 59"/>
            <p:cNvCxnSpPr>
              <a:stCxn id="50" idx="2"/>
              <a:endCxn id="43" idx="0"/>
            </p:cNvCxnSpPr>
            <p:nvPr/>
          </p:nvCxnSpPr>
          <p:spPr bwMode="auto">
            <a:xfrm rot="5400000">
              <a:off x="2533857" y="5402483"/>
              <a:ext cx="435703" cy="238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7" name="Title 1"/>
          <p:cNvSpPr txBox="1">
            <a:spLocks/>
          </p:cNvSpPr>
          <p:nvPr/>
        </p:nvSpPr>
        <p:spPr bwMode="auto">
          <a:xfrm>
            <a:off x="4815214" y="828317"/>
            <a:ext cx="3814628" cy="156966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Upon construction, each object links to a </a:t>
            </a:r>
            <a:r>
              <a:rPr lang="en-US" sz="3200" b="1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</a:t>
            </a: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object</a:t>
            </a:r>
          </a:p>
        </p:txBody>
      </p:sp>
    </p:spTree>
    <p:custDataLst>
      <p:tags r:id="rId1"/>
    </p:custDataLst>
  </p:cSld>
  <p:clrMapOvr>
    <a:masterClrMapping/>
  </p:clrMapOvr>
  <p:transition advTm="219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209586" y="1394556"/>
            <a:ext cx="3553414" cy="480131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…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Return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undefined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54"/>
          <p:cNvGrpSpPr/>
          <p:nvPr/>
        </p:nvGrpSpPr>
        <p:grpSpPr>
          <a:xfrm>
            <a:off x="7639" y="1426304"/>
            <a:ext cx="4314976" cy="1742091"/>
            <a:chOff x="7639" y="1426304"/>
            <a:chExt cx="4314976" cy="1742091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rot="5400000">
              <a:off x="2540445" y="2296556"/>
              <a:ext cx="423320" cy="1589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pSp>
          <p:nvGrpSpPr>
            <p:cNvPr id="3" name="Group 30"/>
            <p:cNvGrpSpPr/>
            <p:nvPr/>
          </p:nvGrpSpPr>
          <p:grpSpPr>
            <a:xfrm>
              <a:off x="7639" y="1426304"/>
              <a:ext cx="4314976" cy="659386"/>
              <a:chOff x="4448817" y="825613"/>
              <a:chExt cx="4314976" cy="659386"/>
            </a:xfrm>
          </p:grpSpPr>
          <p:sp>
            <p:nvSpPr>
              <p:cNvPr id="14" name="AutoShape 18"/>
              <p:cNvSpPr>
                <a:spLocks noChangeArrowheads="1"/>
              </p:cNvSpPr>
              <p:nvPr/>
            </p:nvSpPr>
            <p:spPr bwMode="auto">
              <a:xfrm>
                <a:off x="5624361" y="825614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endParaRPr lang="en-US" sz="1600" dirty="0">
                  <a:latin typeface="Monaco"/>
                  <a:cs typeface="Monaco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448817" y="825613"/>
                <a:ext cx="1174750" cy="65938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child</a:t>
                </a:r>
              </a:p>
            </p:txBody>
          </p:sp>
        </p:grpSp>
        <p:grpSp>
          <p:nvGrpSpPr>
            <p:cNvPr id="4" name="Group 31"/>
            <p:cNvGrpSpPr/>
            <p:nvPr/>
          </p:nvGrpSpPr>
          <p:grpSpPr>
            <a:xfrm>
              <a:off x="8433" y="2509009"/>
              <a:ext cx="4312593" cy="659386"/>
              <a:chOff x="4449611" y="1757615"/>
              <a:chExt cx="4312593" cy="659386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449611" y="1757615"/>
                <a:ext cx="1174750" cy="65938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parent</a:t>
                </a:r>
              </a:p>
            </p:txBody>
          </p:sp>
          <p:sp>
            <p:nvSpPr>
              <p:cNvPr id="30" name="AutoShape 18"/>
              <p:cNvSpPr>
                <a:spLocks noChangeArrowheads="1"/>
              </p:cNvSpPr>
              <p:nvPr/>
            </p:nvSpPr>
            <p:spPr bwMode="auto">
              <a:xfrm>
                <a:off x="5622772" y="1757616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endParaRPr lang="en-US" sz="1600" dirty="0">
                  <a:latin typeface="Monaco"/>
                  <a:cs typeface="Monaco"/>
                </a:endParaRPr>
              </a:p>
            </p:txBody>
          </p:sp>
        </p:grpSp>
      </p:grpSp>
      <p:grpSp>
        <p:nvGrpSpPr>
          <p:cNvPr id="11" name="Group 55"/>
          <p:cNvGrpSpPr/>
          <p:nvPr/>
        </p:nvGrpSpPr>
        <p:grpSpPr>
          <a:xfrm>
            <a:off x="7639" y="3168395"/>
            <a:ext cx="4312593" cy="2827703"/>
            <a:chOff x="7639" y="3168395"/>
            <a:chExt cx="4312593" cy="2827703"/>
          </a:xfrm>
        </p:grpSpPr>
        <p:sp>
          <p:nvSpPr>
            <p:cNvPr id="50" name="AutoShape 18"/>
            <p:cNvSpPr>
              <a:spLocks noChangeArrowheads="1"/>
            </p:cNvSpPr>
            <p:nvPr/>
          </p:nvSpPr>
          <p:spPr bwMode="auto">
            <a:xfrm>
              <a:off x="2459796" y="4674420"/>
              <a:ext cx="586208" cy="5114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...</a:t>
              </a:r>
            </a:p>
          </p:txBody>
        </p:sp>
        <p:grpSp>
          <p:nvGrpSpPr>
            <p:cNvPr id="12" name="Group 32"/>
            <p:cNvGrpSpPr/>
            <p:nvPr/>
          </p:nvGrpSpPr>
          <p:grpSpPr>
            <a:xfrm>
              <a:off x="7639" y="3591714"/>
              <a:ext cx="4312593" cy="659386"/>
              <a:chOff x="4449611" y="1757615"/>
              <a:chExt cx="4312593" cy="65938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4449611" y="1757615"/>
                <a:ext cx="1174750" cy="65938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grandpa</a:t>
                </a:r>
              </a:p>
            </p:txBody>
          </p:sp>
          <p:sp>
            <p:nvSpPr>
              <p:cNvPr id="35" name="AutoShape 18"/>
              <p:cNvSpPr>
                <a:spLocks noChangeArrowheads="1"/>
              </p:cNvSpPr>
              <p:nvPr/>
            </p:nvSpPr>
            <p:spPr bwMode="auto">
              <a:xfrm>
                <a:off x="5622772" y="1757616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>
                  <a:latin typeface="Monaco"/>
                  <a:cs typeface="Monaco"/>
                </a:endParaRP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 bwMode="auto">
            <a:xfrm rot="5400000">
              <a:off x="2539253" y="3379658"/>
              <a:ext cx="423320" cy="79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1" name="Straight Arrow Connector 40"/>
            <p:cNvCxnSpPr>
              <a:endCxn id="50" idx="0"/>
            </p:cNvCxnSpPr>
            <p:nvPr/>
          </p:nvCxnSpPr>
          <p:spPr bwMode="auto">
            <a:xfrm rot="16200000" flipH="1">
              <a:off x="2540048" y="4461568"/>
              <a:ext cx="423320" cy="238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3" name="AutoShape 18"/>
            <p:cNvSpPr>
              <a:spLocks noChangeArrowheads="1"/>
            </p:cNvSpPr>
            <p:nvPr/>
          </p:nvSpPr>
          <p:spPr bwMode="auto">
            <a:xfrm>
              <a:off x="2395548" y="5621527"/>
              <a:ext cx="709935" cy="374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null</a:t>
              </a:r>
            </a:p>
          </p:txBody>
        </p:sp>
        <p:cxnSp>
          <p:nvCxnSpPr>
            <p:cNvPr id="60" name="Straight Arrow Connector 59"/>
            <p:cNvCxnSpPr>
              <a:stCxn id="50" idx="2"/>
              <a:endCxn id="43" idx="0"/>
            </p:cNvCxnSpPr>
            <p:nvPr/>
          </p:nvCxnSpPr>
          <p:spPr bwMode="auto">
            <a:xfrm rot="5400000">
              <a:off x="2533857" y="5402483"/>
              <a:ext cx="435703" cy="238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332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51" grpId="0"/>
      <p:bldP spid="5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09586" y="1394556"/>
            <a:ext cx="3553414" cy="480131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…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Return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undefined</a:t>
            </a:r>
            <a:endParaRPr lang="en-US" sz="1800" dirty="0" smtClean="0">
              <a:latin typeface="Monaco"/>
              <a:cs typeface="Monaco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4447609" y="1415722"/>
            <a:ext cx="4696391" cy="72327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latin typeface="Monaco"/>
              <a:cs typeface="Monaco"/>
            </a:endParaRPr>
          </a:p>
        </p:txBody>
      </p:sp>
    </p:spTree>
  </p:cSld>
  <p:clrMapOvr>
    <a:masterClrMapping/>
  </p:clrMapOvr>
  <p:transition advTm="4275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09586" y="1394556"/>
            <a:ext cx="3553414" cy="480131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…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Return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undefined</a:t>
            </a:r>
            <a:endParaRPr lang="en-US" sz="1800" dirty="0" smtClean="0">
              <a:latin typeface="Monaco"/>
              <a:cs typeface="Monaco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447610" y="1415722"/>
            <a:ext cx="4516474" cy="1785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latin typeface="Monaco"/>
              <a:cs typeface="Monaco"/>
            </a:endParaRPr>
          </a:p>
        </p:txBody>
      </p:sp>
    </p:spTree>
  </p:cSld>
  <p:clrMapOvr>
    <a:masterClrMapping/>
  </p:clrMapOvr>
  <p:transition advTm="3444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 bwMode="auto">
          <a:xfrm>
            <a:off x="5209586" y="1394556"/>
            <a:ext cx="3553414" cy="480131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…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Return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undefined</a:t>
            </a:r>
            <a:endParaRPr lang="en-US" sz="1800" dirty="0" smtClean="0">
              <a:latin typeface="Monaco"/>
              <a:cs typeface="Monaco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52892" y="3446752"/>
            <a:ext cx="4277292" cy="2801648"/>
          </a:xfrm>
          <a:prstGeom prst="roundRect">
            <a:avLst>
              <a:gd name="adj" fmla="val 6696"/>
            </a:avLst>
          </a:prstGeom>
          <a:solidFill>
            <a:srgbClr val="51515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447610" y="1415722"/>
            <a:ext cx="4516474" cy="1785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???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305047" y="3705184"/>
            <a:ext cx="895683" cy="242256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85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Add Types?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074347"/>
            <a:ext cx="9144000" cy="278341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8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Prevent Errors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8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Prevent the Unexpected</a:t>
            </a:r>
          </a:p>
        </p:txBody>
      </p:sp>
    </p:spTree>
    <p:custDataLst>
      <p:tags r:id="rId1"/>
    </p:custDataLst>
  </p:cSld>
  <p:clrMapOvr>
    <a:masterClrMapping/>
  </p:clrMapOvr>
  <p:transition advTm="8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152892" y="3446752"/>
            <a:ext cx="4277292" cy="2801648"/>
          </a:xfrm>
          <a:prstGeom prst="roundRect">
            <a:avLst>
              <a:gd name="adj" fmla="val 6696"/>
            </a:avLst>
          </a:prstGeom>
          <a:solidFill>
            <a:srgbClr val="51515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50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447609" y="1415722"/>
            <a:ext cx="4759889" cy="28469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1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???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962536" y="3489084"/>
            <a:ext cx="3800464" cy="81590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5087422" y="4503755"/>
            <a:ext cx="3569741" cy="156966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200"/>
              </a:spcAft>
              <a:defRPr/>
            </a:pP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Abstract predicate</a:t>
            </a:r>
            <a:b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summarize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</a:t>
            </a:r>
            <a:b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unknown portion</a:t>
            </a:r>
            <a:b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the prototype chain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643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9" grpId="0" animBg="1"/>
      <p:bldP spid="31" grpId="0" animBg="1"/>
      <p:bldP spid="32" grpId="0"/>
      <p:bldP spid="32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152892" y="3446752"/>
            <a:ext cx="4277292" cy="2801648"/>
          </a:xfrm>
          <a:prstGeom prst="roundRect">
            <a:avLst>
              <a:gd name="adj" fmla="val 6696"/>
            </a:avLst>
          </a:prstGeom>
          <a:solidFill>
            <a:srgbClr val="51515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51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447609" y="1415722"/>
            <a:ext cx="4759889" cy="28469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1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“John”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“Ida”</a:t>
              </a:r>
              <a:b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“last” 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“McCarthy”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???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765336" y="4499921"/>
            <a:ext cx="4202769" cy="121571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&lt;:</a:t>
            </a:r>
          </a:p>
          <a:p>
            <a:pPr algn="ctr">
              <a:spcAft>
                <a:spcPts val="1800"/>
              </a:spcAft>
            </a:pP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“John”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012491" y="1373390"/>
            <a:ext cx="2988509" cy="82794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1" name="Group 35"/>
          <p:cNvGrpSpPr/>
          <p:nvPr/>
        </p:nvGrpSpPr>
        <p:grpSpPr>
          <a:xfrm>
            <a:off x="1371601" y="600935"/>
            <a:ext cx="4724409" cy="540875"/>
            <a:chOff x="2070079" y="600935"/>
            <a:chExt cx="4724409" cy="540875"/>
          </a:xfrm>
        </p:grpSpPr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070079" y="600935"/>
              <a:ext cx="4279924" cy="540875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2148380" y="664433"/>
              <a:ext cx="464610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>
                <a:spcAft>
                  <a:spcPts val="0"/>
                </a:spcAft>
              </a:pPr>
              <a:r>
                <a:rPr lang="en-US" sz="20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var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k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;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child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];</a:t>
              </a:r>
              <a:endPara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55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152892" y="3446752"/>
            <a:ext cx="4277292" cy="2801648"/>
          </a:xfrm>
          <a:prstGeom prst="roundRect">
            <a:avLst>
              <a:gd name="adj" fmla="val 6696"/>
            </a:avLst>
          </a:prstGeom>
          <a:solidFill>
            <a:srgbClr val="51515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52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447609" y="1415722"/>
            <a:ext cx="4759889" cy="28469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1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“John”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“Ida”</a:t>
              </a:r>
              <a:b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“last” 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“McCarthy”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???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grpSp>
        <p:nvGrpSpPr>
          <p:cNvPr id="11" name="Group 35"/>
          <p:cNvGrpSpPr/>
          <p:nvPr/>
        </p:nvGrpSpPr>
        <p:grpSpPr>
          <a:xfrm>
            <a:off x="1449902" y="600935"/>
            <a:ext cx="4646108" cy="540875"/>
            <a:chOff x="2148380" y="600935"/>
            <a:chExt cx="4646108" cy="540875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212973" y="600935"/>
              <a:ext cx="4137029" cy="540875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2148380" y="664433"/>
              <a:ext cx="464610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>
                <a:spcAft>
                  <a:spcPts val="0"/>
                </a:spcAft>
              </a:pPr>
              <a:r>
                <a:rPr lang="en-US" sz="20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var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k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“last”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;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child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];</a:t>
              </a:r>
              <a:endPara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 bwMode="auto">
          <a:xfrm>
            <a:off x="4765336" y="4499921"/>
            <a:ext cx="4202769" cy="121571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&lt;:</a:t>
            </a:r>
          </a:p>
          <a:p>
            <a:pPr algn="ctr">
              <a:spcAft>
                <a:spcPts val="1800"/>
              </a:spcAft>
            </a:pP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“McCarthy”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012491" y="1373390"/>
            <a:ext cx="2988509" cy="82794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012491" y="2445510"/>
            <a:ext cx="3750509" cy="80992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14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39" grpId="1" animBg="1"/>
      <p:bldP spid="4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53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3341149" y="3587763"/>
            <a:ext cx="4956178" cy="221599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200"/>
              </a:spcAft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Key Idea:</a:t>
            </a:r>
          </a:p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Reduce prototype</a:t>
            </a:r>
            <a:b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semantics to </a:t>
            </a:r>
            <a:r>
              <a:rPr lang="en-US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decidable</a:t>
            </a: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theory of arrays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3341149" y="2805711"/>
            <a:ext cx="4956179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 Chain Unrolling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45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3043" y="878201"/>
            <a:ext cx="7697305" cy="207749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0,1,2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while (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nums.length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=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281060" y="677334"/>
            <a:ext cx="3295118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 finite tuple…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2992963" y="2701701"/>
            <a:ext cx="4224864" cy="1015663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… extended to unbounded collection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94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4" grpId="0" animBg="1"/>
      <p:bldP spid="1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3043" y="878201"/>
            <a:ext cx="7697305" cy="430887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0,1,2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while (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nums.length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=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</a:t>
            </a:r>
          </a:p>
          <a:p>
            <a:pPr defTabSz="457200" eaLnBrk="1" hangingPunct="1">
              <a:spcAft>
                <a:spcPts val="30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30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delete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3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nums.length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++)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sum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+=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466169" y="3072607"/>
            <a:ext cx="3781936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 “hole” in the array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2652814" y="4085192"/>
            <a:ext cx="5916532" cy="1834908"/>
            <a:chOff x="2652814" y="4064026"/>
            <a:chExt cx="5916532" cy="1834908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652814" y="4064026"/>
              <a:ext cx="3961769" cy="1217084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3132668" y="5344936"/>
              <a:ext cx="5436678" cy="55399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kumimoji="0" lang="en-US" sz="3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Missing element within “length”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64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765576"/>
            <a:ext cx="9144000" cy="132343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Track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“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packedness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,” and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length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arrays where possible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72229" y="2582335"/>
            <a:ext cx="4414631" cy="21852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543749" y="3386680"/>
            <a:ext cx="4114800" cy="484774"/>
            <a:chOff x="4849281" y="5754130"/>
            <a:chExt cx="4114800" cy="484774"/>
          </a:xfrm>
        </p:grpSpPr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5306481" y="5838794"/>
              <a:ext cx="457200" cy="400110"/>
            </a:xfrm>
            <a:prstGeom prst="rect">
              <a:avLst/>
            </a:prstGeom>
            <a:solidFill>
              <a:srgbClr val="FF916C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X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57636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62208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66780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9" name="Title 1"/>
            <p:cNvSpPr txBox="1">
              <a:spLocks/>
            </p:cNvSpPr>
            <p:nvPr/>
          </p:nvSpPr>
          <p:spPr bwMode="auto">
            <a:xfrm>
              <a:off x="75924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71352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8049681" y="5838794"/>
              <a:ext cx="457200" cy="400110"/>
            </a:xfrm>
            <a:prstGeom prst="rect">
              <a:avLst/>
            </a:prstGeom>
            <a:solidFill>
              <a:srgbClr val="FF916C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2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X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85068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48492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43749" y="2614084"/>
            <a:ext cx="4114800" cy="484774"/>
            <a:chOff x="4691911" y="2878659"/>
            <a:chExt cx="4114800" cy="484774"/>
          </a:xfrm>
        </p:grpSpPr>
        <p:sp>
          <p:nvSpPr>
            <p:cNvPr id="25" name="Title 1"/>
            <p:cNvSpPr txBox="1">
              <a:spLocks/>
            </p:cNvSpPr>
            <p:nvPr/>
          </p:nvSpPr>
          <p:spPr bwMode="auto">
            <a:xfrm>
              <a:off x="51491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6" name="Title 1"/>
            <p:cNvSpPr txBox="1">
              <a:spLocks/>
            </p:cNvSpPr>
            <p:nvPr/>
          </p:nvSpPr>
          <p:spPr bwMode="auto">
            <a:xfrm>
              <a:off x="56063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60635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8" name="Title 1"/>
            <p:cNvSpPr txBox="1">
              <a:spLocks/>
            </p:cNvSpPr>
            <p:nvPr/>
          </p:nvSpPr>
          <p:spPr bwMode="auto">
            <a:xfrm>
              <a:off x="65207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9" name="Title 1"/>
            <p:cNvSpPr txBox="1">
              <a:spLocks/>
            </p:cNvSpPr>
            <p:nvPr/>
          </p:nvSpPr>
          <p:spPr bwMode="auto">
            <a:xfrm>
              <a:off x="74351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 bwMode="auto">
            <a:xfrm>
              <a:off x="69779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1" name="Title 1"/>
            <p:cNvSpPr txBox="1">
              <a:spLocks/>
            </p:cNvSpPr>
            <p:nvPr/>
          </p:nvSpPr>
          <p:spPr bwMode="auto">
            <a:xfrm>
              <a:off x="78923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 bwMode="auto">
            <a:xfrm>
              <a:off x="83495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3" name="Title 1"/>
            <p:cNvSpPr txBox="1">
              <a:spLocks/>
            </p:cNvSpPr>
            <p:nvPr/>
          </p:nvSpPr>
          <p:spPr bwMode="auto">
            <a:xfrm>
              <a:off x="46919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 bwMode="auto">
          <a:xfrm>
            <a:off x="2254753" y="5281090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T?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ea typeface="+mj-ea"/>
                <a:cs typeface="Symbol" charset="2"/>
                <a:sym typeface="Symbol" pitchFamily="-65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43749" y="2258343"/>
            <a:ext cx="4114800" cy="400110"/>
            <a:chOff x="4691911" y="2963323"/>
            <a:chExt cx="4114800" cy="400110"/>
          </a:xfrm>
        </p:grpSpPr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51491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-1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7" name="Title 1"/>
            <p:cNvSpPr txBox="1">
              <a:spLocks/>
            </p:cNvSpPr>
            <p:nvPr/>
          </p:nvSpPr>
          <p:spPr bwMode="auto">
            <a:xfrm>
              <a:off x="56063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0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8" name="Title 1"/>
            <p:cNvSpPr txBox="1">
              <a:spLocks/>
            </p:cNvSpPr>
            <p:nvPr/>
          </p:nvSpPr>
          <p:spPr bwMode="auto">
            <a:xfrm>
              <a:off x="60635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1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9" name="Title 1"/>
            <p:cNvSpPr txBox="1">
              <a:spLocks/>
            </p:cNvSpPr>
            <p:nvPr/>
          </p:nvSpPr>
          <p:spPr bwMode="auto">
            <a:xfrm>
              <a:off x="65207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2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0" name="Title 1"/>
            <p:cNvSpPr txBox="1">
              <a:spLocks/>
            </p:cNvSpPr>
            <p:nvPr/>
          </p:nvSpPr>
          <p:spPr bwMode="auto">
            <a:xfrm>
              <a:off x="7667937" y="2963323"/>
              <a:ext cx="9144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err="1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len(a</a:t>
              </a:r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)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1" name="Title 1"/>
            <p:cNvSpPr txBox="1">
              <a:spLocks/>
            </p:cNvSpPr>
            <p:nvPr/>
          </p:nvSpPr>
          <p:spPr bwMode="auto">
            <a:xfrm>
              <a:off x="69779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2" name="Title 1"/>
            <p:cNvSpPr txBox="1">
              <a:spLocks/>
            </p:cNvSpPr>
            <p:nvPr/>
          </p:nvSpPr>
          <p:spPr bwMode="auto">
            <a:xfrm>
              <a:off x="78923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3" name="Title 1"/>
            <p:cNvSpPr txBox="1">
              <a:spLocks/>
            </p:cNvSpPr>
            <p:nvPr/>
          </p:nvSpPr>
          <p:spPr bwMode="auto">
            <a:xfrm>
              <a:off x="83495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4" name="Title 1"/>
            <p:cNvSpPr txBox="1">
              <a:spLocks/>
            </p:cNvSpPr>
            <p:nvPr/>
          </p:nvSpPr>
          <p:spPr bwMode="auto">
            <a:xfrm>
              <a:off x="46919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sp>
        <p:nvSpPr>
          <p:cNvPr id="45" name="Title 1"/>
          <p:cNvSpPr txBox="1">
            <a:spLocks/>
          </p:cNvSpPr>
          <p:nvPr/>
        </p:nvSpPr>
        <p:spPr bwMode="auto">
          <a:xfrm>
            <a:off x="2254753" y="5803895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 X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370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build="p"/>
      <p:bldP spid="34" grpId="0" animBg="1"/>
      <p:bldP spid="4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185464" y="3140084"/>
            <a:ext cx="6776247" cy="29854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Int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Str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765576"/>
            <a:ext cx="9144000" cy="1556575"/>
            <a:chOff x="0" y="977236"/>
            <a:chExt cx="9144000" cy="1556575"/>
          </a:xfrm>
        </p:grpSpPr>
        <p:sp>
          <p:nvSpPr>
            <p:cNvPr id="8" name="Title 1"/>
            <p:cNvSpPr txBox="1">
              <a:spLocks/>
            </p:cNvSpPr>
            <p:nvPr/>
          </p:nvSpPr>
          <p:spPr bwMode="auto">
            <a:xfrm>
              <a:off x="0" y="977236"/>
              <a:ext cx="9144000" cy="70788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Encode </a:t>
              </a:r>
              <a:r>
                <a:rPr kumimoji="0" lang="en-US" sz="4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tuples</a:t>
              </a: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as arrays</a:t>
              </a:r>
              <a:endParaRPr kumimoji="0" lang="en-US" sz="4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661973" y="2133701"/>
              <a:ext cx="3823229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var</a:t>
              </a:r>
              <a:r>
                <a:rPr lang="en-US" sz="2000" dirty="0" smtClean="0">
                  <a:solidFill>
                    <a:srgbClr val="53AD1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tup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[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17,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cacti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</a:p>
            <a:p>
              <a:pPr defTabSz="457200" eaLnBrk="1" hangingPunct="1">
                <a:spcAft>
                  <a:spcPts val="600"/>
                </a:spcAft>
              </a:pPr>
              <a:endPara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17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661973" y="1922041"/>
            <a:ext cx="3823229" cy="78483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17,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cacti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tup.length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=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85464" y="3140084"/>
            <a:ext cx="6776247" cy="29854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</p:spTree>
  </p:cSld>
  <p:clrMapOvr>
    <a:masterClrMapping/>
  </p:clrMapOvr>
  <p:transition advTm="3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826559" y="1418167"/>
            <a:ext cx="6106583" cy="287771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DJS handles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quirks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Special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length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property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Monaco"/>
                <a:cs typeface="Monaco"/>
              </a:rPr>
              <a:t>	Array.prototype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200" kern="0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	Non-integer keys</a:t>
            </a:r>
            <a:br>
              <a:rPr lang="en-US" sz="3200" kern="0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</p:cSld>
  <p:clrMapOvr>
    <a:masterClrMapping/>
  </p:clrMapOvr>
  <p:transition advTm="79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Okay, But Who Cares?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598084"/>
            <a:ext cx="9143999" cy="458587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Programmers</a:t>
            </a:r>
            <a:br>
              <a:rPr lang="en-US" sz="5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JSLint, Closure Compiler, TypeScript, Dart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Browser Vendors</a:t>
            </a:r>
            <a:br>
              <a:rPr lang="en-US" sz="5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Compete based on performance, security, reliability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Standards Committees</a:t>
            </a:r>
            <a:br>
              <a:rPr lang="en-US" sz="5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Actively evolving JavaScript and Web standards</a:t>
            </a:r>
          </a:p>
        </p:txBody>
      </p:sp>
    </p:spTree>
    <p:custDataLst>
      <p:tags r:id="rId1"/>
    </p:custDataLst>
  </p:cSld>
  <p:clrMapOvr>
    <a:masterClrMapping/>
  </p:clrMapOvr>
  <p:transition advTm="328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60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5602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</a:t>
            </a:r>
            <a:r>
              <a:rPr lang="en-US">
                <a:latin typeface="Monaco"/>
                <a:cs typeface="Monaco"/>
              </a:rPr>
              <a:t>eval</a:t>
            </a:r>
            <a:r>
              <a:rPr lang="en-US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61</a:t>
            </a:fld>
            <a:endParaRPr lang="en-US"/>
          </a:p>
        </p:txBody>
      </p:sp>
      <p:grpSp>
        <p:nvGrpSpPr>
          <p:cNvPr id="10" name="Group 27"/>
          <p:cNvGrpSpPr/>
          <p:nvPr/>
        </p:nvGrpSpPr>
        <p:grpSpPr>
          <a:xfrm>
            <a:off x="4108449" y="2702998"/>
            <a:ext cx="4548520" cy="2382577"/>
            <a:chOff x="4108449" y="2544253"/>
            <a:chExt cx="4548520" cy="2382577"/>
          </a:xfrm>
        </p:grpSpPr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4689475" y="4372832"/>
              <a:ext cx="3967494" cy="55399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Arbitrary code loading</a:t>
              </a:r>
            </a:p>
          </p:txBody>
        </p:sp>
        <p:grpSp>
          <p:nvGrpSpPr>
            <p:cNvPr id="12" name="Group 23"/>
            <p:cNvGrpSpPr/>
            <p:nvPr/>
          </p:nvGrpSpPr>
          <p:grpSpPr>
            <a:xfrm>
              <a:off x="4108449" y="2544253"/>
              <a:ext cx="1479551" cy="1828579"/>
              <a:chOff x="4108449" y="2374925"/>
              <a:chExt cx="1479551" cy="1828579"/>
            </a:xfrm>
          </p:grpSpPr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>
                <a:off x="4108449" y="2374925"/>
                <a:ext cx="1162052" cy="690027"/>
              </a:xfrm>
              <a:prstGeom prst="rect">
                <a:avLst/>
              </a:prstGeom>
              <a:noFill/>
              <a:ln w="63500">
                <a:solidFill>
                  <a:srgbClr val="E30907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457200" eaLnBrk="1" hangingPunct="1"/>
                <a:endParaRPr lang="en-US" sz="1800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  <p:cxnSp>
            <p:nvCxnSpPr>
              <p:cNvPr id="14" name="Straight Arrow Connector 13"/>
              <p:cNvCxnSpPr>
                <a:endCxn id="13" idx="2"/>
              </p:cNvCxnSpPr>
              <p:nvPr/>
            </p:nvCxnSpPr>
            <p:spPr bwMode="auto">
              <a:xfrm rot="16200000" flipV="1">
                <a:off x="4569462" y="3184965"/>
                <a:ext cx="1138552" cy="89852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98923" y="1576922"/>
            <a:ext cx="5624831" cy="295465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no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  <a:p>
            <a:pPr defTabSz="457200" eaLnBrk="1" hangingPunct="1">
              <a:spcAft>
                <a:spcPts val="1200"/>
              </a:spcAft>
            </a:pPr>
            <a:endParaRPr lang="en-US" sz="3000" dirty="0" err="1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eval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“…”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</p:txBody>
      </p:sp>
      <p:grpSp>
        <p:nvGrpSpPr>
          <p:cNvPr id="18" name="Group 46"/>
          <p:cNvGrpSpPr/>
          <p:nvPr/>
        </p:nvGrpSpPr>
        <p:grpSpPr>
          <a:xfrm>
            <a:off x="827628" y="2169051"/>
            <a:ext cx="2643719" cy="533400"/>
            <a:chOff x="3589879" y="890303"/>
            <a:chExt cx="2643719" cy="533400"/>
          </a:xfrm>
        </p:grpSpPr>
        <p:cxnSp>
          <p:nvCxnSpPr>
            <p:cNvPr id="19" name="Straight Connector 18"/>
            <p:cNvCxnSpPr>
              <a:endCxn id="20" idx="3"/>
            </p:cNvCxnSpPr>
            <p:nvPr/>
          </p:nvCxnSpPr>
          <p:spPr bwMode="auto">
            <a:xfrm rot="10800000">
              <a:off x="5238762" y="1157003"/>
              <a:ext cx="994836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0" name="Rounded Rectangle 19"/>
            <p:cNvSpPr/>
            <p:nvPr/>
          </p:nvSpPr>
          <p:spPr bwMode="auto">
            <a:xfrm>
              <a:off x="3589879" y="890303"/>
              <a:ext cx="164888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Calibri"/>
                  <a:ea typeface="Consolas" pitchFamily="-65" charset="0"/>
                  <a:cs typeface="Calibri"/>
                </a:rPr>
                <a:t>Old Types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83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</a:t>
            </a:r>
            <a:r>
              <a:rPr lang="en-US">
                <a:latin typeface="Monaco"/>
                <a:cs typeface="Monaco"/>
              </a:rPr>
              <a:t>eval</a:t>
            </a:r>
            <a:r>
              <a:rPr lang="en-US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62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98923" y="1576922"/>
            <a:ext cx="5624831" cy="295465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no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  <a:p>
            <a:pPr defTabSz="457200" eaLnBrk="1" hangingPunct="1">
              <a:spcAft>
                <a:spcPts val="1200"/>
              </a:spcAft>
            </a:pPr>
            <a:endParaRPr lang="en-US" sz="3000" dirty="0" err="1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eval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“…”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#assume 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</p:txBody>
      </p:sp>
      <p:grpSp>
        <p:nvGrpSpPr>
          <p:cNvPr id="5" name="Group 46"/>
          <p:cNvGrpSpPr/>
          <p:nvPr/>
        </p:nvGrpSpPr>
        <p:grpSpPr>
          <a:xfrm>
            <a:off x="827628" y="2169051"/>
            <a:ext cx="2643719" cy="533400"/>
            <a:chOff x="3589879" y="890303"/>
            <a:chExt cx="2643719" cy="533400"/>
          </a:xfrm>
        </p:grpSpPr>
        <p:cxnSp>
          <p:nvCxnSpPr>
            <p:cNvPr id="7" name="Straight Connector 6"/>
            <p:cNvCxnSpPr>
              <a:endCxn id="8" idx="3"/>
            </p:cNvCxnSpPr>
            <p:nvPr/>
          </p:nvCxnSpPr>
          <p:spPr bwMode="auto">
            <a:xfrm rot="10800000">
              <a:off x="5238762" y="1157003"/>
              <a:ext cx="994836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8" name="Rounded Rectangle 7"/>
            <p:cNvSpPr/>
            <p:nvPr/>
          </p:nvSpPr>
          <p:spPr bwMode="auto">
            <a:xfrm>
              <a:off x="3589879" y="890303"/>
              <a:ext cx="164888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Calibri"/>
                  <a:ea typeface="Consolas" pitchFamily="-65" charset="0"/>
                  <a:cs typeface="Calibri"/>
                </a:rPr>
                <a:t>Old Types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</p:grpSp>
      <p:grpSp>
        <p:nvGrpSpPr>
          <p:cNvPr id="20" name="Group 46"/>
          <p:cNvGrpSpPr/>
          <p:nvPr/>
        </p:nvGrpSpPr>
        <p:grpSpPr>
          <a:xfrm>
            <a:off x="827628" y="3835387"/>
            <a:ext cx="2643719" cy="533400"/>
            <a:chOff x="3589879" y="890303"/>
            <a:chExt cx="2643719" cy="533400"/>
          </a:xfrm>
        </p:grpSpPr>
        <p:cxnSp>
          <p:nvCxnSpPr>
            <p:cNvPr id="21" name="Straight Connector 20"/>
            <p:cNvCxnSpPr>
              <a:endCxn id="22" idx="3"/>
            </p:cNvCxnSpPr>
            <p:nvPr/>
          </p:nvCxnSpPr>
          <p:spPr bwMode="auto">
            <a:xfrm rot="10800000">
              <a:off x="5238762" y="1157003"/>
              <a:ext cx="994836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3589879" y="890303"/>
              <a:ext cx="164888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Calibri"/>
                  <a:ea typeface="Consolas" pitchFamily="-65" charset="0"/>
                  <a:cs typeface="Calibri"/>
                </a:rPr>
                <a:t>New Types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</p:grpSp>
      <p:sp>
        <p:nvSpPr>
          <p:cNvPr id="17" name="Rounded Rectangle 16"/>
          <p:cNvSpPr/>
          <p:nvPr/>
        </p:nvSpPr>
        <p:spPr bwMode="auto">
          <a:xfrm>
            <a:off x="6007112" y="3399359"/>
            <a:ext cx="1648883" cy="533400"/>
          </a:xfrm>
          <a:prstGeom prst="roundRect">
            <a:avLst>
              <a:gd name="adj" fmla="val 19917"/>
            </a:avLst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New Types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07366" y="2667001"/>
            <a:ext cx="5714604" cy="3216990"/>
            <a:chOff x="2307366" y="2465924"/>
            <a:chExt cx="5714604" cy="3216990"/>
          </a:xfrm>
        </p:grpSpPr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2307366" y="4667251"/>
              <a:ext cx="5714604" cy="1015663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“Contract Checking” at Run-time</a:t>
              </a:r>
              <a:r>
                <a:rPr lang="en-US" sz="3000" kern="0" dirty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/>
              </a:r>
              <a:br>
                <a:rPr lang="en-US" sz="3000" kern="0" dirty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sz="3000" kern="0" dirty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aka “Gradual Typing”</a:t>
              </a:r>
              <a:endPara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960287" y="2465924"/>
              <a:ext cx="3839630" cy="2201327"/>
              <a:chOff x="3960287" y="2296596"/>
              <a:chExt cx="3839630" cy="2201327"/>
            </a:xfrm>
          </p:grpSpPr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3960287" y="2296596"/>
                <a:ext cx="3839630" cy="1392754"/>
              </a:xfrm>
              <a:prstGeom prst="rect">
                <a:avLst/>
              </a:prstGeom>
              <a:noFill/>
              <a:ln w="63500">
                <a:solidFill>
                  <a:srgbClr val="E30907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457200" eaLnBrk="1" hangingPunct="1"/>
                <a:endParaRPr lang="en-US" sz="1800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rot="5400000" flipH="1" flipV="1">
                <a:off x="4761177" y="4092843"/>
                <a:ext cx="808573" cy="1587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</p:spTree>
    <p:custDataLst>
      <p:tags r:id="rId1"/>
    </p:custDataLst>
  </p:cSld>
  <p:clrMapOvr>
    <a:masterClrMapping/>
  </p:clrMapOvr>
  <p:transition advTm="189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 of DJS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623199"/>
            <a:ext cx="9144000" cy="432426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err="1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Logic!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Path</a:t>
            </a:r>
            <a:r>
              <a:rPr kumimoji="0" lang="en-US" sz="50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and </a:t>
            </a:r>
            <a:r>
              <a:rPr kumimoji="0" lang="en-US" sz="5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Flow</a:t>
            </a:r>
            <a:r>
              <a:rPr kumimoji="0" lang="en-US" sz="50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Sensitivity</a:t>
            </a:r>
          </a:p>
          <a:p>
            <a:pPr lvl="0" algn="ctr" eaLnBrk="1" hangingPunct="1">
              <a:spcAft>
                <a:spcPts val="3000"/>
              </a:spcAft>
            </a:pPr>
            <a:r>
              <a:rPr lang="en-US" sz="5000" kern="0" baseline="0" dirty="0" err="1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</a:t>
            </a:r>
            <a:r>
              <a:rPr lang="en-US" sz="5000" kern="0" dirty="0" err="1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Unrolling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Syntactic Sugar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24781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1299749" y="4498282"/>
            <a:ext cx="6547678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367156" y="2020574"/>
            <a:ext cx="5395844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224377" y="2152349"/>
            <a:ext cx="6698422" cy="317009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Motivation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Our Approach: Logic!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Evaluation</a:t>
            </a:r>
          </a:p>
        </p:txBody>
      </p:sp>
    </p:spTree>
  </p:cSld>
  <p:clrMapOvr>
    <a:masterClrMapping/>
  </p:clrMapOvr>
  <p:transition advTm="4598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65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127262" y="1608671"/>
            <a:ext cx="5503321" cy="3164417"/>
            <a:chOff x="2127262" y="1608671"/>
            <a:chExt cx="5503321" cy="3164417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127262" y="1608671"/>
              <a:ext cx="5503321" cy="3164417"/>
            </a:xfrm>
            <a:prstGeom prst="roundRect">
              <a:avLst>
                <a:gd name="adj" fmla="val 8640"/>
              </a:avLst>
            </a:prstGeom>
            <a:solidFill>
              <a:srgbClr val="46850B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11402" y="1690642"/>
              <a:ext cx="309669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Calibri"/>
                  <a:cs typeface="Calibri"/>
                </a:rPr>
                <a:t>“The Good Parts”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2377" y="2609409"/>
              <a:ext cx="1515535" cy="722360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objects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6584" y="2435513"/>
              <a:ext cx="2224598" cy="722360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prototypes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11777" y="3501097"/>
              <a:ext cx="1802314" cy="722360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lambdas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33151" y="3699153"/>
              <a:ext cx="2097603" cy="722360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type-tests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34035" y="1382377"/>
            <a:ext cx="1403349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arrays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pPr algn="l"/>
            <a:r>
              <a:rPr lang="en-US"/>
              <a:t>	13 Benchmarks</a:t>
            </a:r>
          </a:p>
        </p:txBody>
      </p:sp>
    </p:spTree>
    <p:custDataLst>
      <p:tags r:id="rId1"/>
    </p:custDataLst>
  </p:cSld>
  <p:clrMapOvr>
    <a:masterClrMapping/>
  </p:clrMapOvr>
  <p:transition advTm="84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66</a:t>
            </a:fld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27262" y="1608671"/>
            <a:ext cx="5503321" cy="3164417"/>
            <a:chOff x="2127262" y="1608671"/>
            <a:chExt cx="5503321" cy="3164417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127262" y="1608671"/>
              <a:ext cx="5503321" cy="3164417"/>
            </a:xfrm>
            <a:prstGeom prst="roundRect">
              <a:avLst>
                <a:gd name="adj" fmla="val 8640"/>
              </a:avLst>
            </a:prstGeom>
            <a:solidFill>
              <a:srgbClr val="46850B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11402" y="1690642"/>
              <a:ext cx="309669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Calibri"/>
                  <a:cs typeface="Calibri"/>
                </a:rPr>
                <a:t>“The Good Parts”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2377" y="2609409"/>
              <a:ext cx="1515535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objects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6584" y="2435513"/>
              <a:ext cx="2224598" cy="722360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prototypes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11777" y="3501097"/>
              <a:ext cx="1802314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lambdas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33151" y="3699153"/>
              <a:ext cx="2097603" cy="722360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type-tests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34035" y="1382377"/>
            <a:ext cx="1403349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arrays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pPr algn="l"/>
            <a:r>
              <a:rPr lang="en-US"/>
              <a:t>	13 Benchmarks</a:t>
            </a:r>
          </a:p>
        </p:txBody>
      </p:sp>
    </p:spTree>
  </p:cSld>
  <p:clrMapOvr>
    <a:masterClrMapping/>
  </p:clrMapOvr>
  <p:transition advTm="2839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67</a:t>
            </a:fld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27262" y="1608671"/>
            <a:ext cx="5503321" cy="3164417"/>
            <a:chOff x="2127262" y="1608671"/>
            <a:chExt cx="5503321" cy="3164417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127262" y="1608671"/>
              <a:ext cx="5503321" cy="3164417"/>
            </a:xfrm>
            <a:prstGeom prst="roundRect">
              <a:avLst>
                <a:gd name="adj" fmla="val 8640"/>
              </a:avLst>
            </a:prstGeom>
            <a:solidFill>
              <a:srgbClr val="46850B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11402" y="1690642"/>
              <a:ext cx="309669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Calibri"/>
                  <a:cs typeface="Calibri"/>
                </a:rPr>
                <a:t>“The Good Parts”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2377" y="2609409"/>
              <a:ext cx="1515535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objects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6584" y="2435513"/>
              <a:ext cx="2224598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prototypes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11777" y="3501097"/>
              <a:ext cx="1802314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lambdas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33151" y="3699153"/>
              <a:ext cx="2097603" cy="722360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type-tests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34035" y="1382377"/>
            <a:ext cx="1403349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arrays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pPr algn="l"/>
            <a:r>
              <a:rPr lang="en-US"/>
              <a:t>	13 Benchmarks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2264067"/>
            <a:ext cx="9144000" cy="4171109"/>
            <a:chOff x="0" y="2264067"/>
            <a:chExt cx="9144000" cy="4171109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665134" y="2264067"/>
              <a:ext cx="2584449" cy="106770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0" y="5111737"/>
              <a:ext cx="9144000" cy="1323439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Four inheritance patterns from</a:t>
              </a:r>
              <a:b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</a:b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Crockford’s </a:t>
              </a:r>
              <a:r>
                <a:rPr kumimoji="0" lang="en-US" sz="4000" i="1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JS: The Good Parts</a:t>
              </a:r>
              <a:endPara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28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68</a:t>
            </a:fld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27262" y="1608671"/>
            <a:ext cx="5503321" cy="3164417"/>
            <a:chOff x="2127262" y="1608671"/>
            <a:chExt cx="5503321" cy="3164417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127262" y="1608671"/>
              <a:ext cx="5503321" cy="3164417"/>
            </a:xfrm>
            <a:prstGeom prst="roundRect">
              <a:avLst>
                <a:gd name="adj" fmla="val 8640"/>
              </a:avLst>
            </a:prstGeom>
            <a:solidFill>
              <a:srgbClr val="46850B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11402" y="1690642"/>
              <a:ext cx="309669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Calibri"/>
                  <a:cs typeface="Calibri"/>
                </a:rPr>
                <a:t>“The Good Parts”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2377" y="2609409"/>
              <a:ext cx="1515535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objects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6584" y="2435513"/>
              <a:ext cx="2224598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prototypes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11777" y="3501097"/>
              <a:ext cx="1802314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lambdas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33151" y="3699153"/>
              <a:ext cx="2097603" cy="722360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type-tests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34035" y="1382377"/>
            <a:ext cx="1403349" cy="722360"/>
          </a:xfrm>
          <a:prstGeom prst="rect">
            <a:avLst/>
          </a:prstGeom>
          <a:solidFill>
            <a:srgbClr val="F6F979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arrays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pPr algn="l"/>
            <a:r>
              <a:rPr lang="en-US"/>
              <a:t>	13 Benchmarks</a:t>
            </a:r>
          </a:p>
        </p:txBody>
      </p:sp>
      <p:grpSp>
        <p:nvGrpSpPr>
          <p:cNvPr id="3" name="Group 15"/>
          <p:cNvGrpSpPr/>
          <p:nvPr/>
        </p:nvGrpSpPr>
        <p:grpSpPr>
          <a:xfrm>
            <a:off x="0" y="1213049"/>
            <a:ext cx="9144000" cy="5222127"/>
            <a:chOff x="0" y="1213049"/>
            <a:chExt cx="9144000" cy="5222127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408093" y="1213049"/>
              <a:ext cx="1653089" cy="106770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0" y="5111737"/>
              <a:ext cx="9144000" cy="1323439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lang="en-US" sz="4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</a:t>
              </a: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rray-manipulating examples</a:t>
              </a:r>
              <a:b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</a:b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from SunSpider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59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69</a:t>
            </a:fld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27262" y="1608671"/>
            <a:ext cx="5503321" cy="3164417"/>
            <a:chOff x="2127262" y="1608671"/>
            <a:chExt cx="5503321" cy="3164417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127262" y="1608671"/>
              <a:ext cx="5503321" cy="3164417"/>
            </a:xfrm>
            <a:prstGeom prst="roundRect">
              <a:avLst>
                <a:gd name="adj" fmla="val 8640"/>
              </a:avLst>
            </a:prstGeom>
            <a:solidFill>
              <a:srgbClr val="46850B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11402" y="1690642"/>
              <a:ext cx="309669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Calibri"/>
                  <a:cs typeface="Calibri"/>
                </a:rPr>
                <a:t>“The Good Parts”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2377" y="2609409"/>
              <a:ext cx="1515535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objects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6584" y="2435513"/>
              <a:ext cx="2224598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prototypes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11777" y="3501097"/>
              <a:ext cx="1802314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lambdas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33151" y="3699153"/>
              <a:ext cx="2097603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type-tests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34035" y="1382377"/>
            <a:ext cx="1403349" cy="722360"/>
          </a:xfrm>
          <a:prstGeom prst="rect">
            <a:avLst/>
          </a:prstGeom>
          <a:solidFill>
            <a:srgbClr val="F6F979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arrays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pPr algn="l"/>
            <a:r>
              <a:rPr lang="en-US"/>
              <a:t>	13 Benchmarks</a:t>
            </a:r>
          </a:p>
        </p:txBody>
      </p:sp>
      <p:grpSp>
        <p:nvGrpSpPr>
          <p:cNvPr id="3" name="Group 15"/>
          <p:cNvGrpSpPr/>
          <p:nvPr/>
        </p:nvGrpSpPr>
        <p:grpSpPr>
          <a:xfrm>
            <a:off x="0" y="3543429"/>
            <a:ext cx="9144000" cy="2891747"/>
            <a:chOff x="0" y="3543429"/>
            <a:chExt cx="9144000" cy="2891747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2497679" y="3543429"/>
              <a:ext cx="2349488" cy="106770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0" y="5111737"/>
              <a:ext cx="9144000" cy="1323439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typeOf()</a:t>
              </a: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function to replace </a:t>
              </a: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typeof</a:t>
              </a: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/>
              </a:r>
              <a:b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</a:br>
              <a:r>
                <a:rPr kumimoji="0" lang="en-US" sz="4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from Closure Compiler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9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Dependent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Types for 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JavaScript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4548716" y="635069"/>
            <a:ext cx="4267196" cy="2063686"/>
            <a:chOff x="4548716" y="635069"/>
            <a:chExt cx="4267196" cy="2063686"/>
          </a:xfrm>
        </p:grpSpPr>
        <p:sp>
          <p:nvSpPr>
            <p:cNvPr id="6" name="Title 1"/>
            <p:cNvSpPr>
              <a:spLocks/>
            </p:cNvSpPr>
            <p:nvPr/>
          </p:nvSpPr>
          <p:spPr bwMode="auto">
            <a:xfrm>
              <a:off x="4548716" y="635069"/>
              <a:ext cx="3716867" cy="1123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82880" t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7000" b="1" dirty="0" smtClean="0">
                  <a:latin typeface="Calibri"/>
                  <a:cs typeface="Calibri"/>
                </a:rPr>
                <a:t>Why</a:t>
              </a:r>
            </a:p>
          </p:txBody>
        </p:sp>
        <p:sp>
          <p:nvSpPr>
            <p:cNvPr id="8" name="Title 1"/>
            <p:cNvSpPr>
              <a:spLocks/>
            </p:cNvSpPr>
            <p:nvPr/>
          </p:nvSpPr>
          <p:spPr bwMode="auto">
            <a:xfrm>
              <a:off x="7990412" y="1575371"/>
              <a:ext cx="825500" cy="1123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82880" t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7000" b="1" dirty="0" smtClean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 bwMode="auto">
          <a:xfrm>
            <a:off x="4548716" y="3037431"/>
            <a:ext cx="4179359" cy="264002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Isn’t the Language Terrible?</a:t>
            </a:r>
            <a:endParaRPr lang="en-US" sz="50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85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70</a:t>
            </a:fld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27262" y="1608671"/>
            <a:ext cx="5503321" cy="3164417"/>
            <a:chOff x="2127262" y="1608671"/>
            <a:chExt cx="5503321" cy="3164417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127262" y="1608671"/>
              <a:ext cx="5503321" cy="3164417"/>
            </a:xfrm>
            <a:prstGeom prst="roundRect">
              <a:avLst>
                <a:gd name="adj" fmla="val 8640"/>
              </a:avLst>
            </a:prstGeom>
            <a:solidFill>
              <a:srgbClr val="46850B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11402" y="1690642"/>
              <a:ext cx="309669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Calibri"/>
                  <a:cs typeface="Calibri"/>
                </a:rPr>
                <a:t>“The Good Parts”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2377" y="2609409"/>
              <a:ext cx="1515535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objects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6584" y="2435513"/>
              <a:ext cx="2224598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prototypes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11777" y="3501097"/>
              <a:ext cx="1802314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lambdas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33151" y="3699153"/>
              <a:ext cx="2097603" cy="722360"/>
            </a:xfrm>
            <a:prstGeom prst="rect">
              <a:avLst/>
            </a:prstGeom>
            <a:solidFill>
              <a:srgbClr val="F6F979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3200">
                  <a:latin typeface="Calibri"/>
                  <a:cs typeface="Calibri"/>
                </a:rPr>
                <a:t>type-tests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34035" y="1382377"/>
            <a:ext cx="1403349" cy="722360"/>
          </a:xfrm>
          <a:prstGeom prst="rect">
            <a:avLst/>
          </a:prstGeom>
          <a:solidFill>
            <a:srgbClr val="F6F979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arrays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pPr algn="l"/>
            <a:r>
              <a:rPr lang="en-US"/>
              <a:t>	13 Benchmarks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5111737"/>
            <a:ext cx="9144000" cy="132343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800"/>
              </a:spcAft>
            </a:pP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Well-typed programs</a:t>
            </a:r>
            <a:b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don’t have run-time errors</a:t>
            </a:r>
          </a:p>
        </p:txBody>
      </p:sp>
    </p:spTree>
  </p:cSld>
  <p:clrMapOvr>
    <a:masterClrMapping/>
  </p:clrMapOvr>
  <p:transition advTm="5088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39230" y="4805191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err="1" smtClean="0">
                <a:latin typeface="Calibri"/>
                <a:cs typeface="Calibri"/>
              </a:rPr>
              <a:t>Desugared</a:t>
            </a:r>
            <a:endParaRPr lang="en-US" sz="3000" dirty="0" smtClean="0">
              <a:latin typeface="Calibri"/>
              <a:cs typeface="Calibri"/>
            </a:endParaRPr>
          </a:p>
          <a:p>
            <a:pPr algn="ctr"/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45587" y="714612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DJS</a:t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45587" y="2857516"/>
            <a:ext cx="2362200" cy="1121833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err="1" smtClean="0">
                <a:latin typeface="Calibri" pitchFamily="-65" charset="0"/>
              </a:rPr>
              <a:t>Desugarer</a:t>
            </a:r>
            <a:r>
              <a:rPr lang="en-US" sz="1600" dirty="0" smtClean="0">
                <a:latin typeface="Calibri" pitchFamily="-65" charset="0"/>
              </a:rPr>
              <a:t/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Based on </a:t>
            </a:r>
            <a:r>
              <a:rPr lang="en-US" sz="1600" dirty="0" err="1" smtClean="0">
                <a:latin typeface="Calibri" pitchFamily="-65" charset="0"/>
              </a:rPr>
              <a:t>Guha</a:t>
            </a:r>
            <a:r>
              <a:rPr lang="en-US" sz="1600" dirty="0" smtClean="0">
                <a:latin typeface="Calibri" pitchFamily="-65" charset="0"/>
              </a:rPr>
              <a:t> et al.</a:t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[ECOOP 2010]</a:t>
            </a:r>
            <a:endParaRPr lang="en-US" sz="1600" dirty="0">
              <a:latin typeface="Calibri" pitchFamily="-65" charset="0"/>
            </a:endParaRP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 bwMode="auto">
          <a:xfrm rot="5400000">
            <a:off x="1452465" y="2483294"/>
            <a:ext cx="748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20" idx="2"/>
            <a:endCxn id="15" idx="0"/>
          </p:cNvCxnSpPr>
          <p:nvPr/>
        </p:nvCxnSpPr>
        <p:spPr bwMode="auto">
          <a:xfrm rot="5400000">
            <a:off x="1410588" y="4389092"/>
            <a:ext cx="825842" cy="63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                    Implementation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16408" y="2644534"/>
            <a:ext cx="8183086" cy="1535882"/>
            <a:chOff x="516408" y="2644534"/>
            <a:chExt cx="8183086" cy="1535882"/>
          </a:xfrm>
        </p:grpSpPr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3310517" y="3206751"/>
              <a:ext cx="5388977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JavaScript </a:t>
              </a: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Wingdings"/>
                </a:rPr>
                <a:t> </a:t>
              </a:r>
              <a:r>
                <a:rPr kumimoji="0" lang="en-US" sz="2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λ-Calculus </a:t>
              </a:r>
              <a:r>
                <a:rPr lang="en-US" sz="2000" kern="0" baseline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+</a:t>
              </a: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 References 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+</a:t>
              </a:r>
              <a:r>
                <a:rPr kumimoji="0" lang="en-US" sz="2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Prototypes</a:t>
              </a:r>
              <a:endPara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16408" y="2644534"/>
              <a:ext cx="2658592" cy="153588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01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 bwMode="auto">
          <a:xfrm rot="10800000" flipH="1" flipV="1">
            <a:off x="2820764" y="5502420"/>
            <a:ext cx="929864" cy="82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39230" y="4805191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err="1" smtClean="0">
                <a:latin typeface="Calibri"/>
                <a:cs typeface="Calibri"/>
              </a:rPr>
              <a:t>Desugared</a:t>
            </a:r>
            <a:endParaRPr lang="en-US" sz="3000" dirty="0" smtClean="0">
              <a:latin typeface="Calibri"/>
              <a:cs typeface="Calibri"/>
            </a:endParaRPr>
          </a:p>
          <a:p>
            <a:pPr algn="ctr"/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3750628" y="4629931"/>
            <a:ext cx="4449342" cy="1703705"/>
            <a:chOff x="3750628" y="4725178"/>
            <a:chExt cx="4449342" cy="1703705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6554050" y="4725178"/>
              <a:ext cx="1645920" cy="1645920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Z3 SMT</a:t>
              </a:r>
              <a:b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</a:br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Solver</a:t>
              </a:r>
              <a:endParaRPr lang="en-US" sz="3000" dirty="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750628" y="4782963"/>
              <a:ext cx="1645920" cy="164592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latin typeface="Calibri" pitchFamily="-65" charset="0"/>
                </a:rPr>
                <a:t>Type</a:t>
              </a:r>
            </a:p>
            <a:p>
              <a:pPr algn="ctr"/>
              <a:r>
                <a:rPr lang="en-US" sz="3000" dirty="0" smtClean="0">
                  <a:latin typeface="Calibri" pitchFamily="-65" charset="0"/>
                </a:rPr>
                <a:t>Checker</a:t>
              </a:r>
              <a:endParaRPr lang="en-US" sz="3000" dirty="0">
                <a:latin typeface="Calibri" pitchFamily="-65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V="1">
            <a:off x="5396548" y="5283662"/>
            <a:ext cx="1156652" cy="15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 flipV="1">
            <a:off x="5396548" y="5666250"/>
            <a:ext cx="115665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45587" y="714612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DJS</a:t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45587" y="2857516"/>
            <a:ext cx="2362200" cy="1121833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err="1" smtClean="0">
                <a:latin typeface="Calibri" pitchFamily="-65" charset="0"/>
              </a:rPr>
              <a:t>Desugarer</a:t>
            </a:r>
            <a:r>
              <a:rPr lang="en-US" sz="1600" dirty="0" smtClean="0">
                <a:latin typeface="Calibri" pitchFamily="-65" charset="0"/>
              </a:rPr>
              <a:t/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Based on </a:t>
            </a:r>
            <a:r>
              <a:rPr lang="en-US" sz="1600" dirty="0" err="1" smtClean="0">
                <a:latin typeface="Calibri" pitchFamily="-65" charset="0"/>
              </a:rPr>
              <a:t>Guha</a:t>
            </a:r>
            <a:r>
              <a:rPr lang="en-US" sz="1600" dirty="0" smtClean="0">
                <a:latin typeface="Calibri" pitchFamily="-65" charset="0"/>
              </a:rPr>
              <a:t> et al.</a:t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[ECOOP 2010]</a:t>
            </a:r>
            <a:endParaRPr lang="en-US" sz="1600" dirty="0">
              <a:latin typeface="Calibri" pitchFamily="-65" charset="0"/>
            </a:endParaRP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 bwMode="auto">
          <a:xfrm rot="5400000">
            <a:off x="1452465" y="2483294"/>
            <a:ext cx="748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20" idx="2"/>
            <a:endCxn id="15" idx="0"/>
          </p:cNvCxnSpPr>
          <p:nvPr/>
        </p:nvCxnSpPr>
        <p:spPr bwMode="auto">
          <a:xfrm rot="5400000">
            <a:off x="1410588" y="4389092"/>
            <a:ext cx="825842" cy="63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                    Implementation</a:t>
            </a:r>
            <a:endParaRPr lang="en-US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560134" y="4524100"/>
            <a:ext cx="2006699" cy="196348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3687130" y="1446251"/>
            <a:ext cx="4620790" cy="255454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spcAft>
                <a:spcPts val="2400"/>
              </a:spcAft>
            </a:pPr>
            <a:r>
              <a:rPr lang="en-US" sz="3000" kern="0" dirty="0" smtClean="0">
                <a:latin typeface="Calibri"/>
                <a:cs typeface="Calibri"/>
              </a:rPr>
              <a:t>Programmer Chooses Warnings or Errors</a:t>
            </a:r>
          </a:p>
          <a:p>
            <a:pPr lvl="0" algn="ctr" eaLnBrk="1" hangingPunct="1">
              <a:spcAft>
                <a:spcPts val="2400"/>
              </a:spcAft>
            </a:pPr>
            <a:r>
              <a:rPr lang="en-US" sz="3000" kern="0" dirty="0" smtClean="0">
                <a:latin typeface="Calibri"/>
                <a:cs typeface="Calibri"/>
              </a:rPr>
              <a:t>Local Type Inference</a:t>
            </a:r>
          </a:p>
          <a:p>
            <a:pPr algn="ctr" eaLnBrk="1" hangingPunct="1">
              <a:spcAft>
                <a:spcPts val="2400"/>
              </a:spcAft>
            </a:pPr>
            <a:r>
              <a:rPr lang="en-US" sz="3000" kern="0" dirty="0" smtClean="0">
                <a:latin typeface="Calibri"/>
                <a:cs typeface="Calibri"/>
              </a:rPr>
              <a:t>Subtyping w/o Z3 If Possible</a:t>
            </a:r>
          </a:p>
        </p:txBody>
      </p:sp>
    </p:spTree>
    <p:custDataLst>
      <p:tags r:id="rId1"/>
    </p:custDataLst>
  </p:cSld>
  <p:clrMapOvr>
    <a:masterClrMapping/>
  </p:clrMapOvr>
  <p:transition advTm="30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4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Annotation Burden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433581" y="1989687"/>
            <a:ext cx="4282119" cy="1631216"/>
            <a:chOff x="3687132" y="2589215"/>
            <a:chExt cx="4282119" cy="1631216"/>
          </a:xfrm>
        </p:grpSpPr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3750629" y="2589215"/>
              <a:ext cx="4218622" cy="163121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1" hangingPunct="1">
                <a:spcAft>
                  <a:spcPts val="0"/>
                </a:spcAft>
              </a:pP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+=</a:t>
              </a: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~300 LOC to start</a:t>
              </a:r>
            </a:p>
            <a:p>
              <a:pPr lvl="0" eaLnBrk="1" hangingPunct="1">
                <a:spcAft>
                  <a:spcPts val="1200"/>
                </a:spcAft>
              </a:pP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+</a:t>
              </a:r>
              <a:r>
                <a:rPr lang="en-US" sz="3000" kern="0" dirty="0" smtClean="0">
                  <a:solidFill>
                    <a:srgbClr val="FFFFFF"/>
                  </a:solidFill>
                  <a:latin typeface="Calibri"/>
                  <a:ea typeface="+mj-ea"/>
                  <a:cs typeface="Calibri"/>
                </a:rPr>
                <a:t>=</a:t>
              </a: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 ~100 LOC annotations</a:t>
              </a:r>
            </a:p>
            <a:p>
              <a:pPr lvl="0" eaLnBrk="1" hangingPunct="1">
                <a:spcAft>
                  <a:spcPts val="0"/>
                </a:spcAft>
              </a:pP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=</a:t>
              </a: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+</a:t>
              </a: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~400 LOC total</a:t>
              </a:r>
            </a:p>
            <a:p>
              <a:pPr lvl="0" eaLnBrk="1" hangingPunct="1">
                <a:spcAft>
                  <a:spcPts val="0"/>
                </a:spcAft>
              </a:pPr>
              <a:endPara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10800000" flipV="1">
              <a:off x="3687132" y="3657599"/>
              <a:ext cx="4085268" cy="1478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itle 1"/>
          <p:cNvSpPr txBox="1">
            <a:spLocks/>
          </p:cNvSpPr>
          <p:nvPr/>
        </p:nvSpPr>
        <p:spPr bwMode="auto">
          <a:xfrm>
            <a:off x="0" y="1129878"/>
            <a:ext cx="9144000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(Improved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since paper)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0" y="4169867"/>
            <a:ext cx="9144000" cy="1738989"/>
            <a:chOff x="0" y="4169867"/>
            <a:chExt cx="9144000" cy="1738989"/>
          </a:xfrm>
        </p:grpSpPr>
        <p:sp>
          <p:nvSpPr>
            <p:cNvPr id="29" name="Title 1"/>
            <p:cNvSpPr txBox="1">
              <a:spLocks/>
            </p:cNvSpPr>
            <p:nvPr/>
          </p:nvSpPr>
          <p:spPr bwMode="auto">
            <a:xfrm>
              <a:off x="2002632" y="4169867"/>
              <a:ext cx="5141912" cy="553998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000" kern="0" dirty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33% Annotation Overhead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4" name="Title 1"/>
            <p:cNvSpPr txBox="1">
              <a:spLocks/>
            </p:cNvSpPr>
            <p:nvPr/>
          </p:nvSpPr>
          <p:spPr bwMode="auto">
            <a:xfrm>
              <a:off x="0" y="4893193"/>
              <a:ext cx="9144000" cy="1015663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0"/>
                </a:spcAft>
              </a:pPr>
              <a:r>
                <a:rPr lang="en-US" sz="3000" kern="0" dirty="0" smtClean="0">
                  <a:latin typeface="Calibri"/>
                  <a:ea typeface="+mj-ea"/>
                  <a:cs typeface="Calibri"/>
                </a:rPr>
                <a:t>Common Cases </a:t>
              </a:r>
              <a:r>
                <a:rPr lang="en-US" sz="3000" b="1" kern="0" dirty="0" smtClean="0">
                  <a:latin typeface="Calibri"/>
                  <a:ea typeface="+mj-ea"/>
                  <a:cs typeface="Calibri"/>
                </a:rPr>
                <a:t>Simplified </a:t>
              </a:r>
              <a:r>
                <a:rPr lang="en-US" sz="3000" kern="0" dirty="0" smtClean="0">
                  <a:latin typeface="Calibri"/>
                  <a:ea typeface="+mj-ea"/>
                  <a:cs typeface="Calibri"/>
                </a:rPr>
                <a:t>via</a:t>
              </a:r>
            </a:p>
            <a:p>
              <a:pPr lvl="0" algn="ctr" eaLnBrk="1" hangingPunct="1">
                <a:spcAft>
                  <a:spcPts val="0"/>
                </a:spcAft>
              </a:pPr>
              <a:r>
                <a:rPr lang="en-US" sz="3000" kern="0" dirty="0" smtClean="0">
                  <a:latin typeface="Calibri"/>
                  <a:ea typeface="+mj-ea"/>
                  <a:cs typeface="Calibri"/>
                </a:rPr>
                <a:t>Syntactic Sugar and Local Type Inference </a:t>
              </a:r>
              <a:endParaRPr kumimoji="0" lang="en-US" sz="3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83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0" y="1129878"/>
            <a:ext cx="9144000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(Improved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since paper)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2464277" y="1852083"/>
            <a:ext cx="4218622" cy="163121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200"/>
              </a:spcAft>
            </a:pP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Total benchmark suite:</a:t>
            </a:r>
          </a:p>
          <a:p>
            <a:pPr lvl="0" algn="ctr" eaLnBrk="1" hangingPunct="1">
              <a:spcAft>
                <a:spcPts val="0"/>
              </a:spcAft>
            </a:pP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~10 seconds</a:t>
            </a:r>
          </a:p>
          <a:p>
            <a:pPr lvl="0" algn="ctr" eaLnBrk="1" hangingPunct="1">
              <a:spcAft>
                <a:spcPts val="120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~1100 Z3 queries</a:t>
            </a:r>
            <a:endParaRPr kumimoji="0" lang="en-US" sz="300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0" y="4169867"/>
            <a:ext cx="9144000" cy="1738989"/>
            <a:chOff x="0" y="4169867"/>
            <a:chExt cx="9144000" cy="1738989"/>
          </a:xfrm>
        </p:grpSpPr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2002632" y="4169867"/>
              <a:ext cx="5141912" cy="553998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000" kern="0" dirty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11/13 benchmarks in 0-1 s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9" name="Title 1"/>
            <p:cNvSpPr txBox="1">
              <a:spLocks/>
            </p:cNvSpPr>
            <p:nvPr/>
          </p:nvSpPr>
          <p:spPr bwMode="auto">
            <a:xfrm>
              <a:off x="0" y="4893193"/>
              <a:ext cx="9144000" cy="1015663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0"/>
                </a:spcAft>
              </a:pPr>
              <a:r>
                <a:rPr lang="en-US" sz="3000" kern="0" dirty="0" smtClean="0">
                  <a:latin typeface="Calibri"/>
                  <a:ea typeface="+mj-ea"/>
                  <a:cs typeface="Calibri"/>
                </a:rPr>
                <a:t>Common Cases </a:t>
              </a:r>
              <a:r>
                <a:rPr lang="en-US" sz="3000" b="1" kern="0" dirty="0" smtClean="0">
                  <a:latin typeface="Calibri"/>
                  <a:ea typeface="+mj-ea"/>
                  <a:cs typeface="Calibri"/>
                </a:rPr>
                <a:t>Fast </a:t>
              </a:r>
              <a:r>
                <a:rPr lang="en-US" sz="3000" kern="0" dirty="0" smtClean="0">
                  <a:latin typeface="Calibri"/>
                  <a:ea typeface="+mj-ea"/>
                  <a:cs typeface="Calibri"/>
                </a:rPr>
                <a:t>via</a:t>
              </a:r>
            </a:p>
            <a:p>
              <a:pPr lvl="0" algn="ctr" eaLnBrk="1" hangingPunct="1">
                <a:spcAft>
                  <a:spcPts val="0"/>
                </a:spcAft>
              </a:pPr>
              <a:r>
                <a:rPr lang="en-US" sz="3000" kern="0" dirty="0" smtClean="0">
                  <a:latin typeface="Calibri"/>
                  <a:ea typeface="+mj-ea"/>
                  <a:cs typeface="Calibri"/>
                </a:rPr>
                <a:t>Syntactic Reasoning When Possible</a:t>
              </a:r>
              <a:endParaRPr kumimoji="0" lang="en-US" sz="3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56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3000"/>
              </a:spcAft>
              <a:buNone/>
            </a:pPr>
            <a:r>
              <a:rPr lang="en-US" sz="4000"/>
              <a:t>Syntax, Inference, Performance</a:t>
            </a:r>
          </a:p>
          <a:p>
            <a:pPr algn="ctr">
              <a:spcAft>
                <a:spcPts val="3000"/>
              </a:spcAft>
              <a:buNone/>
            </a:pPr>
            <a:r>
              <a:rPr lang="en-US" sz="4000"/>
              <a:t>Larger Examples</a:t>
            </a:r>
          </a:p>
          <a:p>
            <a:pPr algn="ctr">
              <a:spcAft>
                <a:spcPts val="3000"/>
              </a:spcAft>
              <a:buNone/>
            </a:pPr>
            <a:r>
              <a:rPr lang="en-US" sz="4000"/>
              <a:t>Type Checker in JS; Run in Browser</a:t>
            </a:r>
          </a:p>
          <a:p>
            <a:pPr algn="ctr">
              <a:spcAft>
                <a:spcPts val="3000"/>
              </a:spcAft>
              <a:buNone/>
            </a:pPr>
            <a:r>
              <a:rPr lang="en-US" sz="4000"/>
              <a:t>IDE Support for Refactoring,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44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76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91042" y="254000"/>
            <a:ext cx="8632472" cy="6261806"/>
            <a:chOff x="291042" y="254000"/>
            <a:chExt cx="8632472" cy="6261806"/>
          </a:xfrm>
        </p:grpSpPr>
        <p:sp>
          <p:nvSpPr>
            <p:cNvPr id="11" name="Freeform 10"/>
            <p:cNvSpPr/>
            <p:nvPr/>
          </p:nvSpPr>
          <p:spPr bwMode="auto">
            <a:xfrm>
              <a:off x="291042" y="254000"/>
              <a:ext cx="8632472" cy="6261806"/>
            </a:xfrm>
            <a:custGeom>
              <a:avLst/>
              <a:gdLst>
                <a:gd name="connsiteX0" fmla="*/ 8260291 w 8632472"/>
                <a:gd name="connsiteY0" fmla="*/ 497417 h 6261806"/>
                <a:gd name="connsiteX1" fmla="*/ 6651625 w 8632472"/>
                <a:gd name="connsiteY1" fmla="*/ 31750 h 6261806"/>
                <a:gd name="connsiteX2" fmla="*/ 5222875 w 8632472"/>
                <a:gd name="connsiteY2" fmla="*/ 687917 h 6261806"/>
                <a:gd name="connsiteX3" fmla="*/ 3032125 w 8632472"/>
                <a:gd name="connsiteY3" fmla="*/ 105833 h 6261806"/>
                <a:gd name="connsiteX4" fmla="*/ 1412875 w 8632472"/>
                <a:gd name="connsiteY4" fmla="*/ 582083 h 6261806"/>
                <a:gd name="connsiteX5" fmla="*/ 1518708 w 8632472"/>
                <a:gd name="connsiteY5" fmla="*/ 1957917 h 6261806"/>
                <a:gd name="connsiteX6" fmla="*/ 238125 w 8632472"/>
                <a:gd name="connsiteY6" fmla="*/ 2656417 h 6261806"/>
                <a:gd name="connsiteX7" fmla="*/ 428625 w 8632472"/>
                <a:gd name="connsiteY7" fmla="*/ 3704167 h 6261806"/>
                <a:gd name="connsiteX8" fmla="*/ 89958 w 8632472"/>
                <a:gd name="connsiteY8" fmla="*/ 4878917 h 6261806"/>
                <a:gd name="connsiteX9" fmla="*/ 968375 w 8632472"/>
                <a:gd name="connsiteY9" fmla="*/ 5640917 h 6261806"/>
                <a:gd name="connsiteX10" fmla="*/ 1000125 w 8632472"/>
                <a:gd name="connsiteY10" fmla="*/ 6212417 h 6261806"/>
                <a:gd name="connsiteX11" fmla="*/ 6048375 w 8632472"/>
                <a:gd name="connsiteY11" fmla="*/ 5937250 h 6261806"/>
                <a:gd name="connsiteX12" fmla="*/ 6725708 w 8632472"/>
                <a:gd name="connsiteY12" fmla="*/ 4942417 h 6261806"/>
                <a:gd name="connsiteX13" fmla="*/ 8069791 w 8632472"/>
                <a:gd name="connsiteY13" fmla="*/ 5132917 h 6261806"/>
                <a:gd name="connsiteX14" fmla="*/ 8598958 w 8632472"/>
                <a:gd name="connsiteY14" fmla="*/ 3852333 h 6261806"/>
                <a:gd name="connsiteX15" fmla="*/ 7868708 w 8632472"/>
                <a:gd name="connsiteY15" fmla="*/ 2243667 h 6261806"/>
                <a:gd name="connsiteX16" fmla="*/ 8260291 w 8632472"/>
                <a:gd name="connsiteY16" fmla="*/ 497417 h 626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32472" h="6261806">
                  <a:moveTo>
                    <a:pt x="8260291" y="497417"/>
                  </a:moveTo>
                  <a:cubicBezTo>
                    <a:pt x="8057444" y="128764"/>
                    <a:pt x="7157861" y="0"/>
                    <a:pt x="6651625" y="31750"/>
                  </a:cubicBezTo>
                  <a:cubicBezTo>
                    <a:pt x="6145389" y="63500"/>
                    <a:pt x="5826125" y="675570"/>
                    <a:pt x="5222875" y="687917"/>
                  </a:cubicBezTo>
                  <a:cubicBezTo>
                    <a:pt x="4619625" y="700264"/>
                    <a:pt x="3667125" y="123472"/>
                    <a:pt x="3032125" y="105833"/>
                  </a:cubicBezTo>
                  <a:cubicBezTo>
                    <a:pt x="2397125" y="88194"/>
                    <a:pt x="1665111" y="273402"/>
                    <a:pt x="1412875" y="582083"/>
                  </a:cubicBezTo>
                  <a:cubicBezTo>
                    <a:pt x="1160639" y="890764"/>
                    <a:pt x="1714500" y="1612195"/>
                    <a:pt x="1518708" y="1957917"/>
                  </a:cubicBezTo>
                  <a:cubicBezTo>
                    <a:pt x="1322916" y="2303639"/>
                    <a:pt x="419806" y="2365375"/>
                    <a:pt x="238125" y="2656417"/>
                  </a:cubicBezTo>
                  <a:cubicBezTo>
                    <a:pt x="56444" y="2947459"/>
                    <a:pt x="453319" y="3333750"/>
                    <a:pt x="428625" y="3704167"/>
                  </a:cubicBezTo>
                  <a:cubicBezTo>
                    <a:pt x="403931" y="4074584"/>
                    <a:pt x="0" y="4556125"/>
                    <a:pt x="89958" y="4878917"/>
                  </a:cubicBezTo>
                  <a:cubicBezTo>
                    <a:pt x="179916" y="5201709"/>
                    <a:pt x="816681" y="5418667"/>
                    <a:pt x="968375" y="5640917"/>
                  </a:cubicBezTo>
                  <a:cubicBezTo>
                    <a:pt x="1120070" y="5863167"/>
                    <a:pt x="153458" y="6163028"/>
                    <a:pt x="1000125" y="6212417"/>
                  </a:cubicBezTo>
                  <a:cubicBezTo>
                    <a:pt x="1846792" y="6261806"/>
                    <a:pt x="5094111" y="6148917"/>
                    <a:pt x="6048375" y="5937250"/>
                  </a:cubicBezTo>
                  <a:cubicBezTo>
                    <a:pt x="7002639" y="5725583"/>
                    <a:pt x="6388805" y="5076472"/>
                    <a:pt x="6725708" y="4942417"/>
                  </a:cubicBezTo>
                  <a:cubicBezTo>
                    <a:pt x="7062611" y="4808362"/>
                    <a:pt x="7757583" y="5314598"/>
                    <a:pt x="8069791" y="5132917"/>
                  </a:cubicBezTo>
                  <a:cubicBezTo>
                    <a:pt x="8381999" y="4951236"/>
                    <a:pt x="8632472" y="4333875"/>
                    <a:pt x="8598958" y="3852333"/>
                  </a:cubicBezTo>
                  <a:cubicBezTo>
                    <a:pt x="8565444" y="3370791"/>
                    <a:pt x="7926916" y="2801056"/>
                    <a:pt x="7868708" y="2243667"/>
                  </a:cubicBezTo>
                  <a:cubicBezTo>
                    <a:pt x="7810500" y="1686278"/>
                    <a:pt x="8463138" y="866070"/>
                    <a:pt x="8260291" y="497417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127262" y="1608671"/>
              <a:ext cx="5503321" cy="3164417"/>
            </a:xfrm>
            <a:prstGeom prst="roundRect">
              <a:avLst>
                <a:gd name="adj" fmla="val 8640"/>
              </a:avLst>
            </a:prstGeom>
            <a:solidFill>
              <a:srgbClr val="46850B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11909" y="508004"/>
              <a:ext cx="23918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Calibri"/>
                  <a:cs typeface="Calibri"/>
                </a:rPr>
                <a:t>JavaScript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11402" y="1690642"/>
              <a:ext cx="309669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Calibri"/>
                  <a:cs typeface="Calibri"/>
                </a:rPr>
                <a:t>“The Good Parts”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21992" y="2465917"/>
              <a:ext cx="5128675" cy="2130980"/>
            </a:xfrm>
            <a:prstGeom prst="rect">
              <a:avLst/>
            </a:prstGeom>
            <a:solidFill>
              <a:srgbClr val="F8F36E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en-US" sz="7000" b="1">
                <a:latin typeface="Calibri"/>
                <a:cs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21993" y="3607030"/>
              <a:ext cx="5128674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00" b="1">
                  <a:latin typeface="Calibri"/>
                  <a:cs typeface="Calibri"/>
                </a:rPr>
                <a:t>Types via Logic!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21993" y="2520034"/>
              <a:ext cx="5128674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0" b="1">
                  <a:latin typeface="Calibri"/>
                  <a:cs typeface="Calibri"/>
                </a:rPr>
                <a:t>DJS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113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021145"/>
            <a:ext cx="838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kern="0" dirty="0" err="1" smtClean="0">
                <a:latin typeface="Monaco" pitchFamily="-65" charset="0"/>
                <a:ea typeface="+mn-ea"/>
                <a:cs typeface="+mn-cs"/>
              </a:rPr>
              <a:t>r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avichugh.com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/djs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-65" charset="0"/>
              <a:ea typeface="+mn-ea"/>
              <a:cs typeface="+mn-cs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2904076" y="1101411"/>
            <a:ext cx="3352800" cy="3170099"/>
            <a:chOff x="2895600" y="1249501"/>
            <a:chExt cx="3352800" cy="3170099"/>
          </a:xfrm>
        </p:grpSpPr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2895600" y="1249501"/>
              <a:ext cx="3352800" cy="31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alatino"/>
                  <a:ea typeface="+mn-ea"/>
                  <a:cs typeface="Palatino"/>
                </a:rPr>
                <a:t>D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3653713" y="2141017"/>
              <a:ext cx="1828800" cy="124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alatino"/>
                  <a:ea typeface="+mn-ea"/>
                  <a:cs typeface="Palatino"/>
                </a:rPr>
                <a:t>::</a:t>
              </a: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 bwMode="auto">
          <a:xfrm>
            <a:off x="917046" y="5098503"/>
            <a:ext cx="7313083" cy="102658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PS: I’m on the Job Market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9921"/>
            <a:ext cx="9144000" cy="812376"/>
          </a:xfrm>
        </p:spPr>
        <p:txBody>
          <a:bodyPr/>
          <a:lstStyle/>
          <a:p>
            <a:r>
              <a:rPr lang="en-US"/>
              <a:t>Extra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7751069" y="4715052"/>
            <a:ext cx="741799" cy="442674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Coq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074406" y="2881085"/>
            <a:ext cx="1423513" cy="783193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refinement types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91896" y="4749938"/>
            <a:ext cx="385767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dependent</a:t>
            </a:r>
            <a:r>
              <a:rPr lang="en-US" sz="1600" dirty="0" smtClean="0">
                <a:latin typeface="Calibri"/>
                <a:cs typeface="Calibri"/>
              </a:rPr>
              <a:t> types</a:t>
            </a:r>
            <a:endParaRPr lang="en-US" sz="1600" dirty="0">
              <a:latin typeface="Calibri"/>
              <a:cs typeface="Calibri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7360" y="1660355"/>
            <a:ext cx="8903801" cy="4270910"/>
            <a:chOff x="57153" y="2701617"/>
            <a:chExt cx="8903801" cy="427091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 rot="5400000" flipH="1" flipV="1">
              <a:off x="-805150" y="4807060"/>
              <a:ext cx="319065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90972" y="6403182"/>
              <a:ext cx="8000654" cy="1004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7382422" y="6515327"/>
              <a:ext cx="1578532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Expressivity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153" y="2701617"/>
              <a:ext cx="14478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“Usability”</a:t>
              </a:r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5668925" y="2190765"/>
            <a:ext cx="1790700" cy="3666419"/>
            <a:chOff x="5563095" y="2605167"/>
            <a:chExt cx="1790700" cy="3727027"/>
          </a:xfrm>
        </p:grpSpPr>
        <p:sp>
          <p:nvSpPr>
            <p:cNvPr id="21" name="TextBox 20"/>
            <p:cNvSpPr txBox="1"/>
            <p:nvPr/>
          </p:nvSpPr>
          <p:spPr>
            <a:xfrm>
              <a:off x="5563095" y="5874994"/>
              <a:ext cx="17907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Calibri"/>
                  <a:cs typeface="Calibri"/>
                </a:rPr>
                <a:t>JS</a:t>
              </a:r>
              <a:endParaRPr lang="en-US" sz="2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rot="5400000" flipH="1" flipV="1">
              <a:off x="4837349" y="4221264"/>
              <a:ext cx="323378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42"/>
          <p:cNvGrpSpPr/>
          <p:nvPr/>
        </p:nvGrpSpPr>
        <p:grpSpPr>
          <a:xfrm>
            <a:off x="4188881" y="1317738"/>
            <a:ext cx="1938861" cy="2346540"/>
            <a:chOff x="3966638" y="1793973"/>
            <a:chExt cx="1938861" cy="234654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275676" y="3357320"/>
              <a:ext cx="1629823" cy="783193"/>
            </a:xfrm>
            <a:prstGeom prst="roundRect">
              <a:avLst/>
            </a:prstGeom>
            <a:solidFill>
              <a:srgbClr val="B0FA8E"/>
            </a:solidFill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+ nested refinements</a:t>
              </a:r>
              <a:endPara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3966638" y="1793973"/>
              <a:ext cx="1608664" cy="830997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System D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[POPL ’12]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4" name="Straight Arrow Connector 23"/>
            <p:cNvCxnSpPr>
              <a:stCxn id="23" idx="2"/>
              <a:endCxn id="20" idx="0"/>
            </p:cNvCxnSpPr>
            <p:nvPr/>
          </p:nvCxnSpPr>
          <p:spPr bwMode="auto">
            <a:xfrm rot="16200000" flipH="1">
              <a:off x="4564604" y="2831336"/>
              <a:ext cx="732350" cy="31961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25" name="Group 43"/>
          <p:cNvGrpSpPr/>
          <p:nvPr/>
        </p:nvGrpSpPr>
        <p:grpSpPr>
          <a:xfrm>
            <a:off x="6127742" y="833067"/>
            <a:ext cx="2079385" cy="3075331"/>
            <a:chOff x="5905499" y="1309302"/>
            <a:chExt cx="2079385" cy="3075331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5905499" y="3602701"/>
              <a:ext cx="1121834" cy="781932"/>
            </a:xfrm>
            <a:prstGeom prst="roundRect">
              <a:avLst/>
            </a:prstGeom>
            <a:solidFill>
              <a:srgbClr val="B0FA8E"/>
            </a:solidFill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000" b="1" dirty="0" smtClean="0">
                  <a:latin typeface="Calibri"/>
                  <a:cs typeface="Calibri"/>
                </a:rPr>
                <a:t>DJS</a:t>
              </a:r>
              <a:endParaRPr kumimoji="0" lang="en-US" sz="3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6011345" y="1309302"/>
              <a:ext cx="1973539" cy="1200328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Dependent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JavaScript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[</a:t>
              </a:r>
              <a:r>
                <a:rPr lang="en-US" kern="0" dirty="0" smtClean="0">
                  <a:solidFill>
                    <a:srgbClr val="000000"/>
                  </a:solidFill>
                  <a:latin typeface="Calibri"/>
                  <a:cs typeface="Calibri"/>
                </a:rPr>
                <a:t>this paper</a:t>
              </a: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]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33" name="Straight Arrow Connector 32"/>
            <p:cNvCxnSpPr>
              <a:stCxn id="27" idx="2"/>
              <a:endCxn id="26" idx="0"/>
            </p:cNvCxnSpPr>
            <p:nvPr/>
          </p:nvCxnSpPr>
          <p:spPr bwMode="auto">
            <a:xfrm rot="5400000">
              <a:off x="6185731" y="2790316"/>
              <a:ext cx="1093071" cy="5316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742767" y="2459712"/>
            <a:ext cx="2331639" cy="2747426"/>
            <a:chOff x="838014" y="2935947"/>
            <a:chExt cx="2331639" cy="2747426"/>
          </a:xfrm>
        </p:grpSpPr>
        <p:sp>
          <p:nvSpPr>
            <p:cNvPr id="13" name="TextBox 12"/>
            <p:cNvSpPr txBox="1"/>
            <p:nvPr/>
          </p:nvSpPr>
          <p:spPr>
            <a:xfrm>
              <a:off x="838014" y="5226173"/>
              <a:ext cx="221723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syntactic</a:t>
              </a:r>
              <a:r>
                <a:rPr lang="en-US" sz="1600" dirty="0" smtClean="0">
                  <a:latin typeface="Calibri"/>
                  <a:cs typeface="Calibri"/>
                </a:rPr>
                <a:t> types</a:t>
              </a:r>
              <a:endParaRPr lang="en-US" sz="1600" dirty="0">
                <a:latin typeface="Calibri"/>
                <a:cs typeface="Calibri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2587701" y="4384633"/>
              <a:ext cx="581952" cy="442674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…</a:t>
              </a: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1645654" y="3654355"/>
              <a:ext cx="1409590" cy="783193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occurrence types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1446026" y="3344542"/>
              <a:ext cx="762000" cy="374571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alibri"/>
                  <a:ea typeface="ＭＳ ゴシック"/>
                  <a:cs typeface="Calibri"/>
                </a:rPr>
                <a:t>∨, ∧</a:t>
              </a:r>
              <a:endPara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1117057" y="2935947"/>
              <a:ext cx="528597" cy="442674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F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≤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4968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291042" y="254000"/>
            <a:ext cx="8632472" cy="6261806"/>
          </a:xfrm>
          <a:custGeom>
            <a:avLst/>
            <a:gdLst>
              <a:gd name="connsiteX0" fmla="*/ 8260291 w 8632472"/>
              <a:gd name="connsiteY0" fmla="*/ 497417 h 6261806"/>
              <a:gd name="connsiteX1" fmla="*/ 6651625 w 8632472"/>
              <a:gd name="connsiteY1" fmla="*/ 31750 h 6261806"/>
              <a:gd name="connsiteX2" fmla="*/ 5222875 w 8632472"/>
              <a:gd name="connsiteY2" fmla="*/ 687917 h 6261806"/>
              <a:gd name="connsiteX3" fmla="*/ 3032125 w 8632472"/>
              <a:gd name="connsiteY3" fmla="*/ 105833 h 6261806"/>
              <a:gd name="connsiteX4" fmla="*/ 1412875 w 8632472"/>
              <a:gd name="connsiteY4" fmla="*/ 582083 h 6261806"/>
              <a:gd name="connsiteX5" fmla="*/ 1518708 w 8632472"/>
              <a:gd name="connsiteY5" fmla="*/ 1957917 h 6261806"/>
              <a:gd name="connsiteX6" fmla="*/ 238125 w 8632472"/>
              <a:gd name="connsiteY6" fmla="*/ 2656417 h 6261806"/>
              <a:gd name="connsiteX7" fmla="*/ 428625 w 8632472"/>
              <a:gd name="connsiteY7" fmla="*/ 3704167 h 6261806"/>
              <a:gd name="connsiteX8" fmla="*/ 89958 w 8632472"/>
              <a:gd name="connsiteY8" fmla="*/ 4878917 h 6261806"/>
              <a:gd name="connsiteX9" fmla="*/ 968375 w 8632472"/>
              <a:gd name="connsiteY9" fmla="*/ 5640917 h 6261806"/>
              <a:gd name="connsiteX10" fmla="*/ 1000125 w 8632472"/>
              <a:gd name="connsiteY10" fmla="*/ 6212417 h 6261806"/>
              <a:gd name="connsiteX11" fmla="*/ 6048375 w 8632472"/>
              <a:gd name="connsiteY11" fmla="*/ 5937250 h 6261806"/>
              <a:gd name="connsiteX12" fmla="*/ 6725708 w 8632472"/>
              <a:gd name="connsiteY12" fmla="*/ 4942417 h 6261806"/>
              <a:gd name="connsiteX13" fmla="*/ 8069791 w 8632472"/>
              <a:gd name="connsiteY13" fmla="*/ 5132917 h 6261806"/>
              <a:gd name="connsiteX14" fmla="*/ 8598958 w 8632472"/>
              <a:gd name="connsiteY14" fmla="*/ 3852333 h 6261806"/>
              <a:gd name="connsiteX15" fmla="*/ 7868708 w 8632472"/>
              <a:gd name="connsiteY15" fmla="*/ 2243667 h 6261806"/>
              <a:gd name="connsiteX16" fmla="*/ 8260291 w 8632472"/>
              <a:gd name="connsiteY16" fmla="*/ 497417 h 62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32472" h="6261806">
                <a:moveTo>
                  <a:pt x="8260291" y="497417"/>
                </a:moveTo>
                <a:cubicBezTo>
                  <a:pt x="8057444" y="128764"/>
                  <a:pt x="7157861" y="0"/>
                  <a:pt x="6651625" y="31750"/>
                </a:cubicBezTo>
                <a:cubicBezTo>
                  <a:pt x="6145389" y="63500"/>
                  <a:pt x="5826125" y="675570"/>
                  <a:pt x="5222875" y="687917"/>
                </a:cubicBezTo>
                <a:cubicBezTo>
                  <a:pt x="4619625" y="700264"/>
                  <a:pt x="3667125" y="123472"/>
                  <a:pt x="3032125" y="105833"/>
                </a:cubicBezTo>
                <a:cubicBezTo>
                  <a:pt x="2397125" y="88194"/>
                  <a:pt x="1665111" y="273402"/>
                  <a:pt x="1412875" y="582083"/>
                </a:cubicBezTo>
                <a:cubicBezTo>
                  <a:pt x="1160639" y="890764"/>
                  <a:pt x="1714500" y="1612195"/>
                  <a:pt x="1518708" y="1957917"/>
                </a:cubicBezTo>
                <a:cubicBezTo>
                  <a:pt x="1322916" y="2303639"/>
                  <a:pt x="419806" y="2365375"/>
                  <a:pt x="238125" y="2656417"/>
                </a:cubicBezTo>
                <a:cubicBezTo>
                  <a:pt x="56444" y="2947459"/>
                  <a:pt x="453319" y="3333750"/>
                  <a:pt x="428625" y="3704167"/>
                </a:cubicBezTo>
                <a:cubicBezTo>
                  <a:pt x="403931" y="4074584"/>
                  <a:pt x="0" y="4556125"/>
                  <a:pt x="89958" y="4878917"/>
                </a:cubicBezTo>
                <a:cubicBezTo>
                  <a:pt x="179916" y="5201709"/>
                  <a:pt x="816681" y="5418667"/>
                  <a:pt x="968375" y="5640917"/>
                </a:cubicBezTo>
                <a:cubicBezTo>
                  <a:pt x="1120070" y="5863167"/>
                  <a:pt x="153458" y="6163028"/>
                  <a:pt x="1000125" y="6212417"/>
                </a:cubicBezTo>
                <a:cubicBezTo>
                  <a:pt x="1846792" y="6261806"/>
                  <a:pt x="5094111" y="6148917"/>
                  <a:pt x="6048375" y="5937250"/>
                </a:cubicBezTo>
                <a:cubicBezTo>
                  <a:pt x="7002639" y="5725583"/>
                  <a:pt x="6388805" y="5076472"/>
                  <a:pt x="6725708" y="4942417"/>
                </a:cubicBezTo>
                <a:cubicBezTo>
                  <a:pt x="7062611" y="4808362"/>
                  <a:pt x="7757583" y="5314598"/>
                  <a:pt x="8069791" y="5132917"/>
                </a:cubicBezTo>
                <a:cubicBezTo>
                  <a:pt x="8381999" y="4951236"/>
                  <a:pt x="8632472" y="4333875"/>
                  <a:pt x="8598958" y="3852333"/>
                </a:cubicBezTo>
                <a:cubicBezTo>
                  <a:pt x="8565444" y="3370791"/>
                  <a:pt x="7926916" y="2801056"/>
                  <a:pt x="7868708" y="2243667"/>
                </a:cubicBezTo>
                <a:cubicBezTo>
                  <a:pt x="7810500" y="1686278"/>
                  <a:pt x="8463138" y="866070"/>
                  <a:pt x="8260291" y="497417"/>
                </a:cubicBezTo>
                <a:close/>
              </a:path>
            </a:pathLst>
          </a:cu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1909" y="508004"/>
            <a:ext cx="2391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JavaScript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732" y="2928257"/>
            <a:ext cx="1276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implicit global object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7041" y="508004"/>
            <a:ext cx="160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scope manipulation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40284" y="3859256"/>
            <a:ext cx="1098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var lifting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1698" y="5493937"/>
            <a:ext cx="384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Monaco"/>
                <a:cs typeface="Monaco"/>
              </a:rPr>
              <a:t>‘,,,’ == new Array(4)</a:t>
            </a:r>
          </a:p>
        </p:txBody>
      </p:sp>
    </p:spTree>
    <p:custDataLst>
      <p:tags r:id="rId1"/>
    </p:custDataLst>
  </p:cSld>
  <p:clrMapOvr>
    <a:masterClrMapping/>
  </p:clrMapOvr>
  <p:transition advTm="13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</a:t>
            </a:r>
            <a:r>
              <a:rPr lang="en-US" b="0" dirty="0" smtClean="0">
                <a:solidFill>
                  <a:schemeClr val="bg1"/>
                </a:solidFill>
              </a:rPr>
              <a:t> [POPL 2012]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1002735" y="1292763"/>
            <a:ext cx="6727687" cy="330132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+  Types for JS Primitives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Calibri"/>
                <a:ea typeface="+mj-ea"/>
                <a:cs typeface="Calibri"/>
              </a:rPr>
              <a:t>+  </a:t>
            </a: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Strong Updates</a:t>
            </a:r>
            <a:endParaRPr lang="en-US" sz="5000" kern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  Quirky</a:t>
            </a:r>
            <a:r>
              <a:rPr kumimoji="0" lang="en-US" sz="5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JS Arrays</a:t>
            </a:r>
            <a:endParaRPr kumimoji="0" lang="en-US" sz="5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+mj-lt"/>
                <a:ea typeface="+mj-ea"/>
                <a:cs typeface="+mj-cs"/>
              </a:rPr>
              <a:t>+  Prototype Inheritance</a:t>
            </a:r>
            <a:endParaRPr kumimoji="0" lang="en-US" sz="5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888998" y="5035842"/>
            <a:ext cx="7432261" cy="87208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Dependent JavaScript (DJS)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88998" y="4881204"/>
            <a:ext cx="7432261" cy="441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advTm="17522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5515" y="1598070"/>
            <a:ext cx="7656146" cy="161582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x:NumOrBool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{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ite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Num(x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Num(v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Bool(v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20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?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–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5515" y="4144355"/>
            <a:ext cx="7656146" cy="161582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x:Any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iff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falsy(x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20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?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–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</a:p>
          <a:p>
            <a:pPr defTabSz="457200" eaLnBrk="1" hangingPunct="1"/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Function Types </a:t>
            </a:r>
            <a:r>
              <a:rPr lang="en-US" dirty="0" smtClean="0">
                <a:solidFill>
                  <a:schemeClr val="bg1"/>
                </a:solidFill>
              </a:rPr>
              <a:t>and Objects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48124" y="254334"/>
            <a:ext cx="251487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{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p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}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{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v|p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80546" y="4052349"/>
            <a:ext cx="718608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ObjHas(d,k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,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H,d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’)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  <a:r>
              <a:rPr lang="en-US" sz="2000" b="1" dirty="0" err="1" smtClean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2"/>
                <a:ea typeface="+mj-ea"/>
                <a:cs typeface="Symbol" charset="2"/>
              </a:rPr>
              <a:t>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HeapHas(H,d’,k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5515" y="4912020"/>
            <a:ext cx="7656146" cy="146193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x:Ref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/ [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|-&gt;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|&gt;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x.pro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8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iff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ObjHas(d,”f”,curHeap,x.pro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sameHeap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18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hasF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endParaRPr lang="en-US" sz="1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18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1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1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88" y="1513394"/>
            <a:ext cx="9143999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5000" kern="0" dirty="0" smtClean="0">
                <a:latin typeface="Monaco"/>
                <a:ea typeface="+mj-ea"/>
                <a:cs typeface="Monaco"/>
              </a:rPr>
              <a:t>x:T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5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</a:t>
            </a:r>
            <a:r>
              <a:rPr lang="en-US" sz="5000" kern="0" dirty="0" smtClean="0">
                <a:latin typeface="Symbol" charset="2"/>
                <a:cs typeface="Symbol" charset="2"/>
              </a:rPr>
              <a:t> 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endParaRPr kumimoji="0" lang="en-US" sz="5000" i="0" u="none" strike="noStrike" kern="0" cap="none" spc="0" normalizeH="0" baseline="-25000" noProof="0" dirty="0">
              <a:ln>
                <a:noFill/>
              </a:ln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880173" y="254299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Function Types and Objects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975760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157539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177517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826024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482940" y="252677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5292614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674953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80546" y="3935936"/>
            <a:ext cx="718608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ObjSel(d,k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,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H,d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’)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endParaRPr lang="en-US" sz="2000" dirty="0" smtClean="0">
              <a:solidFill>
                <a:srgbClr val="333333"/>
              </a:solidFill>
              <a:latin typeface="Monaco"/>
              <a:ea typeface="Consolas" pitchFamily="-65" charset="0"/>
              <a:cs typeface="Monaco"/>
              <a:sym typeface="Symbol" pitchFamily="-65" charset="2"/>
            </a:endParaRPr>
          </a:p>
          <a:p>
            <a:pPr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     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ite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sel(d,k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HeapSel(H,d’,k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88" y="1513394"/>
            <a:ext cx="9143999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5000" kern="0" dirty="0" smtClean="0">
                <a:latin typeface="Monaco"/>
                <a:ea typeface="+mj-ea"/>
                <a:cs typeface="Monaco"/>
              </a:rPr>
              <a:t>x:T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5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</a:t>
            </a:r>
            <a:r>
              <a:rPr lang="en-US" sz="5000" kern="0" dirty="0" smtClean="0">
                <a:latin typeface="Symbol" charset="2"/>
                <a:cs typeface="Symbol" charset="2"/>
              </a:rPr>
              <a:t> 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endParaRPr kumimoji="0" lang="en-US" sz="5000" i="0" u="none" strike="noStrike" kern="0" cap="none" spc="0" normalizeH="0" baseline="-25000" noProof="0" dirty="0">
              <a:ln>
                <a:noFill/>
              </a:ln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880173" y="254299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Function Types and Objects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975760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157539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177517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826024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482940" y="252677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5292614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674953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45515" y="4912020"/>
            <a:ext cx="7656146" cy="146193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x:Ref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/ [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|-&gt;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|&gt; x.pro]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8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=</a:t>
            </a:r>
            <a:r>
              <a:rPr lang="en-US" sz="18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ObjSel(d,”f”,curHeap,x.pro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sameHeap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18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readF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endParaRPr lang="en-US" sz="1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6" y="4381457"/>
            <a:ext cx="3370792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“2”</a:t>
            </a:r>
            <a:endParaRPr lang="en-US" sz="3000">
              <a:latin typeface="Monaco"/>
              <a:cs typeface="Monaco"/>
            </a:endParaRPr>
          </a:p>
          <a:p>
            <a:endParaRPr lang="en-US" sz="3000">
              <a:latin typeface="Monaco"/>
              <a:cs typeface="Monac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23738" y="4381457"/>
            <a:ext cx="2451100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36756" y="5744403"/>
            <a:ext cx="2370666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“2”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989916" y="3577167"/>
            <a:ext cx="4593167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Whoa, but perhaps okay…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7439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6" y="4381457"/>
            <a:ext cx="4725416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undefined</a:t>
            </a:r>
            <a:endParaRPr lang="en-US" sz="3000">
              <a:latin typeface="Monaco"/>
              <a:cs typeface="Monaco"/>
            </a:endParaRPr>
          </a:p>
          <a:p>
            <a:endParaRPr lang="en-US" sz="3000">
              <a:latin typeface="Monaco"/>
              <a:cs typeface="Monac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78362" y="4381457"/>
            <a:ext cx="2451100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NaN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36756" y="5744403"/>
            <a:ext cx="2370666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undefined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376323" y="5199272"/>
            <a:ext cx="3481917" cy="1015663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Error would be nicer, but okay…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20251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6" y="4381457"/>
            <a:ext cx="3243792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{}</a:t>
            </a:r>
            <a:endParaRPr lang="en-US" sz="3000">
              <a:latin typeface="Monaco"/>
              <a:cs typeface="Monaco"/>
            </a:endParaRPr>
          </a:p>
          <a:p>
            <a:endParaRPr lang="en-US" sz="3000">
              <a:latin typeface="Monaco"/>
              <a:cs typeface="Monac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6404" y="4381457"/>
            <a:ext cx="1731434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NaN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36756" y="5744403"/>
            <a:ext cx="2370666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{}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857751" y="3439583"/>
            <a:ext cx="3614898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Seems about right</a:t>
            </a:r>
            <a:r>
              <a:rPr kumimoji="0" lang="en-US" sz="30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…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8365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5" y="4381457"/>
            <a:ext cx="2883959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[]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6570" y="4381457"/>
            <a:ext cx="1731434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36756" y="5744403"/>
            <a:ext cx="2370666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[]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292850" y="3928242"/>
            <a:ext cx="1695449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WAT?!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575476"/>
            <a:ext cx="9144000" cy="1154162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	negate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has good intentions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baseline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	But</a:t>
            </a: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too many corner cases in JS semantics!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28486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2902" y="857249"/>
            <a:ext cx="6741372" cy="141577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“Dict”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endParaRPr lang="en-US" dirty="0" err="1" smtClean="0">
              <a:solidFill>
                <a:srgbClr val="B3000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has(d,“quack”)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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 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sel(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Unit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endParaRPr lang="en-US" dirty="0" smtClean="0">
              <a:solidFill>
                <a:srgbClr val="B3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13" name="Group 24"/>
          <p:cNvGrpSpPr/>
          <p:nvPr/>
        </p:nvGrpSpPr>
        <p:grpSpPr>
          <a:xfrm>
            <a:off x="2201336" y="1841509"/>
            <a:ext cx="6318241" cy="2168157"/>
            <a:chOff x="2349498" y="2127250"/>
            <a:chExt cx="6318241" cy="2168157"/>
          </a:xfrm>
        </p:grpSpPr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4497909" y="2910412"/>
              <a:ext cx="4169830" cy="1384995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200">
                  <a:latin typeface="Calibri"/>
                  <a:cs typeface="Calibri"/>
                </a:rPr>
                <a:t>Function types </a:t>
              </a:r>
              <a:r>
                <a:rPr lang="en-US" sz="3200" b="1">
                  <a:latin typeface="Calibri"/>
                  <a:cs typeface="Calibri"/>
                </a:rPr>
                <a:t>nested</a:t>
              </a:r>
              <a:r>
                <a:rPr lang="en-US" sz="3200">
                  <a:latin typeface="Calibri"/>
                  <a:cs typeface="Calibri"/>
                </a:rPr>
                <a:t> inside refinements</a:t>
              </a:r>
              <a:r>
                <a:rPr lang="en-US" sz="2000">
                  <a:latin typeface="Calibri"/>
                  <a:cs typeface="Calibri"/>
                </a:rPr>
                <a:t/>
              </a:r>
              <a:br>
                <a:rPr lang="en-US" sz="2000">
                  <a:latin typeface="Calibri"/>
                  <a:cs typeface="Calibri"/>
                </a:rPr>
              </a:br>
              <a:r>
                <a:rPr lang="en-US" sz="2000">
                  <a:latin typeface="Calibri"/>
                  <a:cs typeface="Calibri"/>
                </a:rPr>
                <a:t>[POPL 2012]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349498" y="2127250"/>
              <a:ext cx="5365749" cy="50800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6891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89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73592" y="1670425"/>
            <a:ext cx="2710484" cy="178510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x.f.f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3699933" y="2935866"/>
            <a:ext cx="4662994" cy="3016210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algn="ctr" eaLnBrk="1" hangingPunct="1">
              <a:spcAft>
                <a:spcPts val="1800"/>
              </a:spcAft>
            </a:pPr>
            <a:r>
              <a:rPr lang="en-US" sz="3200">
                <a:latin typeface="Calibri"/>
                <a:cs typeface="Calibri"/>
              </a:rPr>
              <a:t>Programmer configures DJS to report either</a:t>
            </a:r>
            <a:r>
              <a:rPr lang="en-US" sz="3200" b="1">
                <a:latin typeface="Calibri"/>
                <a:cs typeface="Calibri"/>
              </a:rPr>
              <a:t> warnings</a:t>
            </a:r>
            <a:r>
              <a:rPr lang="en-US" sz="3200">
                <a:latin typeface="Calibri"/>
                <a:cs typeface="Calibri"/>
              </a:rPr>
              <a:t> or </a:t>
            </a:r>
            <a:r>
              <a:rPr lang="en-US" sz="3200" b="1">
                <a:latin typeface="Calibri"/>
                <a:cs typeface="Calibri"/>
              </a:rPr>
              <a:t>errors </a:t>
            </a:r>
            <a:r>
              <a:rPr lang="en-US" sz="3200">
                <a:latin typeface="Calibri"/>
                <a:cs typeface="Calibri"/>
              </a:rPr>
              <a:t>for:</a:t>
            </a:r>
          </a:p>
          <a:p>
            <a:pPr lvl="0" algn="ctr" eaLnBrk="1" hangingPunct="1">
              <a:spcAft>
                <a:spcPts val="1800"/>
              </a:spcAft>
            </a:pPr>
            <a:r>
              <a:rPr kumimoji="0" lang="en-US" sz="32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1)</a:t>
            </a:r>
            <a:r>
              <a:rPr kumimoji="0" lang="en-US" sz="3200" i="0" u="none" strike="noStrike" kern="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lang="en-US" sz="3200" ker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</a:t>
            </a:r>
            <a:r>
              <a:rPr kumimoji="0" lang="en-US" sz="32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ossible unbound keys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999082" y="2201637"/>
            <a:ext cx="7573418" cy="3087919"/>
            <a:chOff x="999082" y="2201637"/>
            <a:chExt cx="7573418" cy="3087919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999082" y="2201637"/>
              <a:ext cx="1037152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471341" y="4603756"/>
              <a:ext cx="5101159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2488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291042" y="254000"/>
            <a:ext cx="8632472" cy="6261806"/>
          </a:xfrm>
          <a:custGeom>
            <a:avLst/>
            <a:gdLst>
              <a:gd name="connsiteX0" fmla="*/ 8260291 w 8632472"/>
              <a:gd name="connsiteY0" fmla="*/ 497417 h 6261806"/>
              <a:gd name="connsiteX1" fmla="*/ 6651625 w 8632472"/>
              <a:gd name="connsiteY1" fmla="*/ 31750 h 6261806"/>
              <a:gd name="connsiteX2" fmla="*/ 5222875 w 8632472"/>
              <a:gd name="connsiteY2" fmla="*/ 687917 h 6261806"/>
              <a:gd name="connsiteX3" fmla="*/ 3032125 w 8632472"/>
              <a:gd name="connsiteY3" fmla="*/ 105833 h 6261806"/>
              <a:gd name="connsiteX4" fmla="*/ 1412875 w 8632472"/>
              <a:gd name="connsiteY4" fmla="*/ 582083 h 6261806"/>
              <a:gd name="connsiteX5" fmla="*/ 1518708 w 8632472"/>
              <a:gd name="connsiteY5" fmla="*/ 1957917 h 6261806"/>
              <a:gd name="connsiteX6" fmla="*/ 238125 w 8632472"/>
              <a:gd name="connsiteY6" fmla="*/ 2656417 h 6261806"/>
              <a:gd name="connsiteX7" fmla="*/ 428625 w 8632472"/>
              <a:gd name="connsiteY7" fmla="*/ 3704167 h 6261806"/>
              <a:gd name="connsiteX8" fmla="*/ 89958 w 8632472"/>
              <a:gd name="connsiteY8" fmla="*/ 4878917 h 6261806"/>
              <a:gd name="connsiteX9" fmla="*/ 968375 w 8632472"/>
              <a:gd name="connsiteY9" fmla="*/ 5640917 h 6261806"/>
              <a:gd name="connsiteX10" fmla="*/ 1000125 w 8632472"/>
              <a:gd name="connsiteY10" fmla="*/ 6212417 h 6261806"/>
              <a:gd name="connsiteX11" fmla="*/ 6048375 w 8632472"/>
              <a:gd name="connsiteY11" fmla="*/ 5937250 h 6261806"/>
              <a:gd name="connsiteX12" fmla="*/ 6725708 w 8632472"/>
              <a:gd name="connsiteY12" fmla="*/ 4942417 h 6261806"/>
              <a:gd name="connsiteX13" fmla="*/ 8069791 w 8632472"/>
              <a:gd name="connsiteY13" fmla="*/ 5132917 h 6261806"/>
              <a:gd name="connsiteX14" fmla="*/ 8598958 w 8632472"/>
              <a:gd name="connsiteY14" fmla="*/ 3852333 h 6261806"/>
              <a:gd name="connsiteX15" fmla="*/ 7868708 w 8632472"/>
              <a:gd name="connsiteY15" fmla="*/ 2243667 h 6261806"/>
              <a:gd name="connsiteX16" fmla="*/ 8260291 w 8632472"/>
              <a:gd name="connsiteY16" fmla="*/ 497417 h 62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32472" h="6261806">
                <a:moveTo>
                  <a:pt x="8260291" y="497417"/>
                </a:moveTo>
                <a:cubicBezTo>
                  <a:pt x="8057444" y="128764"/>
                  <a:pt x="7157861" y="0"/>
                  <a:pt x="6651625" y="31750"/>
                </a:cubicBezTo>
                <a:cubicBezTo>
                  <a:pt x="6145389" y="63500"/>
                  <a:pt x="5826125" y="675570"/>
                  <a:pt x="5222875" y="687917"/>
                </a:cubicBezTo>
                <a:cubicBezTo>
                  <a:pt x="4619625" y="700264"/>
                  <a:pt x="3667125" y="123472"/>
                  <a:pt x="3032125" y="105833"/>
                </a:cubicBezTo>
                <a:cubicBezTo>
                  <a:pt x="2397125" y="88194"/>
                  <a:pt x="1665111" y="273402"/>
                  <a:pt x="1412875" y="582083"/>
                </a:cubicBezTo>
                <a:cubicBezTo>
                  <a:pt x="1160639" y="890764"/>
                  <a:pt x="1714500" y="1612195"/>
                  <a:pt x="1518708" y="1957917"/>
                </a:cubicBezTo>
                <a:cubicBezTo>
                  <a:pt x="1322916" y="2303639"/>
                  <a:pt x="419806" y="2365375"/>
                  <a:pt x="238125" y="2656417"/>
                </a:cubicBezTo>
                <a:cubicBezTo>
                  <a:pt x="56444" y="2947459"/>
                  <a:pt x="453319" y="3333750"/>
                  <a:pt x="428625" y="3704167"/>
                </a:cubicBezTo>
                <a:cubicBezTo>
                  <a:pt x="403931" y="4074584"/>
                  <a:pt x="0" y="4556125"/>
                  <a:pt x="89958" y="4878917"/>
                </a:cubicBezTo>
                <a:cubicBezTo>
                  <a:pt x="179916" y="5201709"/>
                  <a:pt x="816681" y="5418667"/>
                  <a:pt x="968375" y="5640917"/>
                </a:cubicBezTo>
                <a:cubicBezTo>
                  <a:pt x="1120070" y="5863167"/>
                  <a:pt x="153458" y="6163028"/>
                  <a:pt x="1000125" y="6212417"/>
                </a:cubicBezTo>
                <a:cubicBezTo>
                  <a:pt x="1846792" y="6261806"/>
                  <a:pt x="5094111" y="6148917"/>
                  <a:pt x="6048375" y="5937250"/>
                </a:cubicBezTo>
                <a:cubicBezTo>
                  <a:pt x="7002639" y="5725583"/>
                  <a:pt x="6388805" y="5076472"/>
                  <a:pt x="6725708" y="4942417"/>
                </a:cubicBezTo>
                <a:cubicBezTo>
                  <a:pt x="7062611" y="4808362"/>
                  <a:pt x="7757583" y="5314598"/>
                  <a:pt x="8069791" y="5132917"/>
                </a:cubicBezTo>
                <a:cubicBezTo>
                  <a:pt x="8381999" y="4951236"/>
                  <a:pt x="8632472" y="4333875"/>
                  <a:pt x="8598958" y="3852333"/>
                </a:cubicBezTo>
                <a:cubicBezTo>
                  <a:pt x="8565444" y="3370791"/>
                  <a:pt x="7926916" y="2801056"/>
                  <a:pt x="7868708" y="2243667"/>
                </a:cubicBezTo>
                <a:cubicBezTo>
                  <a:pt x="7810500" y="1686278"/>
                  <a:pt x="8463138" y="866070"/>
                  <a:pt x="8260291" y="497417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1909" y="508004"/>
            <a:ext cx="2391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JavaScript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2732" y="2928257"/>
            <a:ext cx="1276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implicit global object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7041" y="508004"/>
            <a:ext cx="160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scope manipulation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0284" y="3859256"/>
            <a:ext cx="1098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var lifting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1698" y="5493937"/>
            <a:ext cx="384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Monaco"/>
                <a:cs typeface="Monaco"/>
              </a:rPr>
              <a:t>‘,,,’ == new Array(4)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82377" y="2609409"/>
            <a:ext cx="1515535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objects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36584" y="2435513"/>
            <a:ext cx="2224598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prototypes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11777" y="3501097"/>
            <a:ext cx="1802314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lambdas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33151" y="3699153"/>
            <a:ext cx="2097603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type-tests</a:t>
            </a:r>
          </a:p>
        </p:txBody>
      </p:sp>
    </p:spTree>
    <p:custDataLst>
      <p:tags r:id="rId1"/>
    </p:custDataLst>
  </p:cSld>
  <p:clrMapOvr>
    <a:masterClrMapping/>
  </p:clrMapOvr>
  <p:transition advTm="2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90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73592" y="1670425"/>
            <a:ext cx="2710484" cy="178510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x.f.f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3699933" y="2935866"/>
            <a:ext cx="4662994" cy="3016210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algn="ctr" eaLnBrk="1" hangingPunct="1">
              <a:spcAft>
                <a:spcPts val="1800"/>
              </a:spcAft>
            </a:pPr>
            <a:r>
              <a:rPr lang="en-US" sz="3200">
                <a:latin typeface="Calibri"/>
                <a:cs typeface="Calibri"/>
              </a:rPr>
              <a:t>Programmer configures DJS to report either</a:t>
            </a:r>
            <a:r>
              <a:rPr lang="en-US" sz="3200" b="1">
                <a:latin typeface="Calibri"/>
                <a:cs typeface="Calibri"/>
              </a:rPr>
              <a:t> warnings</a:t>
            </a:r>
            <a:r>
              <a:rPr lang="en-US" sz="3200">
                <a:latin typeface="Calibri"/>
                <a:cs typeface="Calibri"/>
              </a:rPr>
              <a:t> or </a:t>
            </a:r>
            <a:r>
              <a:rPr lang="en-US" sz="3200" b="1">
                <a:latin typeface="Calibri"/>
                <a:cs typeface="Calibri"/>
              </a:rPr>
              <a:t>errors </a:t>
            </a:r>
            <a:r>
              <a:rPr lang="en-US" sz="3200">
                <a:latin typeface="Calibri"/>
                <a:cs typeface="Calibri"/>
              </a:rPr>
              <a:t>for:</a:t>
            </a:r>
          </a:p>
          <a:p>
            <a:pPr lvl="0" algn="ctr" eaLnBrk="1" hangingPunct="1">
              <a:spcAft>
                <a:spcPts val="1800"/>
              </a:spcAft>
            </a:pPr>
            <a:r>
              <a:rPr kumimoji="0" lang="en-US" sz="32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1)</a:t>
            </a:r>
            <a:r>
              <a:rPr kumimoji="0" lang="en-US" sz="3200" i="0" u="none" strike="noStrike" kern="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lang="en-US" sz="3200" ker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</a:t>
            </a:r>
            <a:r>
              <a:rPr kumimoji="0" lang="en-US" sz="32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ossible unbound keys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  <a:p>
            <a:pPr lvl="0" algn="ctr" eaLnBrk="1" hangingPunct="1">
              <a:spcAft>
                <a:spcPts val="1800"/>
              </a:spcAft>
            </a:pPr>
            <a:r>
              <a:rPr lang="en-US" sz="32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2)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Possible</a:t>
            </a:r>
            <a:r>
              <a:rPr kumimoji="0" lang="en-US" sz="32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run-time errors</a:t>
            </a:r>
            <a:endParaRPr kumimoji="0" lang="en-US" sz="32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999082" y="2868366"/>
            <a:ext cx="7573418" cy="3172583"/>
            <a:chOff x="999082" y="2201637"/>
            <a:chExt cx="7573418" cy="3172583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999082" y="2201637"/>
              <a:ext cx="1540918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471341" y="4688420"/>
              <a:ext cx="5101159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649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3|3.8|2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3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1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4|5.4|4.6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6.6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7|6.:|6.1|5.5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|6|3.2|2.4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7|4.7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7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1|2.8|0.8|2.7|1.8|0.9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2|3.7|7.: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|0.9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|1.: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4.9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7|1.6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8.5|10.3|3.2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3.9|5.2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|1.8|2.8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6.7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:|3.4|3.: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5|3.9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6|5.8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|2.9|8.7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7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5|3.9|4.4|4.1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1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:|4.5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10|2.5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5|8.7|7|5|6.4|9.9|0.8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7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2.4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1|6.1|4.4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1|7.1|4.:|4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6|0.8|2.: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4|12.5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9|3.8|3.9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1.8|2.4|0.5|2.6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|4.1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5.7|1.2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2.1|3.:|7.6|3.8|12.4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|14.8|7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3.1|3.3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8|3.2|3.3|6.2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3|3.1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5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1.7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9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4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9|3.2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5.7|11.7|5.8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6|0.9|6.8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7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0.8|2.8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4|4.8|7.8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6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8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9|4.7|6.:|8.7|5.6|9.8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1.6|5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|5.9|2.4"/>
</p:tagLst>
</file>

<file path=ppt/tags/tag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1.6|1.9"/>
</p:tagLst>
</file>

<file path=ppt/tags/tag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1.2|1.9|7.3|6.7"/>
</p:tagLst>
</file>

<file path=ppt/tags/tag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|3.7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7|2|1.:|2.9"/>
</p:tagLst>
</file>

<file path=ppt/tags/tag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0|7.3|6.8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2|4.3|3.7|4.6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|4.7|3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15848</TotalTime>
  <Words>4760</Words>
  <Application>Microsoft PowerPoint</Application>
  <PresentationFormat>On-screen Show (4:3)</PresentationFormat>
  <Paragraphs>1106</Paragraphs>
  <Slides>90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Blank Presentation</vt:lpstr>
      <vt:lpstr>Slide 1</vt:lpstr>
      <vt:lpstr>Slide 2</vt:lpstr>
      <vt:lpstr>Why Add Types?</vt:lpstr>
      <vt:lpstr>Why Add Types?</vt:lpstr>
      <vt:lpstr>Why Add Types?</vt:lpstr>
      <vt:lpstr>Okay, But Who Cares?</vt:lpstr>
      <vt:lpstr>Slide 7</vt:lpstr>
      <vt:lpstr>Slide 8</vt:lpstr>
      <vt:lpstr>Slide 9</vt:lpstr>
      <vt:lpstr>Slide 10</vt:lpstr>
      <vt:lpstr>Slide 11</vt:lpstr>
      <vt:lpstr>Slide 12</vt:lpstr>
      <vt:lpstr>Outline</vt:lpstr>
      <vt:lpstr>Slide 14</vt:lpstr>
      <vt:lpstr>Slide 15</vt:lpstr>
      <vt:lpstr>Refinement Types</vt:lpstr>
      <vt:lpstr>Refinement Types</vt:lpstr>
      <vt:lpstr>Refinement Types</vt:lpstr>
      <vt:lpstr>Refinement Types</vt:lpstr>
      <vt:lpstr>Refinement Types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What About eval?</vt:lpstr>
      <vt:lpstr>What About eval?</vt:lpstr>
      <vt:lpstr>Recap of DJS Techniques</vt:lpstr>
      <vt:lpstr>Outline</vt:lpstr>
      <vt:lpstr> 13 Benchmarks</vt:lpstr>
      <vt:lpstr> 13 Benchmarks</vt:lpstr>
      <vt:lpstr> 13 Benchmarks</vt:lpstr>
      <vt:lpstr> 13 Benchmarks</vt:lpstr>
      <vt:lpstr> 13 Benchmarks</vt:lpstr>
      <vt:lpstr> 13 Benchmarks</vt:lpstr>
      <vt:lpstr>                    Implementation</vt:lpstr>
      <vt:lpstr>                    Implementation</vt:lpstr>
      <vt:lpstr>Annotation Burden</vt:lpstr>
      <vt:lpstr>Performance</vt:lpstr>
      <vt:lpstr>Future Work</vt:lpstr>
      <vt:lpstr>Slide 76</vt:lpstr>
      <vt:lpstr>Thanks!</vt:lpstr>
      <vt:lpstr>Extra Slides</vt:lpstr>
      <vt:lpstr>Slide 79</vt:lpstr>
      <vt:lpstr>System D [POPL 2012]</vt:lpstr>
      <vt:lpstr>Function Types and Objects</vt:lpstr>
      <vt:lpstr>Function Types and Objects</vt:lpstr>
      <vt:lpstr>Function Types and Objects</vt:lpstr>
      <vt:lpstr>Slide 84</vt:lpstr>
      <vt:lpstr>Slide 85</vt:lpstr>
      <vt:lpstr>Slide 86</vt:lpstr>
      <vt:lpstr>Slide 87</vt:lpstr>
      <vt:lpstr>Slide 88</vt:lpstr>
      <vt:lpstr>Slide 89</vt:lpstr>
      <vt:lpstr>Slide 90</vt:lpstr>
    </vt:vector>
  </TitlesOfParts>
  <Company>Canadian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Canadian Academy</dc:creator>
  <cp:lastModifiedBy>Ravi Chugh</cp:lastModifiedBy>
  <cp:revision>2520</cp:revision>
  <cp:lastPrinted>2012-10-19T04:17:53Z</cp:lastPrinted>
  <dcterms:created xsi:type="dcterms:W3CDTF">2012-10-23T04:00:15Z</dcterms:created>
  <dcterms:modified xsi:type="dcterms:W3CDTF">2012-10-23T05:18:55Z</dcterms:modified>
</cp:coreProperties>
</file>