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notesSlides/notesSlide30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Default Extension="xlsx" ContentType="application/vnd.openxmlformats-officedocument.spreadsheetml.sheet"/>
  <Override PartName="/ppt/charts/chart3.xml" ContentType="application/vnd.openxmlformats-officedocument.drawingml.chart+xml"/>
  <Override PartName="/ppt/tags/tag41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notesSlides/notesSlide31.xml" ContentType="application/vnd.openxmlformats-officedocument.presentationml.notesSlide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tags/tag3.xml" ContentType="application/vnd.openxmlformats-officedocument.presentationml.tags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3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287" r:id="rId3"/>
    <p:sldId id="289" r:id="rId4"/>
    <p:sldId id="293" r:id="rId5"/>
    <p:sldId id="347" r:id="rId6"/>
    <p:sldId id="522" r:id="rId7"/>
    <p:sldId id="524" r:id="rId8"/>
    <p:sldId id="458" r:id="rId9"/>
    <p:sldId id="496" r:id="rId10"/>
    <p:sldId id="411" r:id="rId11"/>
    <p:sldId id="296" r:id="rId12"/>
    <p:sldId id="297" r:id="rId13"/>
    <p:sldId id="403" r:id="rId14"/>
    <p:sldId id="404" r:id="rId15"/>
    <p:sldId id="405" r:id="rId16"/>
    <p:sldId id="351" r:id="rId17"/>
    <p:sldId id="461" r:id="rId18"/>
    <p:sldId id="500" r:id="rId19"/>
    <p:sldId id="469" r:id="rId20"/>
    <p:sldId id="470" r:id="rId21"/>
    <p:sldId id="471" r:id="rId22"/>
    <p:sldId id="472" r:id="rId23"/>
    <p:sldId id="473" r:id="rId24"/>
    <p:sldId id="462" r:id="rId25"/>
    <p:sldId id="475" r:id="rId26"/>
    <p:sldId id="476" r:id="rId27"/>
    <p:sldId id="474" r:id="rId28"/>
    <p:sldId id="494" r:id="rId29"/>
    <p:sldId id="463" r:id="rId30"/>
    <p:sldId id="495" r:id="rId31"/>
    <p:sldId id="464" r:id="rId32"/>
    <p:sldId id="489" r:id="rId33"/>
    <p:sldId id="465" r:id="rId34"/>
    <p:sldId id="516" r:id="rId35"/>
    <p:sldId id="515" r:id="rId36"/>
    <p:sldId id="433" r:id="rId37"/>
    <p:sldId id="422" r:id="rId38"/>
    <p:sldId id="425" r:id="rId39"/>
    <p:sldId id="430" r:id="rId40"/>
    <p:sldId id="498" r:id="rId41"/>
    <p:sldId id="429" r:id="rId42"/>
    <p:sldId id="466" r:id="rId43"/>
    <p:sldId id="454" r:id="rId44"/>
    <p:sldId id="530" r:id="rId45"/>
    <p:sldId id="502" r:id="rId46"/>
    <p:sldId id="383" r:id="rId47"/>
    <p:sldId id="543" r:id="rId48"/>
    <p:sldId id="540" r:id="rId49"/>
    <p:sldId id="541" r:id="rId50"/>
    <p:sldId id="527" r:id="rId51"/>
    <p:sldId id="528" r:id="rId52"/>
    <p:sldId id="388" r:id="rId53"/>
    <p:sldId id="281" r:id="rId54"/>
    <p:sldId id="423" r:id="rId55"/>
    <p:sldId id="311" r:id="rId56"/>
    <p:sldId id="525" r:id="rId57"/>
    <p:sldId id="544" r:id="rId58"/>
    <p:sldId id="532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56DA67"/>
    <a:srgbClr val="FF004A"/>
    <a:srgbClr val="3FA24C"/>
    <a:srgbClr val="49BA58"/>
    <a:srgbClr val="9BBB59"/>
    <a:srgbClr val="93CDDD"/>
    <a:srgbClr val="C8C7FF"/>
    <a:srgbClr val="0060FF"/>
    <a:srgbClr val="88DFF0"/>
    <a:srgbClr val="84D8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7" autoAdjust="0"/>
    <p:restoredTop sz="93486" autoAdjust="0"/>
  </p:normalViewPr>
  <p:slideViewPr>
    <p:cSldViewPr snapToObjects="1">
      <p:cViewPr>
        <p:scale>
          <a:sx n="70" d="100"/>
          <a:sy n="70" d="100"/>
        </p:scale>
        <p:origin x="-1164" y="-84"/>
      </p:cViewPr>
      <p:guideLst>
        <p:guide orient="horz" pos="15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avi:Documents:karsten-svn:talk-sif:images:unstag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</c:marker>
          <c:xVal>
            <c:numRef>
              <c:f>Sheet1!$A$1:$A$63</c:f>
              <c:numCache>
                <c:formatCode>General</c:formatCode>
                <c:ptCount val="63"/>
                <c:pt idx="0">
                  <c:v>22469</c:v>
                </c:pt>
                <c:pt idx="1">
                  <c:v>7187</c:v>
                </c:pt>
                <c:pt idx="2">
                  <c:v>4714</c:v>
                </c:pt>
                <c:pt idx="3">
                  <c:v>904</c:v>
                </c:pt>
                <c:pt idx="4">
                  <c:v>15445</c:v>
                </c:pt>
                <c:pt idx="5">
                  <c:v>7155</c:v>
                </c:pt>
                <c:pt idx="6">
                  <c:v>11519</c:v>
                </c:pt>
                <c:pt idx="7">
                  <c:v>747</c:v>
                </c:pt>
                <c:pt idx="8">
                  <c:v>14319</c:v>
                </c:pt>
                <c:pt idx="9">
                  <c:v>16755</c:v>
                </c:pt>
                <c:pt idx="10">
                  <c:v>2214</c:v>
                </c:pt>
                <c:pt idx="11">
                  <c:v>3766</c:v>
                </c:pt>
                <c:pt idx="12">
                  <c:v>556</c:v>
                </c:pt>
                <c:pt idx="13">
                  <c:v>17111</c:v>
                </c:pt>
                <c:pt idx="14">
                  <c:v>20104</c:v>
                </c:pt>
                <c:pt idx="15">
                  <c:v>5200</c:v>
                </c:pt>
                <c:pt idx="16">
                  <c:v>2193</c:v>
                </c:pt>
                <c:pt idx="17">
                  <c:v>3175</c:v>
                </c:pt>
                <c:pt idx="18">
                  <c:v>13589</c:v>
                </c:pt>
                <c:pt idx="19">
                  <c:v>3251</c:v>
                </c:pt>
                <c:pt idx="20">
                  <c:v>1648</c:v>
                </c:pt>
                <c:pt idx="21">
                  <c:v>4132</c:v>
                </c:pt>
                <c:pt idx="22">
                  <c:v>8089</c:v>
                </c:pt>
                <c:pt idx="23">
                  <c:v>3259</c:v>
                </c:pt>
                <c:pt idx="24">
                  <c:v>8639</c:v>
                </c:pt>
                <c:pt idx="25">
                  <c:v>13174</c:v>
                </c:pt>
                <c:pt idx="26">
                  <c:v>2545</c:v>
                </c:pt>
                <c:pt idx="27">
                  <c:v>10532</c:v>
                </c:pt>
                <c:pt idx="28">
                  <c:v>9879</c:v>
                </c:pt>
                <c:pt idx="29">
                  <c:v>10485</c:v>
                </c:pt>
                <c:pt idx="30">
                  <c:v>8127</c:v>
                </c:pt>
                <c:pt idx="31">
                  <c:v>2418</c:v>
                </c:pt>
                <c:pt idx="32">
                  <c:v>13075</c:v>
                </c:pt>
                <c:pt idx="33">
                  <c:v>14476</c:v>
                </c:pt>
                <c:pt idx="34">
                  <c:v>3456</c:v>
                </c:pt>
                <c:pt idx="35">
                  <c:v>10310</c:v>
                </c:pt>
                <c:pt idx="36">
                  <c:v>3383</c:v>
                </c:pt>
                <c:pt idx="37">
                  <c:v>10975</c:v>
                </c:pt>
                <c:pt idx="38">
                  <c:v>6838</c:v>
                </c:pt>
                <c:pt idx="39">
                  <c:v>20634</c:v>
                </c:pt>
                <c:pt idx="40">
                  <c:v>10598</c:v>
                </c:pt>
                <c:pt idx="41">
                  <c:v>1641</c:v>
                </c:pt>
                <c:pt idx="42">
                  <c:v>851</c:v>
                </c:pt>
                <c:pt idx="43">
                  <c:v>7964</c:v>
                </c:pt>
                <c:pt idx="44">
                  <c:v>2522</c:v>
                </c:pt>
                <c:pt idx="45">
                  <c:v>13041</c:v>
                </c:pt>
                <c:pt idx="46">
                  <c:v>9742</c:v>
                </c:pt>
                <c:pt idx="47">
                  <c:v>1394</c:v>
                </c:pt>
                <c:pt idx="48">
                  <c:v>8225</c:v>
                </c:pt>
                <c:pt idx="49">
                  <c:v>7644</c:v>
                </c:pt>
                <c:pt idx="50">
                  <c:v>1476</c:v>
                </c:pt>
                <c:pt idx="51">
                  <c:v>4183</c:v>
                </c:pt>
                <c:pt idx="52">
                  <c:v>19106</c:v>
                </c:pt>
                <c:pt idx="53">
                  <c:v>3623</c:v>
                </c:pt>
                <c:pt idx="54">
                  <c:v>4049</c:v>
                </c:pt>
                <c:pt idx="55">
                  <c:v>12050</c:v>
                </c:pt>
                <c:pt idx="56">
                  <c:v>365</c:v>
                </c:pt>
                <c:pt idx="57">
                  <c:v>6658</c:v>
                </c:pt>
                <c:pt idx="58">
                  <c:v>14330</c:v>
                </c:pt>
                <c:pt idx="59">
                  <c:v>8899</c:v>
                </c:pt>
                <c:pt idx="60">
                  <c:v>11709</c:v>
                </c:pt>
                <c:pt idx="61">
                  <c:v>6152</c:v>
                </c:pt>
                <c:pt idx="62">
                  <c:v>43698</c:v>
                </c:pt>
              </c:numCache>
            </c:numRef>
          </c:xVal>
          <c:yVal>
            <c:numRef>
              <c:f>Sheet1!$B$1:$B$63</c:f>
              <c:numCache>
                <c:formatCode>General</c:formatCode>
                <c:ptCount val="63"/>
                <c:pt idx="0">
                  <c:v>77.400000000000006</c:v>
                </c:pt>
                <c:pt idx="1">
                  <c:v>3.7</c:v>
                </c:pt>
                <c:pt idx="2">
                  <c:v>2.1</c:v>
                </c:pt>
                <c:pt idx="3">
                  <c:v>0.5</c:v>
                </c:pt>
                <c:pt idx="4">
                  <c:v>71.400000000000006</c:v>
                </c:pt>
                <c:pt idx="5">
                  <c:v>4</c:v>
                </c:pt>
                <c:pt idx="6">
                  <c:v>9.9</c:v>
                </c:pt>
                <c:pt idx="7">
                  <c:v>0.3000000000000001</c:v>
                </c:pt>
                <c:pt idx="8">
                  <c:v>7.5</c:v>
                </c:pt>
                <c:pt idx="9">
                  <c:v>11.1</c:v>
                </c:pt>
                <c:pt idx="10">
                  <c:v>1.7</c:v>
                </c:pt>
                <c:pt idx="11">
                  <c:v>2.6</c:v>
                </c:pt>
                <c:pt idx="12">
                  <c:v>0.3000000000000001</c:v>
                </c:pt>
                <c:pt idx="13">
                  <c:v>16.3</c:v>
                </c:pt>
                <c:pt idx="14">
                  <c:v>76.8</c:v>
                </c:pt>
                <c:pt idx="15">
                  <c:v>2.2999999999999998</c:v>
                </c:pt>
                <c:pt idx="16">
                  <c:v>1.1000000000000001</c:v>
                </c:pt>
                <c:pt idx="17">
                  <c:v>1.5</c:v>
                </c:pt>
                <c:pt idx="18">
                  <c:v>14.7</c:v>
                </c:pt>
                <c:pt idx="19">
                  <c:v>1.2</c:v>
                </c:pt>
                <c:pt idx="20">
                  <c:v>0.8</c:v>
                </c:pt>
                <c:pt idx="21">
                  <c:v>2.2000000000000002</c:v>
                </c:pt>
                <c:pt idx="22">
                  <c:v>5.4</c:v>
                </c:pt>
                <c:pt idx="23">
                  <c:v>1.5</c:v>
                </c:pt>
                <c:pt idx="24">
                  <c:v>3.9</c:v>
                </c:pt>
                <c:pt idx="25">
                  <c:v>7</c:v>
                </c:pt>
                <c:pt idx="26">
                  <c:v>1.1000000000000001</c:v>
                </c:pt>
                <c:pt idx="27">
                  <c:v>4</c:v>
                </c:pt>
                <c:pt idx="28">
                  <c:v>4.4000000000000004</c:v>
                </c:pt>
                <c:pt idx="29">
                  <c:v>8.4</c:v>
                </c:pt>
                <c:pt idx="30">
                  <c:v>5.6</c:v>
                </c:pt>
                <c:pt idx="31">
                  <c:v>1</c:v>
                </c:pt>
                <c:pt idx="32">
                  <c:v>78.400000000000006</c:v>
                </c:pt>
                <c:pt idx="33">
                  <c:v>25.9</c:v>
                </c:pt>
                <c:pt idx="34">
                  <c:v>1.5</c:v>
                </c:pt>
                <c:pt idx="35">
                  <c:v>7.6</c:v>
                </c:pt>
                <c:pt idx="36">
                  <c:v>1.9000000000000001</c:v>
                </c:pt>
                <c:pt idx="37">
                  <c:v>8.1</c:v>
                </c:pt>
                <c:pt idx="38">
                  <c:v>4.2</c:v>
                </c:pt>
                <c:pt idx="39">
                  <c:v>18.7</c:v>
                </c:pt>
                <c:pt idx="40">
                  <c:v>7.2</c:v>
                </c:pt>
                <c:pt idx="41">
                  <c:v>0.9</c:v>
                </c:pt>
                <c:pt idx="42">
                  <c:v>0.3000000000000001</c:v>
                </c:pt>
                <c:pt idx="43">
                  <c:v>3.9</c:v>
                </c:pt>
                <c:pt idx="44">
                  <c:v>1</c:v>
                </c:pt>
                <c:pt idx="45">
                  <c:v>11.8</c:v>
                </c:pt>
                <c:pt idx="46">
                  <c:v>6.5</c:v>
                </c:pt>
                <c:pt idx="47">
                  <c:v>0.70000000000000018</c:v>
                </c:pt>
                <c:pt idx="48">
                  <c:v>6.8</c:v>
                </c:pt>
                <c:pt idx="49">
                  <c:v>5.7</c:v>
                </c:pt>
                <c:pt idx="50">
                  <c:v>0.70000000000000018</c:v>
                </c:pt>
                <c:pt idx="51">
                  <c:v>3.5</c:v>
                </c:pt>
                <c:pt idx="52">
                  <c:v>27.1</c:v>
                </c:pt>
                <c:pt idx="53">
                  <c:v>1.5</c:v>
                </c:pt>
                <c:pt idx="54">
                  <c:v>1.7</c:v>
                </c:pt>
                <c:pt idx="55">
                  <c:v>4.5999999999999996</c:v>
                </c:pt>
                <c:pt idx="56">
                  <c:v>0.2</c:v>
                </c:pt>
                <c:pt idx="57">
                  <c:v>3.9</c:v>
                </c:pt>
                <c:pt idx="58">
                  <c:v>9.9</c:v>
                </c:pt>
                <c:pt idx="59">
                  <c:v>5.4</c:v>
                </c:pt>
                <c:pt idx="60">
                  <c:v>10.9</c:v>
                </c:pt>
                <c:pt idx="61">
                  <c:v>3.4</c:v>
                </c:pt>
                <c:pt idx="62">
                  <c:v>75.8</c:v>
                </c:pt>
              </c:numCache>
            </c:numRef>
          </c:yVal>
        </c:ser>
        <c:axId val="47626880"/>
        <c:axId val="50275456"/>
      </c:scatterChart>
      <c:valAx>
        <c:axId val="47626880"/>
        <c:scaling>
          <c:orientation val="minMax"/>
          <c:max val="45000"/>
          <c:min val="0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Lines of code (thousands)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0275456"/>
        <c:crosses val="autoZero"/>
        <c:crossBetween val="midCat"/>
        <c:dispUnits>
          <c:builtInUnit val="thousands"/>
        </c:dispUnits>
      </c:valAx>
      <c:valAx>
        <c:axId val="502754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Running time (seconds)</a:t>
                </a:r>
              </a:p>
            </c:rich>
          </c:tx>
          <c:layout>
            <c:manualLayout>
              <c:xMode val="edge"/>
              <c:yMode val="edge"/>
              <c:x val="4.629629629629632E-3"/>
              <c:y val="0.2069765654293210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7626880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Cookie policy</c:v>
                </c:pt>
              </c:strCache>
            </c:strRef>
          </c:tx>
          <c:dPt>
            <c:idx val="0"/>
            <c:spPr>
              <a:solidFill>
                <a:srgbClr val="49BA58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Lbls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Full: ✓</c:v>
                </c:pt>
                <c:pt idx="1">
                  <c:v>Full: ✗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32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Cookie policy</c:v>
                </c:pt>
              </c:strCache>
            </c:strRef>
          </c:tx>
          <c:dPt>
            <c:idx val="0"/>
            <c:spPr>
              <a:solidFill>
                <a:srgbClr val="49BA58"/>
              </a:solidFill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Lbls>
            <c:dLbl>
              <c:idx val="3"/>
              <c:delete val="1"/>
            </c:dLbl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Full: ✓ Staged: ✓</c:v>
                </c:pt>
                <c:pt idx="1">
                  <c:v>Full: ✓ Staged: ✗</c:v>
                </c:pt>
                <c:pt idx="2">
                  <c:v>Full: ✗ Staged: ✗</c:v>
                </c:pt>
                <c:pt idx="3">
                  <c:v>Full: ✗ Staged: ✓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4</c:v>
                </c:pt>
                <c:pt idx="2">
                  <c:v>32</c:v>
                </c:pt>
                <c:pt idx="3">
                  <c:v>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5CA96-E5CB-5240-8B40-5A16FF313B56}" type="datetimeFigureOut">
              <a:rPr/>
              <a:pPr/>
              <a:t>4/15/09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23150-C77A-5E4B-8390-CA866EFF9597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F682D-4D85-924E-BB2B-E064C9A032B3}" type="datetimeFigureOut">
              <a:rPr/>
              <a:pPr/>
              <a:t>4/13/09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4F71-58E8-6345-8473-8FA55BF29D2C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A4F71-58E8-6345-8473-8FA55BF29D2C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4/5/09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4/5/09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10312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800"/>
            </a:lvl1pPr>
          </a:lstStyle>
          <a:p>
            <a:fld id="{FB6FDFA5-7AE8-524A-A7F2-09B013997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4/5/09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10312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800"/>
            </a:lvl1pPr>
          </a:lstStyle>
          <a:p>
            <a:fld id="{FB6FDFA5-7AE8-524A-A7F2-09B013997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4/5/09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4/5/09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4/5/09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4/5/09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10312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800"/>
            </a:lvl1pPr>
          </a:lstStyle>
          <a:p>
            <a:fld id="{FB6FDFA5-7AE8-524A-A7F2-09B013997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4/5/09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10312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800"/>
            </a:lvl1pPr>
          </a:lstStyle>
          <a:p>
            <a:fld id="{FB6FDFA5-7AE8-524A-A7F2-09B013997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4/5/09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4/5/09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48199"/>
          </a:xfrm>
        </p:spPr>
        <p:txBody>
          <a:bodyPr/>
          <a:lstStyle/>
          <a:p>
            <a:pPr algn="ctr"/>
            <a:r>
              <a:rPr lang="en-US" dirty="0"/>
              <a:t>Staged Information Flow</a:t>
            </a:r>
            <a:br>
              <a:rPr lang="en-US" dirty="0"/>
            </a:br>
            <a:r>
              <a:rPr lang="en-US" dirty="0"/>
              <a:t>for JavaScript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76800"/>
            <a:ext cx="9144000" cy="762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Ravi Chugh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Jeff Meister,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Ranjit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Jhala, Sorin Lerner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5715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UC San Diego</a:t>
            </a:r>
          </a:p>
        </p:txBody>
      </p:sp>
    </p:spTree>
  </p:cSld>
  <p:clrMapOvr>
    <a:masterClrMapping/>
  </p:clrMapOvr>
  <p:transition advTm="1705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Staged Approach: Client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3800" y="1752600"/>
            <a:ext cx="4114800" cy="43434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r>
              <a:rPr lang="en-US" sz="3000" dirty="0">
                <a:latin typeface="Calibri"/>
                <a:cs typeface="Calibri"/>
              </a:rPr>
              <a:t>Browser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2522632"/>
            <a:ext cx="2743200" cy="936479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>
                <a:latin typeface="Calibri"/>
                <a:cs typeface="Calibri"/>
              </a:rPr>
              <a:t>JavaScript Engine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3810000"/>
            <a:ext cx="1600200" cy="2057400"/>
          </a:xfrm>
          <a:prstGeom prst="rect">
            <a:avLst/>
          </a:prstGeom>
          <a:solidFill>
            <a:schemeClr val="accent6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latin typeface="Calibri"/>
                <a:cs typeface="Calibri"/>
              </a:rPr>
              <a:t>Residual Policy Checker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2485293" y="2990872"/>
            <a:ext cx="2086707" cy="1442736"/>
            <a:chOff x="2485293" y="2990872"/>
            <a:chExt cx="2086707" cy="1442736"/>
          </a:xfrm>
        </p:grpSpPr>
        <p:cxnSp>
          <p:nvCxnSpPr>
            <p:cNvPr id="29" name="Straight Arrow Connector 28"/>
            <p:cNvCxnSpPr>
              <a:stCxn id="18" idx="3"/>
              <a:endCxn id="27" idx="1"/>
            </p:cNvCxnSpPr>
            <p:nvPr/>
          </p:nvCxnSpPr>
          <p:spPr>
            <a:xfrm flipV="1">
              <a:off x="2615390" y="2990872"/>
              <a:ext cx="1956610" cy="2312"/>
            </a:xfrm>
            <a:prstGeom prst="straightConnector1">
              <a:avLst/>
            </a:prstGeom>
            <a:ln w="38100" cap="flat" cmpd="sng" algn="ctr">
              <a:solidFill>
                <a:srgbClr val="0D0D0D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2485293" y="4432020"/>
              <a:ext cx="2086707" cy="1588"/>
            </a:xfrm>
            <a:prstGeom prst="straightConnector1">
              <a:avLst/>
            </a:prstGeom>
            <a:ln w="38100" cap="flat" cmpd="sng" algn="ctr">
              <a:solidFill>
                <a:srgbClr val="0D0D0D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2197100" y="5367596"/>
            <a:ext cx="2374900" cy="1588"/>
          </a:xfrm>
          <a:prstGeom prst="straightConnector1">
            <a:avLst/>
          </a:prstGeom>
          <a:ln w="38100" cap="flat" cmpd="sng" algn="ctr">
            <a:solidFill>
              <a:srgbClr val="0D0D0D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614732" y="4211505"/>
            <a:ext cx="548068" cy="398595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614732" y="5029200"/>
            <a:ext cx="548068" cy="398595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>
            <a:endCxn id="39" idx="1"/>
          </p:cNvCxnSpPr>
          <p:nvPr/>
        </p:nvCxnSpPr>
        <p:spPr>
          <a:xfrm flipV="1">
            <a:off x="6172200" y="4410803"/>
            <a:ext cx="442532" cy="796"/>
          </a:xfrm>
          <a:prstGeom prst="straightConnector1">
            <a:avLst/>
          </a:prstGeom>
          <a:ln w="38100" cap="flat" cmpd="sng" algn="ctr">
            <a:solidFill>
              <a:srgbClr val="0D0D0D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6172200" y="5219700"/>
            <a:ext cx="442532" cy="796"/>
          </a:xfrm>
          <a:prstGeom prst="straightConnector1">
            <a:avLst/>
          </a:prstGeom>
          <a:ln w="38100" cap="flat" cmpd="sng" algn="ctr">
            <a:solidFill>
              <a:srgbClr val="0D0D0D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9" idx="0"/>
          </p:cNvCxnSpPr>
          <p:nvPr/>
        </p:nvCxnSpPr>
        <p:spPr>
          <a:xfrm rot="5400000" flipH="1" flipV="1">
            <a:off x="6512569" y="3835308"/>
            <a:ext cx="752394" cy="1588"/>
          </a:xfrm>
          <a:prstGeom prst="straightConnector1">
            <a:avLst/>
          </a:prstGeom>
          <a:ln w="38100" cap="flat" cmpd="sng" algn="ctr">
            <a:solidFill>
              <a:srgbClr val="0D0D0D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666463" y="4193816"/>
            <a:ext cx="417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53107" y="499538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1164295" y="4724400"/>
            <a:ext cx="1463537" cy="842493"/>
            <a:chOff x="1164295" y="4948707"/>
            <a:chExt cx="1463537" cy="842493"/>
          </a:xfrm>
        </p:grpSpPr>
        <p:sp>
          <p:nvSpPr>
            <p:cNvPr id="28" name="Rectangle 27"/>
            <p:cNvSpPr/>
            <p:nvPr/>
          </p:nvSpPr>
          <p:spPr>
            <a:xfrm>
              <a:off x="1649032" y="5392605"/>
              <a:ext cx="548068" cy="398595"/>
            </a:xfrm>
            <a:prstGeom prst="rect">
              <a:avLst/>
            </a:pr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164295" y="4948707"/>
              <a:ext cx="1463537" cy="46578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hole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68883" y="1998015"/>
            <a:ext cx="1694474" cy="2732239"/>
            <a:chOff x="1068883" y="1998015"/>
            <a:chExt cx="1694474" cy="2732239"/>
          </a:xfrm>
        </p:grpSpPr>
        <p:grpSp>
          <p:nvGrpSpPr>
            <p:cNvPr id="67" name="Group 66"/>
            <p:cNvGrpSpPr/>
            <p:nvPr/>
          </p:nvGrpSpPr>
          <p:grpSpPr>
            <a:xfrm>
              <a:off x="1170483" y="1998015"/>
              <a:ext cx="1463537" cy="1524553"/>
              <a:chOff x="1170483" y="1998015"/>
              <a:chExt cx="1463537" cy="1524553"/>
            </a:xfrm>
          </p:grpSpPr>
          <p:grpSp>
            <p:nvGrpSpPr>
              <p:cNvPr id="16" name="Group 7"/>
              <p:cNvGrpSpPr/>
              <p:nvPr/>
            </p:nvGrpSpPr>
            <p:grpSpPr>
              <a:xfrm>
                <a:off x="1170483" y="2463800"/>
                <a:ext cx="1444907" cy="1058768"/>
                <a:chOff x="152400" y="228600"/>
                <a:chExt cx="8839200" cy="6477000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152400" y="228600"/>
                  <a:ext cx="8839200" cy="647700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  <a:alpha val="8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  <a:alpha val="80000"/>
                      </a:schemeClr>
                    </a:gs>
                  </a:gsLst>
                  <a:lin ang="16200000" scaled="0"/>
                  <a:tileRect/>
                </a:gra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4591133" y="3335712"/>
                  <a:ext cx="3352798" cy="2438401"/>
                </a:xfrm>
                <a:prstGeom prst="rect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7" name="Rectangle 56"/>
              <p:cNvSpPr/>
              <p:nvPr/>
            </p:nvSpPr>
            <p:spPr>
              <a:xfrm>
                <a:off x="1170483" y="1998015"/>
                <a:ext cx="1463537" cy="46578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solidFill>
                      <a:schemeClr val="tx1"/>
                    </a:solidFill>
                    <a:latin typeface="Calibri"/>
                    <a:cs typeface="Calibri"/>
                  </a:rPr>
                  <a:t>context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068883" y="3687168"/>
              <a:ext cx="1694474" cy="1043086"/>
              <a:chOff x="7008888" y="5130800"/>
              <a:chExt cx="1694474" cy="1043086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7008888" y="5130800"/>
                <a:ext cx="1694474" cy="40011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en-US" sz="2000" dirty="0">
                    <a:latin typeface="Calibri"/>
                    <a:cs typeface="Calibri"/>
                  </a:rPr>
                  <a:t>residual policy</a:t>
                </a:r>
              </a:p>
            </p:txBody>
          </p:sp>
          <p:grpSp>
            <p:nvGrpSpPr>
              <p:cNvPr id="46" name="Group 31"/>
              <p:cNvGrpSpPr/>
              <p:nvPr/>
            </p:nvGrpSpPr>
            <p:grpSpPr>
              <a:xfrm>
                <a:off x="7291136" y="5586183"/>
                <a:ext cx="1134162" cy="587703"/>
                <a:chOff x="7291136" y="5586183"/>
                <a:chExt cx="1134162" cy="587703"/>
              </a:xfrm>
            </p:grpSpPr>
            <p:sp>
              <p:nvSpPr>
                <p:cNvPr id="49" name="Rectangle 48"/>
                <p:cNvSpPr/>
                <p:nvPr/>
              </p:nvSpPr>
              <p:spPr>
                <a:xfrm rot="16200000">
                  <a:off x="7711292" y="5459880"/>
                  <a:ext cx="293850" cy="1134161"/>
                </a:xfrm>
                <a:prstGeom prst="rect">
                  <a:avLst/>
                </a:prstGeom>
                <a:solidFill>
                  <a:srgbClr val="9BBB59"/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7291136" y="5586183"/>
                  <a:ext cx="1134162" cy="293850"/>
                </a:xfrm>
                <a:prstGeom prst="rect">
                  <a:avLst/>
                </a:prstGeom>
                <a:solidFill>
                  <a:srgbClr val="93CDDD"/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10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spd="med" advTm="47596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9" grpId="0" animBg="1"/>
      <p:bldP spid="41" grpId="0" animBg="1"/>
      <p:bldP spid="55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311" y="728330"/>
            <a:ext cx="8523889" cy="57486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9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90000"/>
                </a:schemeClr>
              </a:gs>
            </a:gsLst>
            <a:lin ang="16200000" scaled="0"/>
            <a:tileRect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228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nsolas"/>
                <a:cs typeface="Consolas"/>
              </a:rPr>
              <a:t>wsj.com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549900" y="1422974"/>
            <a:ext cx="2895600" cy="383324"/>
          </a:xfrm>
          <a:prstGeom prst="rect">
            <a:avLst/>
          </a:prstGeom>
          <a:solidFill>
            <a:srgbClr val="FCD5B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5311" y="990600"/>
            <a:ext cx="8523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latin typeface="Consolas"/>
                <a:cs typeface="Consolas"/>
              </a:rPr>
              <a:t>&lt;textbox id=“SearchBox”&gt;</a:t>
            </a:r>
          </a:p>
          <a:p>
            <a:pPr algn="r"/>
            <a:r>
              <a:rPr lang="en-US" sz="2400">
                <a:latin typeface="Consolas"/>
                <a:cs typeface="Consolas"/>
              </a:rPr>
              <a:t>&lt;button onclick=“doSearch(SearchBox.value)”&gt;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4114800"/>
            <a:ext cx="3352800" cy="2438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06400" y="4526398"/>
            <a:ext cx="3327399" cy="383324"/>
          </a:xfrm>
          <a:prstGeom prst="rect">
            <a:avLst/>
          </a:prstGeom>
          <a:solidFill>
            <a:srgbClr val="FCD5B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8601" y="3057933"/>
            <a:ext cx="1739900" cy="383324"/>
          </a:xfrm>
          <a:prstGeom prst="rect">
            <a:avLst/>
          </a:prstGeom>
          <a:solidFill>
            <a:srgbClr val="FCD5B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467101" y="3824875"/>
            <a:ext cx="571500" cy="383324"/>
          </a:xfrm>
          <a:prstGeom prst="rect">
            <a:avLst/>
          </a:prstGeom>
          <a:solidFill>
            <a:srgbClr val="FCD5B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28600" y="3794976"/>
            <a:ext cx="1498600" cy="383324"/>
          </a:xfrm>
          <a:prstGeom prst="rect">
            <a:avLst/>
          </a:prstGeom>
          <a:solidFill>
            <a:srgbClr val="FCD5B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2286000"/>
            <a:ext cx="5410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nsolas"/>
                <a:cs typeface="Consolas"/>
              </a:rPr>
              <a:t>&lt;script type=“javascript”&gt;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searchUrl = “wsj.com/search?”;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doSearch = function(s) {</a:t>
            </a:r>
          </a:p>
          <a:p>
            <a:r>
              <a:rPr lang="en-US" sz="2400">
                <a:latin typeface="Consolas"/>
                <a:cs typeface="Consolas"/>
              </a:rPr>
              <a:t>  var u = searchUrl + s;</a:t>
            </a:r>
          </a:p>
          <a:p>
            <a:r>
              <a:rPr lang="en-US" sz="2400">
                <a:latin typeface="Consolas"/>
                <a:cs typeface="Consolas"/>
              </a:rPr>
              <a:t>  document.location = u;</a:t>
            </a:r>
          </a:p>
          <a:p>
            <a:r>
              <a:rPr lang="en-US" sz="2400">
                <a:latin typeface="Consolas"/>
                <a:cs typeface="Consolas"/>
              </a:rPr>
              <a:t>}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&lt;/script&gt;</a:t>
            </a:r>
          </a:p>
        </p:txBody>
      </p:sp>
      <p:pic>
        <p:nvPicPr>
          <p:cNvPr id="19" name="Picture 18" descr="search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1301" y="758184"/>
            <a:ext cx="2587752" cy="216366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620771" y="4114800"/>
            <a:ext cx="865629" cy="2438400"/>
            <a:chOff x="4620771" y="4114800"/>
            <a:chExt cx="865629" cy="2438400"/>
          </a:xfrm>
          <a:solidFill>
            <a:srgbClr val="9BBB59"/>
          </a:solidFill>
        </p:grpSpPr>
        <p:sp>
          <p:nvSpPr>
            <p:cNvPr id="22" name="Rectangle 21"/>
            <p:cNvSpPr/>
            <p:nvPr/>
          </p:nvSpPr>
          <p:spPr>
            <a:xfrm>
              <a:off x="4620771" y="4114800"/>
              <a:ext cx="865629" cy="2438400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78802" y="4145398"/>
              <a:ext cx="762000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>
                  <a:latin typeface="Calibri"/>
                  <a:cs typeface="Calibri"/>
                </a:rPr>
                <a:t>No Read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486400" y="2895601"/>
            <a:ext cx="3352800" cy="1219372"/>
            <a:chOff x="5486400" y="3352800"/>
            <a:chExt cx="3352800" cy="762000"/>
          </a:xfrm>
          <a:solidFill>
            <a:srgbClr val="93CDDD"/>
          </a:solidFill>
        </p:grpSpPr>
        <p:sp>
          <p:nvSpPr>
            <p:cNvPr id="25" name="Rectangle 24"/>
            <p:cNvSpPr/>
            <p:nvPr/>
          </p:nvSpPr>
          <p:spPr>
            <a:xfrm>
              <a:off x="5486400" y="3352800"/>
              <a:ext cx="3352800" cy="762000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62600" y="3491004"/>
              <a:ext cx="914705" cy="480833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200">
                  <a:latin typeface="Calibri"/>
                  <a:cs typeface="Calibri"/>
                </a:rPr>
                <a:t>No Write</a:t>
              </a:r>
            </a:p>
          </p:txBody>
        </p:sp>
      </p:grpSp>
      <p:sp>
        <p:nvSpPr>
          <p:cNvPr id="29" name="Freeform 28"/>
          <p:cNvSpPr/>
          <p:nvPr/>
        </p:nvSpPr>
        <p:spPr>
          <a:xfrm>
            <a:off x="1101641" y="3442387"/>
            <a:ext cx="1731514" cy="1086264"/>
          </a:xfrm>
          <a:custGeom>
            <a:avLst/>
            <a:gdLst>
              <a:gd name="connsiteX0" fmla="*/ 0 w 1731514"/>
              <a:gd name="connsiteY0" fmla="*/ 0 h 1086264"/>
              <a:gd name="connsiteX1" fmla="*/ 1514756 w 1731514"/>
              <a:gd name="connsiteY1" fmla="*/ 795574 h 1086264"/>
              <a:gd name="connsiteX2" fmla="*/ 1300548 w 1731514"/>
              <a:gd name="connsiteY2" fmla="*/ 1086264 h 10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1514" h="1086264">
                <a:moveTo>
                  <a:pt x="0" y="0"/>
                </a:moveTo>
                <a:cubicBezTo>
                  <a:pt x="648999" y="307265"/>
                  <a:pt x="1297998" y="614530"/>
                  <a:pt x="1514756" y="795574"/>
                </a:cubicBezTo>
                <a:cubicBezTo>
                  <a:pt x="1731514" y="976618"/>
                  <a:pt x="1343900" y="1040365"/>
                  <a:pt x="1300548" y="1086264"/>
                </a:cubicBezTo>
              </a:path>
            </a:pathLst>
          </a:custGeom>
          <a:ln w="635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030563" y="3364762"/>
            <a:ext cx="1262055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searchUrl</a:t>
            </a:r>
          </a:p>
        </p:txBody>
      </p:sp>
      <p:sp>
        <p:nvSpPr>
          <p:cNvPr id="31" name="TextBox 30"/>
          <p:cNvSpPr txBox="1"/>
          <p:nvPr/>
        </p:nvSpPr>
        <p:spPr>
          <a:xfrm rot="16200000" flipH="1">
            <a:off x="4494007" y="5500213"/>
            <a:ext cx="1188597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doSearch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553505" y="3364996"/>
            <a:ext cx="370561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81800" y="3730823"/>
            <a:ext cx="1752600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SearchBox.value</a:t>
            </a:r>
          </a:p>
        </p:txBody>
      </p:sp>
      <p:sp>
        <p:nvSpPr>
          <p:cNvPr id="39" name="Freeform 38"/>
          <p:cNvSpPr/>
          <p:nvPr/>
        </p:nvSpPr>
        <p:spPr>
          <a:xfrm>
            <a:off x="3733799" y="1805341"/>
            <a:ext cx="2631235" cy="2019534"/>
          </a:xfrm>
          <a:custGeom>
            <a:avLst/>
            <a:gdLst>
              <a:gd name="connsiteX0" fmla="*/ 2937708 w 2937708"/>
              <a:gd name="connsiteY0" fmla="*/ 0 h 2019534"/>
              <a:gd name="connsiteX1" fmla="*/ 2218581 w 2937708"/>
              <a:gd name="connsiteY1" fmla="*/ 841472 h 2019534"/>
              <a:gd name="connsiteX2" fmla="*/ 428415 w 2937708"/>
              <a:gd name="connsiteY2" fmla="*/ 1178061 h 2019534"/>
              <a:gd name="connsiteX3" fmla="*/ 0 w 2937708"/>
              <a:gd name="connsiteY3" fmla="*/ 2019534 h 201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7708" h="2019534">
                <a:moveTo>
                  <a:pt x="2937708" y="0"/>
                </a:moveTo>
                <a:cubicBezTo>
                  <a:pt x="2787252" y="322564"/>
                  <a:pt x="2636796" y="645129"/>
                  <a:pt x="2218581" y="841472"/>
                </a:cubicBezTo>
                <a:cubicBezTo>
                  <a:pt x="1800366" y="1037815"/>
                  <a:pt x="798179" y="981717"/>
                  <a:pt x="428415" y="1178061"/>
                </a:cubicBezTo>
                <a:cubicBezTo>
                  <a:pt x="58652" y="1374405"/>
                  <a:pt x="0" y="2019534"/>
                  <a:pt x="0" y="2019534"/>
                </a:cubicBezTo>
              </a:path>
            </a:pathLst>
          </a:custGeom>
          <a:ln w="635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553505" y="2985136"/>
            <a:ext cx="2145548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document.location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11</a:t>
            </a:fld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098800" y="4203700"/>
            <a:ext cx="635000" cy="304800"/>
          </a:xfrm>
          <a:custGeom>
            <a:avLst/>
            <a:gdLst>
              <a:gd name="connsiteX0" fmla="*/ 635000 w 635000"/>
              <a:gd name="connsiteY0" fmla="*/ 0 h 304800"/>
              <a:gd name="connsiteX1" fmla="*/ 431800 w 635000"/>
              <a:gd name="connsiteY1" fmla="*/ 165100 h 304800"/>
              <a:gd name="connsiteX2" fmla="*/ 0 w 635000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000" h="304800">
                <a:moveTo>
                  <a:pt x="635000" y="0"/>
                </a:moveTo>
                <a:cubicBezTo>
                  <a:pt x="586316" y="57150"/>
                  <a:pt x="537633" y="114300"/>
                  <a:pt x="431800" y="165100"/>
                </a:cubicBezTo>
                <a:cubicBezTo>
                  <a:pt x="325967" y="215900"/>
                  <a:pt x="0" y="304800"/>
                  <a:pt x="0" y="304800"/>
                </a:cubicBezTo>
              </a:path>
            </a:pathLst>
          </a:custGeom>
          <a:ln w="635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lg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431741" y="3241343"/>
            <a:ext cx="598821" cy="584776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Zapf Dingbats"/>
                <a:ea typeface="Zapf Dingbats"/>
                <a:cs typeface="Zapf Dingbats"/>
              </a:rPr>
              <a:t>✕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61027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7" grpId="0" animBg="1"/>
      <p:bldP spid="28" grpId="0" animBg="1"/>
      <p:bldP spid="33" grpId="0" animBg="1"/>
      <p:bldP spid="41" grpId="0" animBg="1"/>
      <p:bldP spid="29" grpId="0" animBg="1"/>
      <p:bldP spid="30" grpId="0" animBg="1"/>
      <p:bldP spid="31" grpId="0" animBg="1"/>
      <p:bldP spid="32" grpId="0" animBg="1"/>
      <p:bldP spid="32" grpId="1" animBg="1"/>
      <p:bldP spid="34" grpId="0" animBg="1"/>
      <p:bldP spid="39" grpId="0" animBg="1"/>
      <p:bldP spid="37" grpId="0" animBg="1"/>
      <p:bldP spid="38" grpId="0" animBg="1"/>
      <p:bldP spid="35" grpId="1"/>
      <p:bldP spid="35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11" y="728330"/>
            <a:ext cx="8523889" cy="57486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9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90000"/>
                </a:schemeClr>
              </a:gs>
            </a:gsLst>
            <a:lin ang="16200000" scaled="0"/>
            <a:tileRect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228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nsolas"/>
                <a:cs typeface="Consolas"/>
              </a:rPr>
              <a:t>wsj.com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5311" y="990600"/>
            <a:ext cx="8523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latin typeface="Consolas"/>
                <a:cs typeface="Consolas"/>
              </a:rPr>
              <a:t>&lt;textbox id=“SearchBox”&gt;</a:t>
            </a:r>
          </a:p>
          <a:p>
            <a:pPr algn="r"/>
            <a:r>
              <a:rPr lang="en-US" sz="2400">
                <a:latin typeface="Consolas"/>
                <a:cs typeface="Consolas"/>
              </a:rPr>
              <a:t>&lt;button onclick=“doSearch(SearchBox.value)”&gt;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2286000"/>
            <a:ext cx="5410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nsolas"/>
                <a:cs typeface="Consolas"/>
              </a:rPr>
              <a:t>&lt;script type=“javascript”&gt;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searchUrl = “wsj.com/search?”;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doSearch = function(s) {</a:t>
            </a:r>
          </a:p>
          <a:p>
            <a:r>
              <a:rPr lang="en-US" sz="2400">
                <a:latin typeface="Consolas"/>
                <a:cs typeface="Consolas"/>
              </a:rPr>
              <a:t>  var u = searchUrl + s;</a:t>
            </a:r>
          </a:p>
          <a:p>
            <a:r>
              <a:rPr lang="en-US" sz="2400">
                <a:latin typeface="Consolas"/>
                <a:cs typeface="Consolas"/>
              </a:rPr>
              <a:t>  document.location = u;</a:t>
            </a:r>
          </a:p>
          <a:p>
            <a:r>
              <a:rPr lang="en-US" sz="2400">
                <a:latin typeface="Consolas"/>
                <a:cs typeface="Consolas"/>
              </a:rPr>
              <a:t>}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&lt;/script&gt;</a:t>
            </a:r>
          </a:p>
        </p:txBody>
      </p:sp>
      <p:pic>
        <p:nvPicPr>
          <p:cNvPr id="19" name="Picture 18" descr="searc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301" y="758184"/>
            <a:ext cx="2587752" cy="21636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solidFill>
            <a:schemeClr val="bg1">
              <a:alpha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9"/>
          <p:cNvGrpSpPr/>
          <p:nvPr/>
        </p:nvGrpSpPr>
        <p:grpSpPr>
          <a:xfrm>
            <a:off x="4620771" y="4114800"/>
            <a:ext cx="865629" cy="2438400"/>
            <a:chOff x="4620771" y="4114800"/>
            <a:chExt cx="865629" cy="2438400"/>
          </a:xfrm>
          <a:solidFill>
            <a:srgbClr val="9BBB59"/>
          </a:solidFill>
        </p:grpSpPr>
        <p:sp>
          <p:nvSpPr>
            <p:cNvPr id="22" name="Rectangle 21"/>
            <p:cNvSpPr/>
            <p:nvPr/>
          </p:nvSpPr>
          <p:spPr>
            <a:xfrm>
              <a:off x="4620771" y="4114800"/>
              <a:ext cx="865629" cy="2438400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78802" y="4145398"/>
              <a:ext cx="762000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>
                  <a:latin typeface="Calibri"/>
                  <a:cs typeface="Calibri"/>
                </a:rPr>
                <a:t>No Read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 rot="16200000" flipH="1">
            <a:off x="4494007" y="5500213"/>
            <a:ext cx="1188597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doSearch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86400" y="4114800"/>
            <a:ext cx="3352800" cy="2438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5486400" y="2895428"/>
            <a:ext cx="3352800" cy="1219372"/>
            <a:chOff x="5486400" y="2209800"/>
            <a:chExt cx="3352800" cy="1219372"/>
          </a:xfrm>
        </p:grpSpPr>
        <p:grpSp>
          <p:nvGrpSpPr>
            <p:cNvPr id="21" name="Group 20"/>
            <p:cNvGrpSpPr/>
            <p:nvPr/>
          </p:nvGrpSpPr>
          <p:grpSpPr>
            <a:xfrm>
              <a:off x="5486400" y="2209800"/>
              <a:ext cx="3352800" cy="1219372"/>
              <a:chOff x="5486400" y="3352800"/>
              <a:chExt cx="3352800" cy="762000"/>
            </a:xfrm>
            <a:solidFill>
              <a:srgbClr val="93CDDD"/>
            </a:solidFill>
          </p:grpSpPr>
          <p:sp>
            <p:nvSpPr>
              <p:cNvPr id="24" name="Rectangle 23"/>
              <p:cNvSpPr/>
              <p:nvPr/>
            </p:nvSpPr>
            <p:spPr>
              <a:xfrm>
                <a:off x="5486400" y="3352800"/>
                <a:ext cx="3352800" cy="762000"/>
              </a:xfrm>
              <a:prstGeom prst="rect">
                <a:avLst/>
              </a:prstGeom>
              <a:grp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62600" y="3491112"/>
                <a:ext cx="914705" cy="48083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>
                    <a:latin typeface="Calibri"/>
                    <a:cs typeface="Calibri"/>
                  </a:rPr>
                  <a:t>No Write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7030563" y="2678961"/>
              <a:ext cx="1262055" cy="307777"/>
            </a:xfrm>
            <a:prstGeom prst="rect">
              <a:avLst/>
            </a:prstGeom>
            <a:solidFill>
              <a:srgbClr val="FCD5B5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latin typeface="Consolas"/>
                  <a:cs typeface="Consolas"/>
                </a:rPr>
                <a:t>searchUrl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81800" y="3045022"/>
              <a:ext cx="1752600" cy="307777"/>
            </a:xfrm>
            <a:prstGeom prst="rect">
              <a:avLst/>
            </a:prstGeom>
            <a:solidFill>
              <a:srgbClr val="FCD5B5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latin typeface="Consolas"/>
                  <a:cs typeface="Consolas"/>
                </a:rPr>
                <a:t>SearchBox.value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553505" y="2299335"/>
              <a:ext cx="2145548" cy="307777"/>
            </a:xfrm>
            <a:prstGeom prst="rect">
              <a:avLst/>
            </a:prstGeom>
            <a:solidFill>
              <a:srgbClr val="FCD5B5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latin typeface="Consolas"/>
                  <a:cs typeface="Consolas"/>
                </a:rPr>
                <a:t>document.location</a:t>
              </a:r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 advTm="9581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11" y="728330"/>
            <a:ext cx="8523889" cy="57486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9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90000"/>
                </a:schemeClr>
              </a:gs>
            </a:gsLst>
            <a:lin ang="16200000" scaled="0"/>
            <a:tileRect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228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nsolas"/>
                <a:cs typeface="Consolas"/>
              </a:rPr>
              <a:t>wsj.com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5311" y="990600"/>
            <a:ext cx="8523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latin typeface="Consolas"/>
                <a:cs typeface="Consolas"/>
              </a:rPr>
              <a:t>&lt;textbox id=“SearchBox”&gt;</a:t>
            </a:r>
          </a:p>
          <a:p>
            <a:pPr algn="r"/>
            <a:r>
              <a:rPr lang="en-US" sz="2400">
                <a:latin typeface="Consolas"/>
                <a:cs typeface="Consolas"/>
              </a:rPr>
              <a:t>&lt;button onclick=“doSearch(SearchBox.value)”&gt;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2286000"/>
            <a:ext cx="5410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nsolas"/>
                <a:cs typeface="Consolas"/>
              </a:rPr>
              <a:t>&lt;script type=“javascript”&gt;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searchUrl = “wsj.com/search?”;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doSearch = function(s) {</a:t>
            </a:r>
          </a:p>
          <a:p>
            <a:r>
              <a:rPr lang="en-US" sz="2400">
                <a:latin typeface="Consolas"/>
                <a:cs typeface="Consolas"/>
              </a:rPr>
              <a:t>  var u = searchUrl + s;</a:t>
            </a:r>
          </a:p>
          <a:p>
            <a:r>
              <a:rPr lang="en-US" sz="2400">
                <a:latin typeface="Consolas"/>
                <a:cs typeface="Consolas"/>
              </a:rPr>
              <a:t>  document.location = u;</a:t>
            </a:r>
          </a:p>
          <a:p>
            <a:r>
              <a:rPr lang="en-US" sz="2400">
                <a:latin typeface="Consolas"/>
                <a:cs typeface="Consolas"/>
              </a:rPr>
              <a:t>}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&lt;/script&gt;</a:t>
            </a:r>
          </a:p>
        </p:txBody>
      </p:sp>
      <p:pic>
        <p:nvPicPr>
          <p:cNvPr id="19" name="Picture 18" descr="search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1301" y="758184"/>
            <a:ext cx="2587752" cy="216366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solidFill>
            <a:schemeClr val="bg1">
              <a:alpha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9"/>
          <p:cNvGrpSpPr/>
          <p:nvPr/>
        </p:nvGrpSpPr>
        <p:grpSpPr>
          <a:xfrm>
            <a:off x="4620771" y="4114800"/>
            <a:ext cx="865629" cy="2438400"/>
            <a:chOff x="4620771" y="4114800"/>
            <a:chExt cx="865629" cy="2438400"/>
          </a:xfrm>
          <a:solidFill>
            <a:srgbClr val="9BBB59"/>
          </a:solidFill>
        </p:grpSpPr>
        <p:sp>
          <p:nvSpPr>
            <p:cNvPr id="22" name="Rectangle 21"/>
            <p:cNvSpPr/>
            <p:nvPr/>
          </p:nvSpPr>
          <p:spPr>
            <a:xfrm>
              <a:off x="4620771" y="4114800"/>
              <a:ext cx="865629" cy="2438400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78802" y="4145398"/>
              <a:ext cx="762000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>
                  <a:latin typeface="Calibri"/>
                  <a:cs typeface="Calibri"/>
                </a:rPr>
                <a:t>No Read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5486400" y="4114800"/>
            <a:ext cx="3352800" cy="2438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16200000" flipH="1">
            <a:off x="4494007" y="5500213"/>
            <a:ext cx="1188597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doSearch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486400" y="4114800"/>
            <a:ext cx="3657600" cy="2438400"/>
            <a:chOff x="5486400" y="4114800"/>
            <a:chExt cx="3657600" cy="2438400"/>
          </a:xfrm>
        </p:grpSpPr>
        <p:sp>
          <p:nvSpPr>
            <p:cNvPr id="14" name="Rectangle 13"/>
            <p:cNvSpPr/>
            <p:nvPr/>
          </p:nvSpPr>
          <p:spPr>
            <a:xfrm>
              <a:off x="5486400" y="4114800"/>
              <a:ext cx="3352800" cy="2438400"/>
            </a:xfrm>
            <a:prstGeom prst="rect">
              <a:avLst/>
            </a:prstGeom>
            <a:solidFill>
              <a:srgbClr val="FFFF66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2600" y="4114800"/>
              <a:ext cx="358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latin typeface="Consolas"/>
                  <a:cs typeface="Consolas"/>
                </a:rPr>
                <a:t>a.com/ad1.js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62600" y="4572000"/>
              <a:ext cx="3505200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Consolas"/>
                  <a:cs typeface="Consolas"/>
                </a:rPr>
                <a:t>displayAd = function() {</a:t>
              </a:r>
            </a:p>
            <a:p>
              <a:r>
                <a:rPr lang="en-US">
                  <a:latin typeface="Consolas"/>
                  <a:cs typeface="Consolas"/>
                </a:rPr>
                <a:t>  if (version &lt; 7)</a:t>
              </a:r>
            </a:p>
            <a:p>
              <a:r>
                <a:rPr lang="en-US">
                  <a:latin typeface="Consolas"/>
                  <a:cs typeface="Consolas"/>
                </a:rPr>
                <a:t>    { ... }</a:t>
              </a:r>
            </a:p>
            <a:p>
              <a:r>
                <a:rPr lang="en-US">
                  <a:latin typeface="Consolas"/>
                  <a:cs typeface="Consolas"/>
                </a:rPr>
                <a:t>  else</a:t>
              </a:r>
            </a:p>
            <a:p>
              <a:r>
                <a:rPr lang="en-US">
                  <a:latin typeface="Consolas"/>
                  <a:cs typeface="Consolas"/>
                </a:rPr>
                <a:t>    { ... } }</a:t>
              </a:r>
            </a:p>
            <a:p>
              <a:r>
                <a:rPr lang="en-US">
                  <a:latin typeface="Consolas"/>
                  <a:cs typeface="Consolas"/>
                </a:rPr>
                <a:t>displayAd();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5549899" y="4559300"/>
            <a:ext cx="1333501" cy="424278"/>
          </a:xfrm>
          <a:prstGeom prst="rect">
            <a:avLst/>
          </a:prstGeom>
          <a:noFill/>
          <a:ln w="889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291057" y="4848526"/>
            <a:ext cx="1143000" cy="424278"/>
          </a:xfrm>
          <a:prstGeom prst="rect">
            <a:avLst/>
          </a:prstGeom>
          <a:noFill/>
          <a:ln w="889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562294" y="5943300"/>
            <a:ext cx="1333806" cy="424278"/>
          </a:xfrm>
          <a:prstGeom prst="rect">
            <a:avLst/>
          </a:prstGeom>
          <a:noFill/>
          <a:ln w="889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5486400" y="2895601"/>
            <a:ext cx="3352800" cy="1219372"/>
            <a:chOff x="5486400" y="3352800"/>
            <a:chExt cx="3352800" cy="762000"/>
          </a:xfrm>
          <a:solidFill>
            <a:srgbClr val="93CDDD"/>
          </a:solidFill>
        </p:grpSpPr>
        <p:sp>
          <p:nvSpPr>
            <p:cNvPr id="30" name="Rectangle 29"/>
            <p:cNvSpPr/>
            <p:nvPr/>
          </p:nvSpPr>
          <p:spPr>
            <a:xfrm>
              <a:off x="5486400" y="3352800"/>
              <a:ext cx="3352800" cy="762000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62600" y="3495654"/>
              <a:ext cx="914705" cy="48083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>
                  <a:latin typeface="Calibri"/>
                  <a:cs typeface="Calibri"/>
                </a:rPr>
                <a:t>No Write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030563" y="3364762"/>
            <a:ext cx="1262055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searchUrl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781800" y="3730823"/>
            <a:ext cx="1752600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SearchBox.value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53505" y="2985136"/>
            <a:ext cx="2145548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document.location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13</a:t>
            </a:fld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145280" y="3891888"/>
            <a:ext cx="1878777" cy="2785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5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17500" dirty="0">
              <a:solidFill>
                <a:srgbClr val="008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01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11" y="728330"/>
            <a:ext cx="8523889" cy="57486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9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90000"/>
                </a:schemeClr>
              </a:gs>
            </a:gsLst>
            <a:lin ang="16200000" scaled="0"/>
            <a:tileRect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228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nsolas"/>
                <a:cs typeface="Consolas"/>
              </a:rPr>
              <a:t>wsj.com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5311" y="990600"/>
            <a:ext cx="8523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latin typeface="Consolas"/>
                <a:cs typeface="Consolas"/>
              </a:rPr>
              <a:t>&lt;textbox id=“SearchBox”&gt;</a:t>
            </a:r>
          </a:p>
          <a:p>
            <a:pPr algn="r"/>
            <a:r>
              <a:rPr lang="en-US" sz="2400">
                <a:latin typeface="Consolas"/>
                <a:cs typeface="Consolas"/>
              </a:rPr>
              <a:t>&lt;button onclick=“doSearch(SearchBox.value)”&gt;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2286000"/>
            <a:ext cx="5410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nsolas"/>
                <a:cs typeface="Consolas"/>
              </a:rPr>
              <a:t>&lt;script type=“javascript”&gt;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searchUrl = “wsj.com/search?”;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doSearch = function(s) {</a:t>
            </a:r>
          </a:p>
          <a:p>
            <a:r>
              <a:rPr lang="en-US" sz="2400">
                <a:latin typeface="Consolas"/>
                <a:cs typeface="Consolas"/>
              </a:rPr>
              <a:t>  var u = searchUrl + s;</a:t>
            </a:r>
          </a:p>
          <a:p>
            <a:r>
              <a:rPr lang="en-US" sz="2400">
                <a:latin typeface="Consolas"/>
                <a:cs typeface="Consolas"/>
              </a:rPr>
              <a:t>  document.location = u;</a:t>
            </a:r>
          </a:p>
          <a:p>
            <a:r>
              <a:rPr lang="en-US" sz="2400">
                <a:latin typeface="Consolas"/>
                <a:cs typeface="Consolas"/>
              </a:rPr>
              <a:t>}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&lt;/script&gt;</a:t>
            </a:r>
          </a:p>
        </p:txBody>
      </p:sp>
      <p:pic>
        <p:nvPicPr>
          <p:cNvPr id="19" name="Picture 18" descr="search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1301" y="758184"/>
            <a:ext cx="2587752" cy="216366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solidFill>
            <a:schemeClr val="bg1">
              <a:alpha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9"/>
          <p:cNvGrpSpPr/>
          <p:nvPr/>
        </p:nvGrpSpPr>
        <p:grpSpPr>
          <a:xfrm>
            <a:off x="4620771" y="4114800"/>
            <a:ext cx="865629" cy="2438400"/>
            <a:chOff x="4620771" y="4114800"/>
            <a:chExt cx="865629" cy="2438400"/>
          </a:xfrm>
          <a:solidFill>
            <a:srgbClr val="9BBB59"/>
          </a:solidFill>
        </p:grpSpPr>
        <p:sp>
          <p:nvSpPr>
            <p:cNvPr id="22" name="Rectangle 21"/>
            <p:cNvSpPr/>
            <p:nvPr/>
          </p:nvSpPr>
          <p:spPr>
            <a:xfrm>
              <a:off x="4620771" y="4114800"/>
              <a:ext cx="865629" cy="2438400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78802" y="4145398"/>
              <a:ext cx="762000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>
                  <a:latin typeface="Calibri"/>
                  <a:cs typeface="Calibri"/>
                </a:rPr>
                <a:t>No Read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 rot="16200000" flipH="1">
            <a:off x="4494007" y="5500213"/>
            <a:ext cx="1188597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doSearch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486400" y="4114800"/>
            <a:ext cx="3352800" cy="2438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5486400" y="4114800"/>
            <a:ext cx="3657600" cy="2438400"/>
            <a:chOff x="5486400" y="4114800"/>
            <a:chExt cx="3657600" cy="2438400"/>
          </a:xfrm>
        </p:grpSpPr>
        <p:sp>
          <p:nvSpPr>
            <p:cNvPr id="14" name="Rectangle 13"/>
            <p:cNvSpPr/>
            <p:nvPr/>
          </p:nvSpPr>
          <p:spPr>
            <a:xfrm>
              <a:off x="5486400" y="4114800"/>
              <a:ext cx="3352800" cy="2438400"/>
            </a:xfrm>
            <a:prstGeom prst="rect">
              <a:avLst/>
            </a:prstGeom>
            <a:solidFill>
              <a:srgbClr val="FFFF66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2600" y="4114800"/>
              <a:ext cx="358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latin typeface="Consolas"/>
                  <a:cs typeface="Consolas"/>
                </a:rPr>
                <a:t>a.com/ad2.js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62600" y="5117068"/>
              <a:ext cx="350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Consolas"/>
                  <a:cs typeface="Consolas"/>
                </a:rPr>
                <a:t>searchUrl = “evil.com/”;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5562600" y="5089772"/>
            <a:ext cx="1361161" cy="424278"/>
          </a:xfrm>
          <a:prstGeom prst="rect">
            <a:avLst/>
          </a:prstGeom>
          <a:noFill/>
          <a:ln w="889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5486400" y="2895601"/>
            <a:ext cx="3352800" cy="1219372"/>
            <a:chOff x="5486400" y="3352800"/>
            <a:chExt cx="3352800" cy="762000"/>
          </a:xfrm>
          <a:solidFill>
            <a:srgbClr val="93CDDD"/>
          </a:solidFill>
        </p:grpSpPr>
        <p:sp>
          <p:nvSpPr>
            <p:cNvPr id="30" name="Rectangle 29"/>
            <p:cNvSpPr/>
            <p:nvPr/>
          </p:nvSpPr>
          <p:spPr>
            <a:xfrm>
              <a:off x="5486400" y="3352800"/>
              <a:ext cx="3352800" cy="762000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62600" y="3495654"/>
              <a:ext cx="914705" cy="48083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>
                  <a:latin typeface="Calibri"/>
                  <a:cs typeface="Calibri"/>
                </a:rPr>
                <a:t>No Write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030563" y="3364762"/>
            <a:ext cx="1262055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searchUrl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781800" y="3730823"/>
            <a:ext cx="1752600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SearchBox.value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53505" y="2985136"/>
            <a:ext cx="2145548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document.location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14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903852" y="3815688"/>
            <a:ext cx="2428870" cy="2785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5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sz="17500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30563" y="3352800"/>
            <a:ext cx="1262055" cy="319739"/>
          </a:xfrm>
          <a:prstGeom prst="rect">
            <a:avLst/>
          </a:prstGeom>
          <a:noFill/>
          <a:ln w="889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87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11" y="728330"/>
            <a:ext cx="8523889" cy="57486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9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90000"/>
                </a:schemeClr>
              </a:gs>
            </a:gsLst>
            <a:lin ang="16200000" scaled="0"/>
            <a:tileRect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228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nsolas"/>
                <a:cs typeface="Consolas"/>
              </a:rPr>
              <a:t>wsj.com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5311" y="990600"/>
            <a:ext cx="8523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latin typeface="Consolas"/>
                <a:cs typeface="Consolas"/>
              </a:rPr>
              <a:t>&lt;textbox id=“SearchBox”&gt;</a:t>
            </a:r>
          </a:p>
          <a:p>
            <a:pPr algn="r"/>
            <a:r>
              <a:rPr lang="en-US" sz="2400">
                <a:latin typeface="Consolas"/>
                <a:cs typeface="Consolas"/>
              </a:rPr>
              <a:t>&lt;button onclick=“doSearch(SearchBox.value)”&gt;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2286000"/>
            <a:ext cx="5410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nsolas"/>
                <a:cs typeface="Consolas"/>
              </a:rPr>
              <a:t>&lt;script type=“javascript”&gt;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searchUrl = “wsj.com/search?”;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doSearch = function(s) {</a:t>
            </a:r>
          </a:p>
          <a:p>
            <a:r>
              <a:rPr lang="en-US" sz="2400">
                <a:latin typeface="Consolas"/>
                <a:cs typeface="Consolas"/>
              </a:rPr>
              <a:t>  var u = searchUrl + s;</a:t>
            </a:r>
          </a:p>
          <a:p>
            <a:r>
              <a:rPr lang="en-US" sz="2400">
                <a:latin typeface="Consolas"/>
                <a:cs typeface="Consolas"/>
              </a:rPr>
              <a:t>  document.location = u;</a:t>
            </a:r>
          </a:p>
          <a:p>
            <a:r>
              <a:rPr lang="en-US" sz="2400">
                <a:latin typeface="Consolas"/>
                <a:cs typeface="Consolas"/>
              </a:rPr>
              <a:t>}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&lt;/script&gt;</a:t>
            </a:r>
          </a:p>
        </p:txBody>
      </p:sp>
      <p:pic>
        <p:nvPicPr>
          <p:cNvPr id="19" name="Picture 18" descr="search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1301" y="758184"/>
            <a:ext cx="2587752" cy="216366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solidFill>
            <a:schemeClr val="bg1">
              <a:alpha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9"/>
          <p:cNvGrpSpPr/>
          <p:nvPr/>
        </p:nvGrpSpPr>
        <p:grpSpPr>
          <a:xfrm>
            <a:off x="4620771" y="4114800"/>
            <a:ext cx="865629" cy="2438400"/>
            <a:chOff x="4620771" y="4114800"/>
            <a:chExt cx="865629" cy="2438400"/>
          </a:xfrm>
          <a:solidFill>
            <a:srgbClr val="9BBB59"/>
          </a:solidFill>
        </p:grpSpPr>
        <p:sp>
          <p:nvSpPr>
            <p:cNvPr id="22" name="Rectangle 21"/>
            <p:cNvSpPr/>
            <p:nvPr/>
          </p:nvSpPr>
          <p:spPr>
            <a:xfrm>
              <a:off x="4620771" y="4114800"/>
              <a:ext cx="865629" cy="2438400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78802" y="4145398"/>
              <a:ext cx="762000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>
                  <a:latin typeface="Calibri"/>
                  <a:cs typeface="Calibri"/>
                </a:rPr>
                <a:t>No Read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 rot="16200000" flipH="1">
            <a:off x="4494007" y="5500213"/>
            <a:ext cx="1188597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doSearch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86400" y="4114800"/>
            <a:ext cx="3352800" cy="2438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486400" y="4114800"/>
            <a:ext cx="3657600" cy="2438400"/>
            <a:chOff x="5486400" y="4114800"/>
            <a:chExt cx="3657600" cy="2438400"/>
          </a:xfrm>
        </p:grpSpPr>
        <p:sp>
          <p:nvSpPr>
            <p:cNvPr id="14" name="Rectangle 13"/>
            <p:cNvSpPr/>
            <p:nvPr/>
          </p:nvSpPr>
          <p:spPr>
            <a:xfrm>
              <a:off x="5486400" y="4114800"/>
              <a:ext cx="3352800" cy="2438400"/>
            </a:xfrm>
            <a:prstGeom prst="rect">
              <a:avLst/>
            </a:prstGeom>
            <a:solidFill>
              <a:srgbClr val="FFFF66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2600" y="4114800"/>
              <a:ext cx="358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latin typeface="Consolas"/>
                  <a:cs typeface="Consolas"/>
                </a:rPr>
                <a:t>a.com/ad3.js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62600" y="5117068"/>
              <a:ext cx="350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Consolas"/>
                  <a:cs typeface="Consolas"/>
                </a:rPr>
                <a:t>doSearch(“foo”);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5562601" y="5089772"/>
            <a:ext cx="1261452" cy="424278"/>
          </a:xfrm>
          <a:prstGeom prst="rect">
            <a:avLst/>
          </a:prstGeom>
          <a:noFill/>
          <a:ln w="889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5486400" y="2895601"/>
            <a:ext cx="3352800" cy="1219372"/>
            <a:chOff x="5486400" y="3352800"/>
            <a:chExt cx="3352800" cy="762000"/>
          </a:xfrm>
          <a:solidFill>
            <a:srgbClr val="93CDDD"/>
          </a:solidFill>
        </p:grpSpPr>
        <p:sp>
          <p:nvSpPr>
            <p:cNvPr id="30" name="Rectangle 29"/>
            <p:cNvSpPr/>
            <p:nvPr/>
          </p:nvSpPr>
          <p:spPr>
            <a:xfrm>
              <a:off x="5486400" y="3352800"/>
              <a:ext cx="3352800" cy="762000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62600" y="3495654"/>
              <a:ext cx="914705" cy="48083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>
                  <a:latin typeface="Calibri"/>
                  <a:cs typeface="Calibri"/>
                </a:rPr>
                <a:t>No Write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030563" y="3364762"/>
            <a:ext cx="1262055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searchUrl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781800" y="3730823"/>
            <a:ext cx="1752600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SearchBox.value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53505" y="2985136"/>
            <a:ext cx="2145548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document.location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15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903852" y="3822414"/>
            <a:ext cx="2428870" cy="2785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5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sz="17500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934417" y="5059802"/>
            <a:ext cx="307777" cy="1188598"/>
          </a:xfrm>
          <a:prstGeom prst="rect">
            <a:avLst/>
          </a:prstGeom>
          <a:noFill/>
          <a:ln w="889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46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6" grpId="0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9" name="Vertical Text Placeholder 8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>
                <a:solidFill>
                  <a:srgbClr val="A6A6A6"/>
                </a:solidFill>
              </a:rPr>
              <a:t>Overview</a:t>
            </a:r>
          </a:p>
          <a:p>
            <a:r>
              <a:rPr lang="en-US"/>
              <a:t>J</a:t>
            </a:r>
            <a:r>
              <a:rPr lang="en-US">
                <a:solidFill>
                  <a:srgbClr val="000000"/>
                </a:solidFill>
              </a:rPr>
              <a:t>avaScript Static Analysis</a:t>
            </a:r>
          </a:p>
          <a:p>
            <a:r>
              <a:rPr lang="en-US">
                <a:solidFill>
                  <a:srgbClr val="000000"/>
                </a:solidFill>
              </a:rPr>
              <a:t>Computing Residual Policies</a:t>
            </a:r>
          </a:p>
          <a:p>
            <a:r>
              <a:rPr lang="en-US">
                <a:solidFill>
                  <a:srgbClr val="000000"/>
                </a:solidFill>
              </a:rPr>
              <a:t>Additional Challenges</a:t>
            </a:r>
          </a:p>
          <a:p>
            <a:r>
              <a:rPr lang="en-US">
                <a:solidFill>
                  <a:srgbClr val="000000"/>
                </a:solidFill>
              </a:rPr>
              <a:t>Evaluation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 advTm="2692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Flow Graph</a:t>
            </a:r>
          </a:p>
        </p:txBody>
      </p:sp>
      <p:sp>
        <p:nvSpPr>
          <p:cNvPr id="7" name="Vertical Text Placeholder 6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/>
              <a:t>Analysis tracks information flow in program</a:t>
            </a:r>
          </a:p>
          <a:p>
            <a:r>
              <a:rPr lang="en-US"/>
              <a:t>Flow-insensitive, set constraint-based</a:t>
            </a:r>
          </a:p>
          <a:p>
            <a:r>
              <a:rPr lang="en-US"/>
              <a:t>Graph representation:</a:t>
            </a:r>
          </a:p>
          <a:p>
            <a:pPr lvl="1"/>
            <a:r>
              <a:rPr lang="en-US"/>
              <a:t>program constants, variables, edges</a:t>
            </a:r>
          </a:p>
          <a:p>
            <a:endParaRPr lang="en-US" sz="3600"/>
          </a:p>
          <a:p>
            <a:pPr lvl="1"/>
            <a:r>
              <a:rPr lang="en-US"/>
              <a:t>special nodes for function declarations and calls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644900" y="4922520"/>
            <a:ext cx="1854200" cy="640080"/>
            <a:chOff x="2084388" y="6217920"/>
            <a:chExt cx="1854200" cy="640080"/>
          </a:xfrm>
        </p:grpSpPr>
        <p:sp>
          <p:nvSpPr>
            <p:cNvPr id="13" name="Rounded Rectangle 12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5257800" y="3708400"/>
            <a:ext cx="533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352800" y="3708400"/>
            <a:ext cx="533400" cy="457200"/>
          </a:xfrm>
          <a:prstGeom prst="roundRect">
            <a:avLst>
              <a:gd name="adj" fmla="val 33334"/>
            </a:avLst>
          </a:prstGeom>
          <a:noFill/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21" name="Straight Arrow Connector 20"/>
          <p:cNvCxnSpPr>
            <a:stCxn id="19" idx="3"/>
            <a:endCxn id="18" idx="1"/>
          </p:cNvCxnSpPr>
          <p:nvPr/>
        </p:nvCxnSpPr>
        <p:spPr>
          <a:xfrm>
            <a:off x="3886200" y="3937000"/>
            <a:ext cx="13716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335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508000"/>
            <a:ext cx="36576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  var u = searchUrl + s;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  document.location = u;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doSearch(SearchBox.value);</a:t>
            </a:r>
          </a:p>
          <a:p>
            <a:endParaRPr lang="en-US" sz="1600">
              <a:latin typeface="Consolas"/>
              <a:cs typeface="Consolas"/>
            </a:endParaRPr>
          </a:p>
          <a:p>
            <a:r>
              <a:rPr lang="en-US" sz="1600">
                <a:latin typeface="Consolas"/>
                <a:cs typeface="Consolas"/>
              </a:rPr>
              <a:t>/* a.com/ad1.js */</a:t>
            </a:r>
          </a:p>
          <a:p>
            <a:r>
              <a:rPr lang="en-US" sz="1600">
                <a:latin typeface="Consolas"/>
                <a:cs typeface="Consolas"/>
              </a:rPr>
              <a:t>displayAd = function() { ... };</a:t>
            </a:r>
          </a:p>
          <a:p>
            <a:r>
              <a:rPr lang="en-US" sz="1600">
                <a:latin typeface="Consolas"/>
                <a:cs typeface="Consolas"/>
              </a:rPr>
              <a:t>displayAd();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507087"/>
            <a:ext cx="3657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600">
                <a:latin typeface="Consolas"/>
                <a:cs typeface="Consolas"/>
              </a:rPr>
              <a:t> document.location = u;</a:t>
            </a:r>
          </a:p>
          <a:p>
            <a:r>
              <a:rPr lang="en-US" sz="1600">
                <a:latin typeface="Consolas"/>
                <a:cs typeface="Consolas"/>
              </a:rPr>
              <a:t>}</a:t>
            </a:r>
          </a:p>
          <a:p>
            <a:r>
              <a:rPr lang="en-US" sz="1600">
                <a:latin typeface="Consolas"/>
                <a:cs typeface="Consolas"/>
              </a:rPr>
              <a:t>doSearch(SearchBox.value);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18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55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07087"/>
            <a:ext cx="36576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latin typeface="Consolas"/>
                <a:cs typeface="Consolas"/>
              </a:rPr>
              <a:t>  var u = searchUrl + s;</a:t>
            </a:r>
          </a:p>
          <a:p>
            <a:r>
              <a:rPr lang="en-US" sz="1600">
                <a:latin typeface="Consolas"/>
                <a:cs typeface="Consolas"/>
              </a:rPr>
              <a:t>  document.location = u;</a:t>
            </a:r>
          </a:p>
          <a:p>
            <a:r>
              <a:rPr lang="en-US" sz="1600">
                <a:latin typeface="Consolas"/>
                <a:cs typeface="Consolas"/>
              </a:rPr>
              <a:t>}</a:t>
            </a:r>
          </a:p>
          <a:p>
            <a:r>
              <a:rPr lang="en-US" sz="1600">
                <a:latin typeface="Consolas"/>
                <a:cs typeface="Consolas"/>
              </a:rPr>
              <a:t>doSearch(SearchBox.value);</a:t>
            </a:r>
          </a:p>
          <a:p>
            <a:endParaRPr lang="en-US" sz="1600">
              <a:latin typeface="Consolas"/>
              <a:cs typeface="Consolas"/>
            </a:endParaRPr>
          </a:p>
          <a:p>
            <a:r>
              <a:rPr lang="en-US" sz="1600">
                <a:latin typeface="Consolas"/>
                <a:cs typeface="Consolas"/>
              </a:rPr>
              <a:t>/* a.com/ad1.js */</a:t>
            </a:r>
          </a:p>
          <a:p>
            <a:r>
              <a:rPr lang="en-US" sz="1600">
                <a:latin typeface="Consolas"/>
                <a:cs typeface="Consolas"/>
              </a:rPr>
              <a:t>displayAd = function() { ... };</a:t>
            </a:r>
          </a:p>
          <a:p>
            <a:r>
              <a:rPr lang="en-US" sz="1600">
                <a:latin typeface="Consolas"/>
                <a:cs typeface="Consolas"/>
              </a:rPr>
              <a:t>displayAd();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462712" y="228600"/>
            <a:ext cx="2438400" cy="1600200"/>
            <a:chOff x="6462712" y="381000"/>
            <a:chExt cx="2438400" cy="1600200"/>
          </a:xfrm>
        </p:grpSpPr>
        <p:sp>
          <p:nvSpPr>
            <p:cNvPr id="10" name="Rounded Rectangle 9"/>
            <p:cNvSpPr/>
            <p:nvPr/>
          </p:nvSpPr>
          <p:spPr>
            <a:xfrm>
              <a:off x="6958806" y="1524000"/>
              <a:ext cx="14478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searchUrl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462712" y="381000"/>
              <a:ext cx="2438400" cy="457200"/>
            </a:xfrm>
            <a:prstGeom prst="roundRect">
              <a:avLst>
                <a:gd name="adj" fmla="val 33334"/>
              </a:avLst>
            </a:prstGeom>
            <a:noFill/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“wsj.com/search?”</a:t>
              </a:r>
            </a:p>
          </p:txBody>
        </p:sp>
      </p:grpSp>
      <p:cxnSp>
        <p:nvCxnSpPr>
          <p:cNvPr id="32" name="Straight Arrow Connector 31"/>
          <p:cNvCxnSpPr>
            <a:stCxn id="30" idx="2"/>
            <a:endCxn id="10" idx="0"/>
          </p:cNvCxnSpPr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8600" y="468987"/>
            <a:ext cx="3581400" cy="424278"/>
          </a:xfrm>
          <a:prstGeom prst="rect">
            <a:avLst/>
          </a:prstGeom>
          <a:noFill/>
          <a:ln w="889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19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42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311" y="728330"/>
            <a:ext cx="8523889" cy="57486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9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90000"/>
                </a:schemeClr>
              </a:gs>
            </a:gsLst>
            <a:lin ang="16200000" scaled="0"/>
            <a:tileRect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86400" y="4114800"/>
            <a:ext cx="3352800" cy="2438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228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nsolas"/>
                <a:cs typeface="Consolas"/>
              </a:rPr>
              <a:t>wsj.com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5311" y="990600"/>
            <a:ext cx="8523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latin typeface="Consolas"/>
                <a:cs typeface="Consolas"/>
              </a:rPr>
              <a:t>&lt;textbox id=“SearchBox”&gt;</a:t>
            </a:r>
          </a:p>
          <a:p>
            <a:pPr algn="r"/>
            <a:r>
              <a:rPr lang="en-US" sz="2400">
                <a:latin typeface="Consolas"/>
                <a:cs typeface="Consolas"/>
              </a:rPr>
              <a:t>&lt;button onclick=“doSearch(SearchBox.value)”&gt;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286000"/>
            <a:ext cx="5410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nsolas"/>
                <a:cs typeface="Consolas"/>
              </a:rPr>
              <a:t>&lt;script type=“javascript”&gt;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searchUrl = “wsj.com/search?”;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doSearch = function(s) {</a:t>
            </a:r>
          </a:p>
          <a:p>
            <a:r>
              <a:rPr lang="en-US" sz="2400">
                <a:latin typeface="Consolas"/>
                <a:cs typeface="Consolas"/>
              </a:rPr>
              <a:t>  var u = searchUrl + s;</a:t>
            </a:r>
          </a:p>
          <a:p>
            <a:r>
              <a:rPr lang="en-US" sz="2400">
                <a:latin typeface="Consolas"/>
                <a:cs typeface="Consolas"/>
              </a:rPr>
              <a:t>  document.location = u;</a:t>
            </a:r>
          </a:p>
          <a:p>
            <a:r>
              <a:rPr lang="en-US" sz="2400">
                <a:latin typeface="Consolas"/>
                <a:cs typeface="Consolas"/>
              </a:rPr>
              <a:t>}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&lt;/script&gt;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41542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/>
                <a:cs typeface="Consolas"/>
              </a:rPr>
              <a:t>z = get(“a.com/ad.js”);</a:t>
            </a:r>
          </a:p>
          <a:p>
            <a:r>
              <a:rPr lang="en-US">
                <a:latin typeface="Consolas"/>
                <a:cs typeface="Consolas"/>
              </a:rPr>
              <a:t>eval(z);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search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1301" y="758184"/>
            <a:ext cx="2587752" cy="216366"/>
          </a:xfrm>
          <a:prstGeom prst="rect">
            <a:avLst/>
          </a:prstGeom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2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24301" y="1397319"/>
            <a:ext cx="4812852" cy="424278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051800" y="711200"/>
            <a:ext cx="711200" cy="317499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8600" y="3768091"/>
            <a:ext cx="4178300" cy="424278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28600" y="3060700"/>
            <a:ext cx="5257800" cy="1511300"/>
            <a:chOff x="228600" y="3060700"/>
            <a:chExt cx="5257800" cy="1511300"/>
          </a:xfrm>
        </p:grpSpPr>
        <p:sp>
          <p:nvSpPr>
            <p:cNvPr id="29" name="Rectangle 28"/>
            <p:cNvSpPr/>
            <p:nvPr/>
          </p:nvSpPr>
          <p:spPr>
            <a:xfrm>
              <a:off x="495300" y="4147722"/>
              <a:ext cx="4038600" cy="424278"/>
            </a:xfrm>
            <a:prstGeom prst="rect">
              <a:avLst/>
            </a:prstGeom>
            <a:noFill/>
            <a:ln w="88900" cap="flat" cmpd="sng" algn="ctr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28600" y="3060700"/>
              <a:ext cx="5257800" cy="424278"/>
            </a:xfrm>
            <a:prstGeom prst="rect">
              <a:avLst/>
            </a:prstGeom>
            <a:noFill/>
            <a:ln w="88900" cap="flat" cmpd="sng" algn="ctr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495300" y="4528722"/>
            <a:ext cx="4038600" cy="424278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359400" y="4000500"/>
            <a:ext cx="3327400" cy="927100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603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/>
      <p:bldP spid="6" grpId="0"/>
      <p:bldP spid="7" grpId="0"/>
      <p:bldP spid="11" grpId="0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3" grpId="0" animBg="1"/>
      <p:bldP spid="33" grpId="1" animBg="1"/>
      <p:bldP spid="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07087"/>
            <a:ext cx="36576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 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 document.location = u;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doSearch(SearchBox.value);</a:t>
            </a:r>
          </a:p>
          <a:p>
            <a:endParaRPr lang="en-US" sz="1600">
              <a:latin typeface="Consolas"/>
              <a:cs typeface="Consolas"/>
            </a:endParaRPr>
          </a:p>
          <a:p>
            <a:r>
              <a:rPr lang="en-US" sz="1600">
                <a:latin typeface="Consolas"/>
                <a:cs typeface="Consolas"/>
              </a:rPr>
              <a:t>/* a.com/ad1.js */</a:t>
            </a:r>
          </a:p>
          <a:p>
            <a:r>
              <a:rPr lang="en-US" sz="1600">
                <a:latin typeface="Consolas"/>
                <a:cs typeface="Consolas"/>
              </a:rPr>
              <a:t>displayAd = function() { ... };</a:t>
            </a:r>
          </a:p>
          <a:p>
            <a:r>
              <a:rPr lang="en-US" sz="1600">
                <a:latin typeface="Consolas"/>
                <a:cs typeface="Consolas"/>
              </a:rPr>
              <a:t>displayAd();</a:t>
            </a:r>
          </a:p>
        </p:txBody>
      </p:sp>
      <p:grpSp>
        <p:nvGrpSpPr>
          <p:cNvPr id="3" name="Group 6"/>
          <p:cNvGrpSpPr/>
          <p:nvPr/>
        </p:nvGrpSpPr>
        <p:grpSpPr>
          <a:xfrm>
            <a:off x="6462712" y="228600"/>
            <a:ext cx="2438400" cy="1600200"/>
            <a:chOff x="6462712" y="381000"/>
            <a:chExt cx="2438400" cy="1600200"/>
          </a:xfrm>
        </p:grpSpPr>
        <p:sp>
          <p:nvSpPr>
            <p:cNvPr id="10" name="Rounded Rectangle 9"/>
            <p:cNvSpPr/>
            <p:nvPr/>
          </p:nvSpPr>
          <p:spPr>
            <a:xfrm>
              <a:off x="6958806" y="1524000"/>
              <a:ext cx="14478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searchUrl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462712" y="381000"/>
              <a:ext cx="2438400" cy="457200"/>
            </a:xfrm>
            <a:prstGeom prst="roundRect">
              <a:avLst>
                <a:gd name="adj" fmla="val 33334"/>
              </a:avLst>
            </a:prstGeom>
            <a:noFill/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“wsj.com/search?”</a:t>
              </a: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10"/>
          <p:cNvGrpSpPr/>
          <p:nvPr/>
        </p:nvGrpSpPr>
        <p:grpSpPr>
          <a:xfrm>
            <a:off x="4927600" y="3124200"/>
            <a:ext cx="1854200" cy="640080"/>
            <a:chOff x="3886200" y="1661160"/>
            <a:chExt cx="1854200" cy="640080"/>
          </a:xfrm>
        </p:grpSpPr>
        <p:sp>
          <p:nvSpPr>
            <p:cNvPr id="9" name="Rounded Rectangle 8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3086100" y="39624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doSearch</a:t>
            </a:r>
          </a:p>
        </p:txBody>
      </p:sp>
      <p:cxnSp>
        <p:nvCxnSpPr>
          <p:cNvPr id="14" name="Shape 13"/>
          <p:cNvCxnSpPr/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8599" y="718722"/>
            <a:ext cx="2857501" cy="424278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20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97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07087"/>
            <a:ext cx="36576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 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 document.location = u;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doSearch(SearchBox.value);</a:t>
            </a:r>
          </a:p>
          <a:p>
            <a:endParaRPr lang="en-US" sz="1600">
              <a:latin typeface="Consolas"/>
              <a:cs typeface="Consolas"/>
            </a:endParaRPr>
          </a:p>
          <a:p>
            <a:r>
              <a:rPr lang="en-US" sz="1600">
                <a:latin typeface="Consolas"/>
                <a:cs typeface="Consolas"/>
              </a:rPr>
              <a:t>/* a.com/ad1.js */</a:t>
            </a:r>
          </a:p>
          <a:p>
            <a:r>
              <a:rPr lang="en-US" sz="1600">
                <a:latin typeface="Consolas"/>
                <a:cs typeface="Consolas"/>
              </a:rPr>
              <a:t>displayAd = function() { ... };</a:t>
            </a:r>
          </a:p>
          <a:p>
            <a:r>
              <a:rPr lang="en-US" sz="1600">
                <a:latin typeface="Consolas"/>
                <a:cs typeface="Consolas"/>
              </a:rPr>
              <a:t>displayAd();</a:t>
            </a:r>
          </a:p>
        </p:txBody>
      </p:sp>
      <p:grpSp>
        <p:nvGrpSpPr>
          <p:cNvPr id="3" name="Group 6"/>
          <p:cNvGrpSpPr/>
          <p:nvPr/>
        </p:nvGrpSpPr>
        <p:grpSpPr>
          <a:xfrm>
            <a:off x="6462712" y="228600"/>
            <a:ext cx="2438400" cy="1600200"/>
            <a:chOff x="6462712" y="381000"/>
            <a:chExt cx="2438400" cy="1600200"/>
          </a:xfrm>
        </p:grpSpPr>
        <p:sp>
          <p:nvSpPr>
            <p:cNvPr id="10" name="Rounded Rectangle 9"/>
            <p:cNvSpPr/>
            <p:nvPr/>
          </p:nvSpPr>
          <p:spPr>
            <a:xfrm>
              <a:off x="6958806" y="1524000"/>
              <a:ext cx="14478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searchUrl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462712" y="381000"/>
              <a:ext cx="2438400" cy="457200"/>
            </a:xfrm>
            <a:prstGeom prst="roundRect">
              <a:avLst>
                <a:gd name="adj" fmla="val 33334"/>
              </a:avLst>
            </a:prstGeom>
            <a:noFill/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“wsj.com/search?”</a:t>
              </a: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14"/>
          <p:cNvGrpSpPr/>
          <p:nvPr/>
        </p:nvGrpSpPr>
        <p:grpSpPr>
          <a:xfrm>
            <a:off x="3086100" y="3124200"/>
            <a:ext cx="3695700" cy="1295400"/>
            <a:chOff x="3086100" y="3276600"/>
            <a:chExt cx="3695700" cy="1295400"/>
          </a:xfrm>
        </p:grpSpPr>
        <p:grpSp>
          <p:nvGrpSpPr>
            <p:cNvPr id="5" name="Group 10"/>
            <p:cNvGrpSpPr/>
            <p:nvPr/>
          </p:nvGrpSpPr>
          <p:grpSpPr>
            <a:xfrm>
              <a:off x="4927600" y="3276600"/>
              <a:ext cx="1854200" cy="640080"/>
              <a:chOff x="3886200" y="1661160"/>
              <a:chExt cx="1854200" cy="64008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3886200" y="166116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Fun</a:t>
                </a: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4559300" y="175006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5130800" y="173990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" name="Rounded Rectangle 12"/>
            <p:cNvSpPr/>
            <p:nvPr/>
          </p:nvSpPr>
          <p:spPr>
            <a:xfrm>
              <a:off x="3086100" y="4114800"/>
              <a:ext cx="14478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doSearch</a:t>
              </a:r>
            </a:p>
          </p:txBody>
        </p:sp>
      </p:grpSp>
      <p:cxnSp>
        <p:nvCxnSpPr>
          <p:cNvPr id="14" name="Shape 13"/>
          <p:cNvCxnSpPr/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454106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cxnSp>
        <p:nvCxnSpPr>
          <p:cNvPr id="16" name="Straight Arrow Connector 15"/>
          <p:cNvCxnSpPr>
            <a:endCxn id="15" idx="0"/>
          </p:cNvCxnSpPr>
          <p:nvPr/>
        </p:nvCxnSpPr>
        <p:spPr>
          <a:xfrm rot="5400000">
            <a:off x="7301706" y="2209800"/>
            <a:ext cx="762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endCxn id="15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42899" y="965200"/>
            <a:ext cx="2857501" cy="424278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21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46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07087"/>
            <a:ext cx="36576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 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 document.location = u;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doSearch(SearchBox.value);</a:t>
            </a:r>
          </a:p>
          <a:p>
            <a:endParaRPr lang="en-US" sz="1600">
              <a:latin typeface="Consolas"/>
              <a:cs typeface="Consolas"/>
            </a:endParaRPr>
          </a:p>
          <a:p>
            <a:r>
              <a:rPr lang="en-US" sz="1600">
                <a:latin typeface="Consolas"/>
                <a:cs typeface="Consolas"/>
              </a:rPr>
              <a:t>/* a.com/ad1.js */</a:t>
            </a:r>
          </a:p>
          <a:p>
            <a:r>
              <a:rPr lang="en-US" sz="1600">
                <a:latin typeface="Consolas"/>
                <a:cs typeface="Consolas"/>
              </a:rPr>
              <a:t>displayAd = function() { ... };</a:t>
            </a:r>
          </a:p>
          <a:p>
            <a:r>
              <a:rPr lang="en-US" sz="1600">
                <a:latin typeface="Consolas"/>
                <a:cs typeface="Consolas"/>
              </a:rPr>
              <a:t>displayAd();</a:t>
            </a:r>
          </a:p>
        </p:txBody>
      </p:sp>
      <p:grpSp>
        <p:nvGrpSpPr>
          <p:cNvPr id="3" name="Group 6"/>
          <p:cNvGrpSpPr/>
          <p:nvPr/>
        </p:nvGrpSpPr>
        <p:grpSpPr>
          <a:xfrm>
            <a:off x="6462712" y="228600"/>
            <a:ext cx="2438400" cy="1600200"/>
            <a:chOff x="6462712" y="381000"/>
            <a:chExt cx="2438400" cy="1600200"/>
          </a:xfrm>
        </p:grpSpPr>
        <p:sp>
          <p:nvSpPr>
            <p:cNvPr id="10" name="Rounded Rectangle 9"/>
            <p:cNvSpPr/>
            <p:nvPr/>
          </p:nvSpPr>
          <p:spPr>
            <a:xfrm>
              <a:off x="6958806" y="1524000"/>
              <a:ext cx="14478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searchUrl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462712" y="381000"/>
              <a:ext cx="2438400" cy="457200"/>
            </a:xfrm>
            <a:prstGeom prst="roundRect">
              <a:avLst>
                <a:gd name="adj" fmla="val 33334"/>
              </a:avLst>
            </a:prstGeom>
            <a:noFill/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“wsj.com/search?”</a:t>
              </a: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14"/>
          <p:cNvGrpSpPr/>
          <p:nvPr/>
        </p:nvGrpSpPr>
        <p:grpSpPr>
          <a:xfrm>
            <a:off x="3086100" y="3124200"/>
            <a:ext cx="3695700" cy="1295400"/>
            <a:chOff x="3086100" y="3276600"/>
            <a:chExt cx="3695700" cy="1295400"/>
          </a:xfrm>
        </p:grpSpPr>
        <p:grpSp>
          <p:nvGrpSpPr>
            <p:cNvPr id="5" name="Group 10"/>
            <p:cNvGrpSpPr/>
            <p:nvPr/>
          </p:nvGrpSpPr>
          <p:grpSpPr>
            <a:xfrm>
              <a:off x="4927600" y="3276600"/>
              <a:ext cx="1854200" cy="640080"/>
              <a:chOff x="3886200" y="1661160"/>
              <a:chExt cx="1854200" cy="64008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3886200" y="166116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Fun</a:t>
                </a: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4559300" y="175006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5130800" y="173990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" name="Rounded Rectangle 12"/>
            <p:cNvSpPr/>
            <p:nvPr/>
          </p:nvSpPr>
          <p:spPr>
            <a:xfrm>
              <a:off x="3086100" y="4114800"/>
              <a:ext cx="14478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doSearch</a:t>
              </a:r>
            </a:p>
          </p:txBody>
        </p:sp>
      </p:grpSp>
      <p:cxnSp>
        <p:nvCxnSpPr>
          <p:cNvPr id="14" name="Shape 13"/>
          <p:cNvCxnSpPr/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454106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cxnSp>
        <p:nvCxnSpPr>
          <p:cNvPr id="16" name="Straight Arrow Connector 15"/>
          <p:cNvCxnSpPr>
            <a:endCxn id="15" idx="0"/>
          </p:cNvCxnSpPr>
          <p:nvPr/>
        </p:nvCxnSpPr>
        <p:spPr>
          <a:xfrm rot="5400000">
            <a:off x="7301706" y="2209800"/>
            <a:ext cx="762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endCxn id="15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477000" y="60960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document.location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 rot="16200000" flipH="1">
            <a:off x="6165453" y="4565253"/>
            <a:ext cx="3048000" cy="134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42899" y="1201322"/>
            <a:ext cx="2857501" cy="424278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22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6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07087"/>
            <a:ext cx="3657600" cy="2554545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 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 document.location = u;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doSearch(SearchBox.value);</a:t>
            </a:r>
          </a:p>
          <a:p>
            <a:endParaRPr lang="en-US" sz="1600">
              <a:latin typeface="Consolas"/>
              <a:cs typeface="Consolas"/>
            </a:endParaRPr>
          </a:p>
          <a:p>
            <a:r>
              <a:rPr lang="en-US" sz="1600">
                <a:latin typeface="Consolas"/>
                <a:cs typeface="Consolas"/>
              </a:rPr>
              <a:t>/* a.com/ad1.js */</a:t>
            </a:r>
          </a:p>
          <a:p>
            <a:r>
              <a:rPr lang="en-US" sz="1600">
                <a:latin typeface="Consolas"/>
                <a:cs typeface="Consolas"/>
              </a:rPr>
              <a:t>displayAd = function() { ... };</a:t>
            </a:r>
          </a:p>
          <a:p>
            <a:r>
              <a:rPr lang="en-US" sz="1600">
                <a:latin typeface="Consolas"/>
                <a:cs typeface="Consolas"/>
              </a:rPr>
              <a:t>displayAd();</a:t>
            </a:r>
          </a:p>
        </p:txBody>
      </p:sp>
      <p:grpSp>
        <p:nvGrpSpPr>
          <p:cNvPr id="3" name="Group 6"/>
          <p:cNvGrpSpPr/>
          <p:nvPr/>
        </p:nvGrpSpPr>
        <p:grpSpPr>
          <a:xfrm>
            <a:off x="6462712" y="228600"/>
            <a:ext cx="2438400" cy="1600200"/>
            <a:chOff x="6462712" y="381000"/>
            <a:chExt cx="2438400" cy="1600200"/>
          </a:xfrm>
        </p:grpSpPr>
        <p:sp>
          <p:nvSpPr>
            <p:cNvPr id="10" name="Rounded Rectangle 9"/>
            <p:cNvSpPr/>
            <p:nvPr/>
          </p:nvSpPr>
          <p:spPr>
            <a:xfrm>
              <a:off x="6958806" y="1524000"/>
              <a:ext cx="14478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searchUrl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462712" y="381000"/>
              <a:ext cx="2438400" cy="457200"/>
            </a:xfrm>
            <a:prstGeom prst="roundRect">
              <a:avLst>
                <a:gd name="adj" fmla="val 33334"/>
              </a:avLst>
            </a:prstGeom>
            <a:noFill/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“wsj.com/search?”</a:t>
              </a:r>
            </a:p>
          </p:txBody>
        </p:sp>
      </p:grpSp>
      <p:cxnSp>
        <p:nvCxnSpPr>
          <p:cNvPr id="32" name="Straight Arrow Connector 31"/>
          <p:cNvCxnSpPr>
            <a:stCxn id="30" idx="2"/>
            <a:endCxn id="10" idx="0"/>
          </p:cNvCxnSpPr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14"/>
          <p:cNvGrpSpPr/>
          <p:nvPr/>
        </p:nvGrpSpPr>
        <p:grpSpPr>
          <a:xfrm>
            <a:off x="3086100" y="3124200"/>
            <a:ext cx="3695700" cy="1295400"/>
            <a:chOff x="3086100" y="3276600"/>
            <a:chExt cx="3695700" cy="1295400"/>
          </a:xfrm>
        </p:grpSpPr>
        <p:grpSp>
          <p:nvGrpSpPr>
            <p:cNvPr id="5" name="Group 10"/>
            <p:cNvGrpSpPr/>
            <p:nvPr/>
          </p:nvGrpSpPr>
          <p:grpSpPr>
            <a:xfrm>
              <a:off x="4927600" y="3276600"/>
              <a:ext cx="1854200" cy="640080"/>
              <a:chOff x="3886200" y="1661160"/>
              <a:chExt cx="1854200" cy="64008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3886200" y="166116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Fun</a:t>
                </a: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4559300" y="175006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5130800" y="173990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" name="Rounded Rectangle 12"/>
            <p:cNvSpPr/>
            <p:nvPr/>
          </p:nvSpPr>
          <p:spPr>
            <a:xfrm>
              <a:off x="3086100" y="4114800"/>
              <a:ext cx="14478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doSearch</a:t>
              </a:r>
            </a:p>
          </p:txBody>
        </p:sp>
      </p:grpSp>
      <p:cxnSp>
        <p:nvCxnSpPr>
          <p:cNvPr id="14" name="Shape 13"/>
          <p:cNvCxnSpPr>
            <a:endCxn id="13" idx="0"/>
          </p:cNvCxnSpPr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454106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cxnSp>
        <p:nvCxnSpPr>
          <p:cNvPr id="16" name="Straight Arrow Connector 15"/>
          <p:cNvCxnSpPr>
            <a:endCxn id="15" idx="0"/>
          </p:cNvCxnSpPr>
          <p:nvPr/>
        </p:nvCxnSpPr>
        <p:spPr>
          <a:xfrm rot="5400000">
            <a:off x="7301706" y="2209800"/>
            <a:ext cx="762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endCxn id="15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477000" y="60960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document.location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 rot="16200000" flipH="1">
            <a:off x="6165453" y="4565253"/>
            <a:ext cx="3048000" cy="134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6"/>
          <p:cNvGrpSpPr/>
          <p:nvPr/>
        </p:nvGrpSpPr>
        <p:grpSpPr>
          <a:xfrm>
            <a:off x="3086100" y="5227320"/>
            <a:ext cx="3695700" cy="640080"/>
            <a:chOff x="1181100" y="5669280"/>
            <a:chExt cx="3695700" cy="640080"/>
          </a:xfrm>
        </p:grpSpPr>
        <p:sp>
          <p:nvSpPr>
            <p:cNvPr id="21" name="Rounded Rectangle 20"/>
            <p:cNvSpPr/>
            <p:nvPr/>
          </p:nvSpPr>
          <p:spPr>
            <a:xfrm>
              <a:off x="1181100" y="5669280"/>
              <a:ext cx="36957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905000" y="5758180"/>
              <a:ext cx="22479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SearchBox.value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267200" y="57480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25" name="Straight Arrow Connector 24"/>
          <p:cNvCxnSpPr>
            <a:endCxn id="11" idx="2"/>
          </p:cNvCxnSpPr>
          <p:nvPr/>
        </p:nvCxnSpPr>
        <p:spPr>
          <a:xfrm rot="5400000" flipH="1" flipV="1">
            <a:off x="5006340" y="4493260"/>
            <a:ext cx="16459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2"/>
            <a:endCxn id="24" idx="0"/>
          </p:cNvCxnSpPr>
          <p:nvPr/>
        </p:nvCxnSpPr>
        <p:spPr>
          <a:xfrm rot="5400000">
            <a:off x="5577840" y="4483100"/>
            <a:ext cx="16459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2"/>
          </p:cNvCxnSpPr>
          <p:nvPr/>
        </p:nvCxnSpPr>
        <p:spPr>
          <a:xfrm rot="5400000">
            <a:off x="3405742" y="4823064"/>
            <a:ext cx="807722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hape 39"/>
          <p:cNvCxnSpPr/>
          <p:nvPr/>
        </p:nvCxnSpPr>
        <p:spPr>
          <a:xfrm rot="10800000" flipV="1">
            <a:off x="3809206" y="3444241"/>
            <a:ext cx="1117600" cy="518160"/>
          </a:xfrm>
          <a:prstGeom prst="bentConnector2">
            <a:avLst/>
          </a:prstGeom>
          <a:ln w="88900" cap="flat" cmpd="sng" algn="ctr">
            <a:solidFill>
              <a:srgbClr val="376092"/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3406536" y="4823064"/>
            <a:ext cx="807722" cy="794"/>
          </a:xfrm>
          <a:prstGeom prst="straightConnector1">
            <a:avLst/>
          </a:prstGeom>
          <a:ln w="88900" cap="flat" cmpd="sng" algn="ctr">
            <a:solidFill>
              <a:srgbClr val="376092"/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28599" y="1709322"/>
            <a:ext cx="3048001" cy="424278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23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23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07087"/>
            <a:ext cx="3657600" cy="2554545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600">
                <a:latin typeface="Consolas"/>
                <a:cs typeface="Consolas"/>
              </a:rPr>
              <a:t> document.location = u;</a:t>
            </a:r>
          </a:p>
          <a:p>
            <a:r>
              <a:rPr lang="en-US" sz="1600">
                <a:latin typeface="Consolas"/>
                <a:cs typeface="Consolas"/>
              </a:rPr>
              <a:t>}</a:t>
            </a:r>
          </a:p>
          <a:p>
            <a:r>
              <a:rPr lang="en-US" sz="1600">
                <a:latin typeface="Consolas"/>
                <a:cs typeface="Consolas"/>
              </a:rPr>
              <a:t>doSearch(SearchBox.value);</a:t>
            </a:r>
          </a:p>
          <a:p>
            <a:endParaRPr lang="en-US" sz="1600">
              <a:latin typeface="Consolas"/>
              <a:cs typeface="Consolas"/>
            </a:endParaRPr>
          </a:p>
          <a:p>
            <a:r>
              <a:rPr lang="en-US" sz="1600">
                <a:latin typeface="Consolas"/>
                <a:cs typeface="Consolas"/>
              </a:rPr>
              <a:t>/* a.com/ad1.js */</a:t>
            </a:r>
          </a:p>
          <a:p>
            <a:r>
              <a:rPr lang="en-US" sz="1600">
                <a:latin typeface="Consolas"/>
                <a:cs typeface="Consolas"/>
              </a:rPr>
              <a:t>displayAd = function() { ... };</a:t>
            </a:r>
          </a:p>
          <a:p>
            <a:r>
              <a:rPr lang="en-US" sz="1600">
                <a:latin typeface="Consolas"/>
                <a:cs typeface="Consolas"/>
              </a:rPr>
              <a:t>displayAd();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4927600" y="3124200"/>
            <a:ext cx="1854200" cy="640080"/>
            <a:chOff x="3886200" y="1661160"/>
            <a:chExt cx="1854200" cy="640080"/>
          </a:xfrm>
        </p:grpSpPr>
        <p:sp>
          <p:nvSpPr>
            <p:cNvPr id="4" name="Rounded Rectangle 3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086100" y="39624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doSearch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54106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58806" y="13716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searchUrl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77000" y="60960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document.location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3086100" y="5227323"/>
            <a:ext cx="3695700" cy="640080"/>
            <a:chOff x="1181100" y="5669280"/>
            <a:chExt cx="3695700" cy="640080"/>
          </a:xfrm>
        </p:grpSpPr>
        <p:sp>
          <p:nvSpPr>
            <p:cNvPr id="18" name="Rounded Rectangle 17"/>
            <p:cNvSpPr/>
            <p:nvPr/>
          </p:nvSpPr>
          <p:spPr>
            <a:xfrm>
              <a:off x="1181100" y="5669280"/>
              <a:ext cx="36957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905000" y="5758180"/>
              <a:ext cx="22479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SearchBox.value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67200" y="57480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9" idx="2"/>
            <a:endCxn id="13" idx="0"/>
          </p:cNvCxnSpPr>
          <p:nvPr/>
        </p:nvCxnSpPr>
        <p:spPr>
          <a:xfrm rot="16200000" flipH="1">
            <a:off x="6165453" y="4565253"/>
            <a:ext cx="3048000" cy="134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9" idx="0"/>
          </p:cNvCxnSpPr>
          <p:nvPr/>
        </p:nvCxnSpPr>
        <p:spPr>
          <a:xfrm rot="5400000">
            <a:off x="7301706" y="2209800"/>
            <a:ext cx="762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62712" y="228600"/>
            <a:ext cx="2438400" cy="457200"/>
          </a:xfrm>
          <a:prstGeom prst="roundRect">
            <a:avLst>
              <a:gd name="adj" fmla="val 33334"/>
            </a:avLst>
          </a:prstGeom>
          <a:noFill/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“wsj.com/search?”</a:t>
            </a:r>
          </a:p>
        </p:txBody>
      </p:sp>
      <p:cxnSp>
        <p:nvCxnSpPr>
          <p:cNvPr id="32" name="Straight Arrow Connector 31"/>
          <p:cNvCxnSpPr>
            <a:stCxn id="30" idx="2"/>
            <a:endCxn id="10" idx="0"/>
          </p:cNvCxnSpPr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endCxn id="7" idx="0"/>
          </p:cNvCxnSpPr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2"/>
          </p:cNvCxnSpPr>
          <p:nvPr/>
        </p:nvCxnSpPr>
        <p:spPr>
          <a:xfrm rot="5400000">
            <a:off x="3406139" y="4823461"/>
            <a:ext cx="807722" cy="1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5" idx="0"/>
            <a:endCxn id="9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" idx="2"/>
          </p:cNvCxnSpPr>
          <p:nvPr/>
        </p:nvCxnSpPr>
        <p:spPr>
          <a:xfrm rot="5400000" flipH="1" flipV="1">
            <a:off x="5006340" y="4493260"/>
            <a:ext cx="16459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" idx="2"/>
            <a:endCxn id="20" idx="0"/>
          </p:cNvCxnSpPr>
          <p:nvPr/>
        </p:nvCxnSpPr>
        <p:spPr>
          <a:xfrm rot="5400000">
            <a:off x="5577839" y="4483101"/>
            <a:ext cx="1645923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ransition advTm="2011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07087"/>
            <a:ext cx="3657600" cy="2554545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600">
                <a:latin typeface="Consolas"/>
                <a:cs typeface="Consolas"/>
              </a:rPr>
              <a:t> document.location = u;</a:t>
            </a:r>
          </a:p>
          <a:p>
            <a:r>
              <a:rPr lang="en-US" sz="1600">
                <a:latin typeface="Consolas"/>
                <a:cs typeface="Consolas"/>
              </a:rPr>
              <a:t>}</a:t>
            </a:r>
          </a:p>
          <a:p>
            <a:r>
              <a:rPr lang="en-US" sz="1600">
                <a:latin typeface="Consolas"/>
                <a:cs typeface="Consolas"/>
              </a:rPr>
              <a:t>doSearch(SearchBox.value);</a:t>
            </a:r>
          </a:p>
          <a:p>
            <a:endParaRPr lang="en-US" sz="1600">
              <a:latin typeface="Consolas"/>
              <a:cs typeface="Consolas"/>
            </a:endParaRPr>
          </a:p>
          <a:p>
            <a:r>
              <a:rPr lang="en-US" sz="1600">
                <a:latin typeface="Consolas"/>
                <a:cs typeface="Consolas"/>
              </a:rPr>
              <a:t>/* a.com/ad1.js */</a:t>
            </a:r>
          </a:p>
          <a:p>
            <a:r>
              <a:rPr lang="en-US" sz="1600">
                <a:latin typeface="Consolas"/>
                <a:cs typeface="Consolas"/>
              </a:rPr>
              <a:t>displayAd = function() { ... };</a:t>
            </a:r>
          </a:p>
          <a:p>
            <a:r>
              <a:rPr lang="en-US" sz="1600">
                <a:latin typeface="Consolas"/>
                <a:cs typeface="Consolas"/>
              </a:rPr>
              <a:t>displayAd();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4927600" y="3124200"/>
            <a:ext cx="1854200" cy="640080"/>
            <a:chOff x="3886200" y="1661160"/>
            <a:chExt cx="1854200" cy="640080"/>
          </a:xfrm>
        </p:grpSpPr>
        <p:sp>
          <p:nvSpPr>
            <p:cNvPr id="4" name="Rounded Rectangle 3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086100" y="39624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doSearch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54106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58806" y="13716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searchUrl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77000" y="60960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document.location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3086100" y="5227320"/>
            <a:ext cx="3695700" cy="640080"/>
            <a:chOff x="1181100" y="5669280"/>
            <a:chExt cx="3695700" cy="640080"/>
          </a:xfrm>
        </p:grpSpPr>
        <p:sp>
          <p:nvSpPr>
            <p:cNvPr id="18" name="Rounded Rectangle 17"/>
            <p:cNvSpPr/>
            <p:nvPr/>
          </p:nvSpPr>
          <p:spPr>
            <a:xfrm>
              <a:off x="1181100" y="5669280"/>
              <a:ext cx="36957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905000" y="5758180"/>
              <a:ext cx="22479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SearchBox.value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67200" y="57480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9" idx="2"/>
            <a:endCxn id="13" idx="0"/>
          </p:cNvCxnSpPr>
          <p:nvPr/>
        </p:nvCxnSpPr>
        <p:spPr>
          <a:xfrm rot="16200000" flipH="1">
            <a:off x="6165453" y="4565253"/>
            <a:ext cx="3048000" cy="134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9" idx="0"/>
          </p:cNvCxnSpPr>
          <p:nvPr/>
        </p:nvCxnSpPr>
        <p:spPr>
          <a:xfrm rot="5400000">
            <a:off x="7301706" y="2209800"/>
            <a:ext cx="762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62712" y="228600"/>
            <a:ext cx="2438400" cy="457200"/>
          </a:xfrm>
          <a:prstGeom prst="roundRect">
            <a:avLst>
              <a:gd name="adj" fmla="val 33334"/>
            </a:avLst>
          </a:prstGeom>
          <a:noFill/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“wsj.com/search?”</a:t>
            </a:r>
          </a:p>
        </p:txBody>
      </p:sp>
      <p:cxnSp>
        <p:nvCxnSpPr>
          <p:cNvPr id="32" name="Straight Arrow Connector 31"/>
          <p:cNvCxnSpPr>
            <a:stCxn id="30" idx="2"/>
            <a:endCxn id="10" idx="0"/>
          </p:cNvCxnSpPr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endCxn id="7" idx="0"/>
          </p:cNvCxnSpPr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2"/>
          </p:cNvCxnSpPr>
          <p:nvPr/>
        </p:nvCxnSpPr>
        <p:spPr>
          <a:xfrm rot="5400000">
            <a:off x="3406139" y="4823461"/>
            <a:ext cx="807722" cy="1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5" idx="0"/>
            <a:endCxn id="9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" idx="2"/>
          </p:cNvCxnSpPr>
          <p:nvPr/>
        </p:nvCxnSpPr>
        <p:spPr>
          <a:xfrm rot="5400000" flipH="1" flipV="1">
            <a:off x="5005943" y="4492863"/>
            <a:ext cx="1645920" cy="7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" idx="2"/>
            <a:endCxn id="20" idx="0"/>
          </p:cNvCxnSpPr>
          <p:nvPr/>
        </p:nvCxnSpPr>
        <p:spPr>
          <a:xfrm rot="5400000">
            <a:off x="5577840" y="4483100"/>
            <a:ext cx="16459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28600" y="3505200"/>
            <a:ext cx="2514600" cy="1752600"/>
            <a:chOff x="228600" y="3505200"/>
            <a:chExt cx="2514600" cy="1752600"/>
          </a:xfrm>
        </p:grpSpPr>
        <p:grpSp>
          <p:nvGrpSpPr>
            <p:cNvPr id="28" name="Group 27"/>
            <p:cNvGrpSpPr/>
            <p:nvPr/>
          </p:nvGrpSpPr>
          <p:grpSpPr>
            <a:xfrm>
              <a:off x="889000" y="3505200"/>
              <a:ext cx="1854200" cy="640080"/>
              <a:chOff x="3886200" y="1661160"/>
              <a:chExt cx="1854200" cy="640080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3886200" y="166116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Fun</a:t>
                </a: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4559300" y="175006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5130800" y="173990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6" name="Rounded Rectangle 35"/>
            <p:cNvSpPr/>
            <p:nvPr/>
          </p:nvSpPr>
          <p:spPr>
            <a:xfrm>
              <a:off x="228600" y="4800600"/>
              <a:ext cx="1372394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displayAd</a:t>
              </a: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5400000">
            <a:off x="892334" y="4472940"/>
            <a:ext cx="65532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28599" y="2425700"/>
            <a:ext cx="3581402" cy="424278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25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47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07087"/>
            <a:ext cx="3657600" cy="2554545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600">
                <a:latin typeface="Consolas"/>
                <a:cs typeface="Consolas"/>
              </a:rPr>
              <a:t> document.location = u;</a:t>
            </a:r>
          </a:p>
          <a:p>
            <a:r>
              <a:rPr lang="en-US" sz="1600">
                <a:latin typeface="Consolas"/>
                <a:cs typeface="Consolas"/>
              </a:rPr>
              <a:t>}</a:t>
            </a:r>
          </a:p>
          <a:p>
            <a:r>
              <a:rPr lang="en-US" sz="1600">
                <a:latin typeface="Consolas"/>
                <a:cs typeface="Consolas"/>
              </a:rPr>
              <a:t>doSearch(SearchBox.value);</a:t>
            </a:r>
          </a:p>
          <a:p>
            <a:endParaRPr lang="en-US" sz="1600">
              <a:latin typeface="Consolas"/>
              <a:cs typeface="Consolas"/>
            </a:endParaRPr>
          </a:p>
          <a:p>
            <a:r>
              <a:rPr lang="en-US" sz="1600">
                <a:latin typeface="Consolas"/>
                <a:cs typeface="Consolas"/>
              </a:rPr>
              <a:t>/* a.com/ad1.js */</a:t>
            </a:r>
          </a:p>
          <a:p>
            <a:r>
              <a:rPr lang="en-US" sz="1600">
                <a:latin typeface="Consolas"/>
                <a:cs typeface="Consolas"/>
              </a:rPr>
              <a:t>displayAd = function() { ... };</a:t>
            </a:r>
          </a:p>
          <a:p>
            <a:r>
              <a:rPr lang="en-US" sz="1600">
                <a:latin typeface="Consolas"/>
                <a:cs typeface="Consolas"/>
              </a:rPr>
              <a:t>displayAd();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4927600" y="3124200"/>
            <a:ext cx="1854200" cy="640080"/>
            <a:chOff x="3886200" y="1661160"/>
            <a:chExt cx="1854200" cy="640080"/>
          </a:xfrm>
        </p:grpSpPr>
        <p:sp>
          <p:nvSpPr>
            <p:cNvPr id="4" name="Rounded Rectangle 3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086100" y="39624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doSearch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54106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58806" y="13716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searchUrl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77000" y="60960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document.location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3086100" y="5227320"/>
            <a:ext cx="3695700" cy="640080"/>
            <a:chOff x="1181100" y="5669280"/>
            <a:chExt cx="3695700" cy="640080"/>
          </a:xfrm>
        </p:grpSpPr>
        <p:sp>
          <p:nvSpPr>
            <p:cNvPr id="18" name="Rounded Rectangle 17"/>
            <p:cNvSpPr/>
            <p:nvPr/>
          </p:nvSpPr>
          <p:spPr>
            <a:xfrm>
              <a:off x="1181100" y="5669280"/>
              <a:ext cx="36957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905000" y="5758180"/>
              <a:ext cx="22479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SearchBox.value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67200" y="57480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9" idx="2"/>
            <a:endCxn id="13" idx="0"/>
          </p:cNvCxnSpPr>
          <p:nvPr/>
        </p:nvCxnSpPr>
        <p:spPr>
          <a:xfrm rot="16200000" flipH="1">
            <a:off x="6165453" y="4565253"/>
            <a:ext cx="3048000" cy="134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9" idx="0"/>
          </p:cNvCxnSpPr>
          <p:nvPr/>
        </p:nvCxnSpPr>
        <p:spPr>
          <a:xfrm rot="5400000">
            <a:off x="7301706" y="2209800"/>
            <a:ext cx="762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62712" y="228600"/>
            <a:ext cx="2438400" cy="457200"/>
          </a:xfrm>
          <a:prstGeom prst="roundRect">
            <a:avLst>
              <a:gd name="adj" fmla="val 33334"/>
            </a:avLst>
          </a:prstGeom>
          <a:noFill/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“wsj.com/search?”</a:t>
            </a:r>
          </a:p>
        </p:txBody>
      </p:sp>
      <p:cxnSp>
        <p:nvCxnSpPr>
          <p:cNvPr id="32" name="Straight Arrow Connector 31"/>
          <p:cNvCxnSpPr>
            <a:stCxn id="30" idx="2"/>
            <a:endCxn id="10" idx="0"/>
          </p:cNvCxnSpPr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endCxn id="7" idx="0"/>
          </p:cNvCxnSpPr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2"/>
          </p:cNvCxnSpPr>
          <p:nvPr/>
        </p:nvCxnSpPr>
        <p:spPr>
          <a:xfrm rot="5400000">
            <a:off x="3406139" y="4823461"/>
            <a:ext cx="807722" cy="1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5" idx="0"/>
            <a:endCxn id="9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" idx="2"/>
          </p:cNvCxnSpPr>
          <p:nvPr/>
        </p:nvCxnSpPr>
        <p:spPr>
          <a:xfrm rot="5400000" flipH="1" flipV="1">
            <a:off x="5005943" y="4492863"/>
            <a:ext cx="1645920" cy="7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" idx="2"/>
            <a:endCxn id="20" idx="0"/>
          </p:cNvCxnSpPr>
          <p:nvPr/>
        </p:nvCxnSpPr>
        <p:spPr>
          <a:xfrm rot="5400000">
            <a:off x="5577840" y="4483100"/>
            <a:ext cx="16459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39"/>
          <p:cNvGrpSpPr/>
          <p:nvPr/>
        </p:nvGrpSpPr>
        <p:grpSpPr>
          <a:xfrm>
            <a:off x="228600" y="3505200"/>
            <a:ext cx="2514600" cy="1752600"/>
            <a:chOff x="228600" y="3505200"/>
            <a:chExt cx="2514600" cy="1752600"/>
          </a:xfrm>
        </p:grpSpPr>
        <p:grpSp>
          <p:nvGrpSpPr>
            <p:cNvPr id="12" name="Group 27"/>
            <p:cNvGrpSpPr/>
            <p:nvPr/>
          </p:nvGrpSpPr>
          <p:grpSpPr>
            <a:xfrm>
              <a:off x="889000" y="3505200"/>
              <a:ext cx="1854200" cy="640080"/>
              <a:chOff x="3886200" y="1661160"/>
              <a:chExt cx="1854200" cy="640080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3886200" y="166116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Fun</a:t>
                </a: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4559300" y="175006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5130800" y="173990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6" name="Rounded Rectangle 35"/>
            <p:cNvSpPr/>
            <p:nvPr/>
          </p:nvSpPr>
          <p:spPr>
            <a:xfrm>
              <a:off x="228600" y="4800600"/>
              <a:ext cx="1372394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displayAd</a:t>
              </a: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5400000">
            <a:off x="892334" y="4472940"/>
            <a:ext cx="65532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10"/>
          <p:cNvGrpSpPr/>
          <p:nvPr/>
        </p:nvGrpSpPr>
        <p:grpSpPr>
          <a:xfrm>
            <a:off x="889000" y="5836920"/>
            <a:ext cx="1854200" cy="640080"/>
            <a:chOff x="3886200" y="1661160"/>
            <a:chExt cx="1854200" cy="640080"/>
          </a:xfrm>
        </p:grpSpPr>
        <p:sp>
          <p:nvSpPr>
            <p:cNvPr id="41" name="Rounded Rectangle 40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45" name="Straight Arrow Connector 44"/>
          <p:cNvCxnSpPr/>
          <p:nvPr/>
        </p:nvCxnSpPr>
        <p:spPr>
          <a:xfrm rot="5400000">
            <a:off x="931228" y="5547360"/>
            <a:ext cx="57912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892334" y="4467066"/>
            <a:ext cx="655320" cy="1588"/>
          </a:xfrm>
          <a:prstGeom prst="straightConnector1">
            <a:avLst/>
          </a:prstGeom>
          <a:ln w="88900" cap="flat" cmpd="sng" algn="ctr">
            <a:solidFill>
              <a:srgbClr val="376092"/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930434" y="5546566"/>
            <a:ext cx="579120" cy="1588"/>
          </a:xfrm>
          <a:prstGeom prst="straightConnector1">
            <a:avLst/>
          </a:prstGeom>
          <a:ln w="88900" cap="flat" cmpd="sng" algn="ctr">
            <a:solidFill>
              <a:srgbClr val="376092"/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853440" y="4988560"/>
            <a:ext cx="18745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1424940" y="4978400"/>
            <a:ext cx="18745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28599" y="2674522"/>
            <a:ext cx="1460501" cy="424278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26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91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07087"/>
            <a:ext cx="3657600" cy="2554545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600">
                <a:latin typeface="Consolas"/>
                <a:cs typeface="Consolas"/>
              </a:rPr>
              <a:t> document.location = u;</a:t>
            </a:r>
          </a:p>
          <a:p>
            <a:r>
              <a:rPr lang="en-US" sz="1600">
                <a:latin typeface="Consolas"/>
                <a:cs typeface="Consolas"/>
              </a:rPr>
              <a:t>}</a:t>
            </a:r>
          </a:p>
          <a:p>
            <a:r>
              <a:rPr lang="en-US" sz="1600">
                <a:latin typeface="Consolas"/>
                <a:cs typeface="Consolas"/>
              </a:rPr>
              <a:t>doSearch(SearchBox.value);</a:t>
            </a:r>
          </a:p>
          <a:p>
            <a:endParaRPr lang="en-US" sz="1600">
              <a:latin typeface="Consolas"/>
              <a:cs typeface="Consolas"/>
            </a:endParaRPr>
          </a:p>
          <a:p>
            <a:r>
              <a:rPr lang="en-US" sz="1600">
                <a:latin typeface="Consolas"/>
                <a:cs typeface="Consolas"/>
              </a:rPr>
              <a:t>/* a.com/ad1.js */</a:t>
            </a:r>
          </a:p>
          <a:p>
            <a:r>
              <a:rPr lang="en-US" sz="1600">
                <a:latin typeface="Consolas"/>
                <a:cs typeface="Consolas"/>
              </a:rPr>
              <a:t>displayAd = function() { ... };</a:t>
            </a:r>
          </a:p>
          <a:p>
            <a:r>
              <a:rPr lang="en-US" sz="1600">
                <a:latin typeface="Consolas"/>
                <a:cs typeface="Consolas"/>
              </a:rPr>
              <a:t>displayAd();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4927600" y="3124200"/>
            <a:ext cx="1854200" cy="640080"/>
            <a:chOff x="3886200" y="1661160"/>
            <a:chExt cx="1854200" cy="640080"/>
          </a:xfrm>
        </p:grpSpPr>
        <p:sp>
          <p:nvSpPr>
            <p:cNvPr id="4" name="Rounded Rectangle 3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086100" y="39624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doSearch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54106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58806" y="13716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searchUrl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77000" y="60960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document.location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3086100" y="5227320"/>
            <a:ext cx="3695700" cy="640080"/>
            <a:chOff x="1181100" y="5669280"/>
            <a:chExt cx="3695700" cy="640080"/>
          </a:xfrm>
        </p:grpSpPr>
        <p:sp>
          <p:nvSpPr>
            <p:cNvPr id="18" name="Rounded Rectangle 17"/>
            <p:cNvSpPr/>
            <p:nvPr/>
          </p:nvSpPr>
          <p:spPr>
            <a:xfrm>
              <a:off x="1181100" y="5669280"/>
              <a:ext cx="36957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905000" y="5758180"/>
              <a:ext cx="22479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SearchBox.value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67200" y="57480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9" idx="2"/>
            <a:endCxn id="13" idx="0"/>
          </p:cNvCxnSpPr>
          <p:nvPr/>
        </p:nvCxnSpPr>
        <p:spPr>
          <a:xfrm rot="16200000" flipH="1">
            <a:off x="6165453" y="4565253"/>
            <a:ext cx="3048000" cy="134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9" idx="0"/>
          </p:cNvCxnSpPr>
          <p:nvPr/>
        </p:nvCxnSpPr>
        <p:spPr>
          <a:xfrm rot="5400000">
            <a:off x="7301706" y="2209800"/>
            <a:ext cx="762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62712" y="228600"/>
            <a:ext cx="2438400" cy="457200"/>
          </a:xfrm>
          <a:prstGeom prst="roundRect">
            <a:avLst>
              <a:gd name="adj" fmla="val 33334"/>
            </a:avLst>
          </a:prstGeom>
          <a:noFill/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“wsj.com/search?”</a:t>
            </a:r>
          </a:p>
        </p:txBody>
      </p:sp>
      <p:cxnSp>
        <p:nvCxnSpPr>
          <p:cNvPr id="32" name="Straight Arrow Connector 31"/>
          <p:cNvCxnSpPr>
            <a:stCxn id="30" idx="2"/>
            <a:endCxn id="10" idx="0"/>
          </p:cNvCxnSpPr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endCxn id="7" idx="0"/>
          </p:cNvCxnSpPr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2"/>
          </p:cNvCxnSpPr>
          <p:nvPr/>
        </p:nvCxnSpPr>
        <p:spPr>
          <a:xfrm rot="5400000">
            <a:off x="3406139" y="4823461"/>
            <a:ext cx="807722" cy="1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5" idx="0"/>
            <a:endCxn id="9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" idx="2"/>
          </p:cNvCxnSpPr>
          <p:nvPr/>
        </p:nvCxnSpPr>
        <p:spPr>
          <a:xfrm rot="5400000" flipH="1" flipV="1">
            <a:off x="5005943" y="4492863"/>
            <a:ext cx="1645920" cy="7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0" idx="0"/>
          </p:cNvCxnSpPr>
          <p:nvPr/>
        </p:nvCxnSpPr>
        <p:spPr>
          <a:xfrm rot="5400000">
            <a:off x="5572562" y="4477821"/>
            <a:ext cx="1656477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889000" y="3505200"/>
            <a:ext cx="1854200" cy="640080"/>
            <a:chOff x="3886200" y="1661160"/>
            <a:chExt cx="1854200" cy="640080"/>
          </a:xfrm>
        </p:grpSpPr>
        <p:sp>
          <p:nvSpPr>
            <p:cNvPr id="31" name="Rounded Rectangle 30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228600" y="4800600"/>
            <a:ext cx="1372394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displayAd</a:t>
            </a:r>
          </a:p>
        </p:txBody>
      </p:sp>
      <p:grpSp>
        <p:nvGrpSpPr>
          <p:cNvPr id="12" name="Group 10"/>
          <p:cNvGrpSpPr/>
          <p:nvPr/>
        </p:nvGrpSpPr>
        <p:grpSpPr>
          <a:xfrm>
            <a:off x="889000" y="5836920"/>
            <a:ext cx="1854200" cy="640080"/>
            <a:chOff x="3886200" y="1661160"/>
            <a:chExt cx="1854200" cy="640080"/>
          </a:xfrm>
        </p:grpSpPr>
        <p:sp>
          <p:nvSpPr>
            <p:cNvPr id="40" name="Rounded Rectangle 39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 rot="5400000" flipH="1" flipV="1">
            <a:off x="853440" y="4988560"/>
            <a:ext cx="18745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1424940" y="4978400"/>
            <a:ext cx="18745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892334" y="4472940"/>
            <a:ext cx="65532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931228" y="5547360"/>
            <a:ext cx="57912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699450" y="2186226"/>
            <a:ext cx="796350" cy="861774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500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5000">
              <a:solidFill>
                <a:srgbClr val="FF0000"/>
              </a:solidFill>
            </a:endParaRP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27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33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228600" y="508000"/>
            <a:ext cx="4267200" cy="5969000"/>
            <a:chOff x="228600" y="508000"/>
            <a:chExt cx="4267200" cy="5969000"/>
          </a:xfrm>
        </p:grpSpPr>
        <p:sp>
          <p:nvSpPr>
            <p:cNvPr id="44" name="TextBox 43"/>
            <p:cNvSpPr txBox="1"/>
            <p:nvPr/>
          </p:nvSpPr>
          <p:spPr>
            <a:xfrm>
              <a:off x="228600" y="508000"/>
              <a:ext cx="3657600" cy="25545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Consolas"/>
                  <a:cs typeface="Consolas"/>
                </a:rPr>
                <a:t>searchUrl = “wsj.com/search?”;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onsolas"/>
                  <a:cs typeface="Consolas"/>
                </a:rPr>
                <a:t>doSearch = function(s) {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onsolas"/>
                  <a:cs typeface="Consolas"/>
                </a:rPr>
                <a:t>  var u = searchUrl + s;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onsolas"/>
                  <a:cs typeface="Consolas"/>
                </a:rPr>
                <a:t>  document.location = u;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onsolas"/>
                  <a:cs typeface="Consolas"/>
                </a:rPr>
                <a:t>}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onsolas"/>
                  <a:cs typeface="Consolas"/>
                </a:rPr>
                <a:t>doSearch(SearchBox.value);</a:t>
              </a:r>
            </a:p>
            <a:p>
              <a:endParaRPr lang="en-US" sz="1600">
                <a:latin typeface="Consolas"/>
                <a:cs typeface="Consolas"/>
              </a:endParaRPr>
            </a:p>
            <a:p>
              <a:r>
                <a:rPr lang="en-US" sz="1600">
                  <a:latin typeface="Consolas"/>
                  <a:cs typeface="Consolas"/>
                </a:rPr>
                <a:t>/* a.com/ad1.js */</a:t>
              </a:r>
            </a:p>
            <a:p>
              <a:r>
                <a:rPr lang="en-US" sz="1600">
                  <a:latin typeface="Consolas"/>
                  <a:cs typeface="Consolas"/>
                </a:rPr>
                <a:t>displayAd = function() { ... };</a:t>
              </a:r>
            </a:p>
            <a:p>
              <a:r>
                <a:rPr lang="en-US" sz="1600">
                  <a:latin typeface="Consolas"/>
                  <a:cs typeface="Consolas"/>
                </a:rPr>
                <a:t>displayAd();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889000" y="3505200"/>
              <a:ext cx="1854200" cy="640080"/>
              <a:chOff x="3886200" y="1661160"/>
              <a:chExt cx="1854200" cy="640080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3886200" y="166116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Fun</a:t>
                </a: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4559300" y="175006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5130800" y="173990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6" name="Rounded Rectangle 35"/>
            <p:cNvSpPr/>
            <p:nvPr/>
          </p:nvSpPr>
          <p:spPr>
            <a:xfrm>
              <a:off x="228600" y="4800600"/>
              <a:ext cx="1372394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displayAd</a:t>
              </a: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889000" y="5836920"/>
              <a:ext cx="1854200" cy="640080"/>
              <a:chOff x="3886200" y="1661160"/>
              <a:chExt cx="1854200" cy="640080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3886200" y="166116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Fun</a:t>
                </a:r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4559300" y="175006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5130800" y="173990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853440" y="4988560"/>
              <a:ext cx="1874520" cy="1588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>
              <a:off x="1424940" y="4978400"/>
              <a:ext cx="1874520" cy="1588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>
              <a:off x="892334" y="4472940"/>
              <a:ext cx="655320" cy="1588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>
              <a:off x="931228" y="5547360"/>
              <a:ext cx="579120" cy="1588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3699450" y="2186226"/>
              <a:ext cx="796350" cy="861774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algn="ctr"/>
              <a:r>
                <a:rPr lang="en-US" sz="500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5000">
                <a:solidFill>
                  <a:srgbClr val="FF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" y="507087"/>
            <a:ext cx="3657600" cy="15696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600">
                <a:latin typeface="Consolas"/>
                <a:cs typeface="Consolas"/>
              </a:rPr>
              <a:t> document.location = u;</a:t>
            </a:r>
          </a:p>
          <a:p>
            <a:r>
              <a:rPr lang="en-US" sz="1600">
                <a:latin typeface="Consolas"/>
                <a:cs typeface="Consolas"/>
              </a:rPr>
              <a:t>}</a:t>
            </a:r>
          </a:p>
          <a:p>
            <a:r>
              <a:rPr lang="en-US" sz="1600">
                <a:latin typeface="Consolas"/>
                <a:cs typeface="Consolas"/>
              </a:rPr>
              <a:t>doSearch(SearchBox.value);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4927600" y="3124200"/>
            <a:ext cx="1854200" cy="640080"/>
            <a:chOff x="3886200" y="1661160"/>
            <a:chExt cx="1854200" cy="640080"/>
          </a:xfrm>
        </p:grpSpPr>
        <p:sp>
          <p:nvSpPr>
            <p:cNvPr id="4" name="Rounded Rectangle 3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086100" y="39624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doSearch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54106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58806" y="13716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searchUrl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77000" y="60960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document.location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3086100" y="5227320"/>
            <a:ext cx="3695700" cy="640080"/>
            <a:chOff x="1181100" y="5669280"/>
            <a:chExt cx="3695700" cy="640080"/>
          </a:xfrm>
        </p:grpSpPr>
        <p:sp>
          <p:nvSpPr>
            <p:cNvPr id="18" name="Rounded Rectangle 17"/>
            <p:cNvSpPr/>
            <p:nvPr/>
          </p:nvSpPr>
          <p:spPr>
            <a:xfrm>
              <a:off x="1181100" y="5669280"/>
              <a:ext cx="36957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905000" y="5758180"/>
              <a:ext cx="22479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SearchBox.value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67200" y="57480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9" idx="2"/>
            <a:endCxn id="13" idx="0"/>
          </p:cNvCxnSpPr>
          <p:nvPr/>
        </p:nvCxnSpPr>
        <p:spPr>
          <a:xfrm rot="16200000" flipH="1">
            <a:off x="6165453" y="4565253"/>
            <a:ext cx="3048000" cy="134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9" idx="0"/>
          </p:cNvCxnSpPr>
          <p:nvPr/>
        </p:nvCxnSpPr>
        <p:spPr>
          <a:xfrm rot="5400000">
            <a:off x="7301706" y="2209800"/>
            <a:ext cx="762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62712" y="228600"/>
            <a:ext cx="2438400" cy="457200"/>
          </a:xfrm>
          <a:prstGeom prst="roundRect">
            <a:avLst>
              <a:gd name="adj" fmla="val 33334"/>
            </a:avLst>
          </a:prstGeom>
          <a:noFill/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“wsj.com/search?”</a:t>
            </a:r>
          </a:p>
        </p:txBody>
      </p:sp>
      <p:cxnSp>
        <p:nvCxnSpPr>
          <p:cNvPr id="32" name="Straight Arrow Connector 31"/>
          <p:cNvCxnSpPr>
            <a:stCxn id="30" idx="2"/>
            <a:endCxn id="10" idx="0"/>
          </p:cNvCxnSpPr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endCxn id="7" idx="0"/>
          </p:cNvCxnSpPr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2"/>
          </p:cNvCxnSpPr>
          <p:nvPr/>
        </p:nvCxnSpPr>
        <p:spPr>
          <a:xfrm rot="5400000">
            <a:off x="3406139" y="4823461"/>
            <a:ext cx="807722" cy="1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5" idx="0"/>
            <a:endCxn id="9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" idx="2"/>
          </p:cNvCxnSpPr>
          <p:nvPr/>
        </p:nvCxnSpPr>
        <p:spPr>
          <a:xfrm rot="5400000" flipH="1" flipV="1">
            <a:off x="5005943" y="4492863"/>
            <a:ext cx="1645920" cy="7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0" idx="0"/>
          </p:cNvCxnSpPr>
          <p:nvPr/>
        </p:nvCxnSpPr>
        <p:spPr>
          <a:xfrm rot="5400000">
            <a:off x="5572562" y="4477821"/>
            <a:ext cx="1656477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ransition advTm="13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28600" y="508000"/>
            <a:ext cx="36576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  var u = searchUrl + s;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  document.location = u;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doSearch(SearchBox.value);</a:t>
            </a:r>
          </a:p>
          <a:p>
            <a:endParaRPr lang="en-US" sz="1600">
              <a:latin typeface="Consolas"/>
              <a:cs typeface="Consolas"/>
            </a:endParaRPr>
          </a:p>
          <a:p>
            <a:r>
              <a:rPr lang="en-US" sz="1600">
                <a:latin typeface="Consolas"/>
                <a:cs typeface="Consolas"/>
              </a:rPr>
              <a:t>/* a.com/ad2.js */</a:t>
            </a:r>
          </a:p>
          <a:p>
            <a:r>
              <a:rPr lang="en-US" sz="1600">
                <a:latin typeface="Consolas"/>
                <a:cs typeface="Consolas"/>
              </a:rPr>
              <a:t>searchUrl = “evil.com”;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507087"/>
            <a:ext cx="3657600" cy="15696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600">
                <a:latin typeface="Consolas"/>
                <a:cs typeface="Consolas"/>
              </a:rPr>
              <a:t> document.location = u;</a:t>
            </a:r>
          </a:p>
          <a:p>
            <a:r>
              <a:rPr lang="en-US" sz="1600">
                <a:latin typeface="Consolas"/>
                <a:cs typeface="Consolas"/>
              </a:rPr>
              <a:t>}</a:t>
            </a:r>
          </a:p>
          <a:p>
            <a:r>
              <a:rPr lang="en-US" sz="1600">
                <a:latin typeface="Consolas"/>
                <a:cs typeface="Consolas"/>
              </a:rPr>
              <a:t>doSearch(SearchBox.value);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4927600" y="3124200"/>
            <a:ext cx="1854200" cy="640080"/>
            <a:chOff x="3886200" y="1661160"/>
            <a:chExt cx="1854200" cy="640080"/>
          </a:xfrm>
        </p:grpSpPr>
        <p:sp>
          <p:nvSpPr>
            <p:cNvPr id="4" name="Rounded Rectangle 3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086100" y="39624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doSearch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54106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58806" y="13716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searchUrl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77000" y="60960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document.location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3086100" y="5227320"/>
            <a:ext cx="3695700" cy="640080"/>
            <a:chOff x="1181100" y="5669280"/>
            <a:chExt cx="3695700" cy="640080"/>
          </a:xfrm>
        </p:grpSpPr>
        <p:sp>
          <p:nvSpPr>
            <p:cNvPr id="18" name="Rounded Rectangle 17"/>
            <p:cNvSpPr/>
            <p:nvPr/>
          </p:nvSpPr>
          <p:spPr>
            <a:xfrm>
              <a:off x="1181100" y="5669280"/>
              <a:ext cx="36957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905000" y="5758180"/>
              <a:ext cx="22479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SearchBox.value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67200" y="57480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9" idx="2"/>
          </p:cNvCxnSpPr>
          <p:nvPr/>
        </p:nvCxnSpPr>
        <p:spPr>
          <a:xfrm rot="16200000" flipH="1">
            <a:off x="6165452" y="4565253"/>
            <a:ext cx="3048000" cy="134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9" idx="0"/>
          </p:cNvCxnSpPr>
          <p:nvPr/>
        </p:nvCxnSpPr>
        <p:spPr>
          <a:xfrm rot="5400000">
            <a:off x="7301706" y="2209800"/>
            <a:ext cx="762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62712" y="228600"/>
            <a:ext cx="2438400" cy="457200"/>
          </a:xfrm>
          <a:prstGeom prst="roundRect">
            <a:avLst>
              <a:gd name="adj" fmla="val 33334"/>
            </a:avLst>
          </a:prstGeom>
          <a:noFill/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“wsj.com/search?”</a:t>
            </a:r>
          </a:p>
        </p:txBody>
      </p:sp>
      <p:cxnSp>
        <p:nvCxnSpPr>
          <p:cNvPr id="32" name="Straight Arrow Connector 31"/>
          <p:cNvCxnSpPr>
            <a:stCxn id="30" idx="2"/>
            <a:endCxn id="10" idx="0"/>
          </p:cNvCxnSpPr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endCxn id="7" idx="0"/>
          </p:cNvCxnSpPr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2"/>
          </p:cNvCxnSpPr>
          <p:nvPr/>
        </p:nvCxnSpPr>
        <p:spPr>
          <a:xfrm rot="5400000">
            <a:off x="3406139" y="4823461"/>
            <a:ext cx="807722" cy="1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5" idx="0"/>
            <a:endCxn id="9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" idx="2"/>
          </p:cNvCxnSpPr>
          <p:nvPr/>
        </p:nvCxnSpPr>
        <p:spPr>
          <a:xfrm rot="5400000" flipH="1" flipV="1">
            <a:off x="5011023" y="4487783"/>
            <a:ext cx="1635760" cy="7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" idx="2"/>
            <a:endCxn id="20" idx="0"/>
          </p:cNvCxnSpPr>
          <p:nvPr/>
        </p:nvCxnSpPr>
        <p:spPr>
          <a:xfrm rot="5400000">
            <a:off x="5577840" y="4483100"/>
            <a:ext cx="16459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4495800" y="1372394"/>
            <a:ext cx="1676400" cy="457200"/>
          </a:xfrm>
          <a:prstGeom prst="roundRect">
            <a:avLst>
              <a:gd name="adj" fmla="val 33334"/>
            </a:avLst>
          </a:prstGeom>
          <a:noFill/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“evil.com/”</a:t>
            </a:r>
          </a:p>
        </p:txBody>
      </p:sp>
      <p:cxnSp>
        <p:nvCxnSpPr>
          <p:cNvPr id="46" name="Straight Arrow Connector 45"/>
          <p:cNvCxnSpPr>
            <a:stCxn id="44" idx="3"/>
            <a:endCxn id="10" idx="1"/>
          </p:cNvCxnSpPr>
          <p:nvPr/>
        </p:nvCxnSpPr>
        <p:spPr>
          <a:xfrm flipV="1">
            <a:off x="6172200" y="1600200"/>
            <a:ext cx="786606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912050" y="2026444"/>
            <a:ext cx="796350" cy="923330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540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sz="5000">
              <a:solidFill>
                <a:srgbClr val="FF000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rot="5400000">
            <a:off x="7303294" y="2209006"/>
            <a:ext cx="762000" cy="1588"/>
          </a:xfrm>
          <a:prstGeom prst="straightConnector1">
            <a:avLst/>
          </a:prstGeom>
          <a:ln w="889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6200000" flipH="1">
            <a:off x="6165850" y="4565650"/>
            <a:ext cx="3048000" cy="12700"/>
          </a:xfrm>
          <a:prstGeom prst="straightConnector1">
            <a:avLst/>
          </a:prstGeom>
          <a:ln w="889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29</a:t>
            </a:fld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28599" y="2425700"/>
            <a:ext cx="2743201" cy="424278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549400" y="1270000"/>
            <a:ext cx="4737100" cy="1579978"/>
            <a:chOff x="1549400" y="1270000"/>
            <a:chExt cx="4737100" cy="1579978"/>
          </a:xfrm>
        </p:grpSpPr>
        <p:sp>
          <p:nvSpPr>
            <p:cNvPr id="33" name="Rectangle 32"/>
            <p:cNvSpPr/>
            <p:nvPr/>
          </p:nvSpPr>
          <p:spPr>
            <a:xfrm>
              <a:off x="4381500" y="1270000"/>
              <a:ext cx="1905000" cy="654844"/>
            </a:xfrm>
            <a:prstGeom prst="rect">
              <a:avLst/>
            </a:prstGeom>
            <a:noFill/>
            <a:ln w="88900" cap="flat" cmpd="sng" algn="ctr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49400" y="2425700"/>
              <a:ext cx="1447800" cy="424278"/>
            </a:xfrm>
            <a:prstGeom prst="rect">
              <a:avLst/>
            </a:prstGeom>
            <a:noFill/>
            <a:ln w="88900" cap="flat" cmpd="sng" algn="ctr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V="1">
            <a:off x="6172200" y="1600200"/>
            <a:ext cx="786606" cy="794"/>
          </a:xfrm>
          <a:prstGeom prst="straightConnector1">
            <a:avLst/>
          </a:prstGeom>
          <a:ln w="889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131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4" grpId="0" animBg="1"/>
      <p:bldP spid="47" grpId="0"/>
      <p:bldP spid="38" grpId="0" animBg="1"/>
      <p:bldP spid="3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11" y="728330"/>
            <a:ext cx="8523889" cy="57486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9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90000"/>
                </a:schemeClr>
              </a:gs>
            </a:gsLst>
            <a:lin ang="16200000" scaled="0"/>
            <a:tileRect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228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nsolas"/>
                <a:cs typeface="Consolas"/>
              </a:rPr>
              <a:t>wsj.com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5311" y="990600"/>
            <a:ext cx="8523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latin typeface="Consolas"/>
                <a:cs typeface="Consolas"/>
              </a:rPr>
              <a:t>&lt;textbox id=“SearchBox”&gt;</a:t>
            </a:r>
          </a:p>
          <a:p>
            <a:pPr algn="r"/>
            <a:r>
              <a:rPr lang="en-US" sz="2400">
                <a:latin typeface="Consolas"/>
                <a:cs typeface="Consolas"/>
              </a:rPr>
              <a:t>&lt;button onclick=“doSearch(SearchBox.value)”&gt;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86400" y="4114800"/>
            <a:ext cx="3352800" cy="2438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4114800"/>
            <a:ext cx="3352800" cy="2438400"/>
          </a:xfrm>
          <a:prstGeom prst="rect">
            <a:avLst/>
          </a:prstGeom>
          <a:solidFill>
            <a:srgbClr val="FFFF00">
              <a:alpha val="75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62600" y="4114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nsolas"/>
                <a:cs typeface="Consolas"/>
              </a:rPr>
              <a:t>a.com/ad.js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2286000"/>
            <a:ext cx="5410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nsolas"/>
                <a:cs typeface="Consolas"/>
              </a:rPr>
              <a:t>&lt;script type=“javascript”&gt;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searchUrl = “wsj.com/search?”;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doSearch = function(s) {</a:t>
            </a:r>
          </a:p>
          <a:p>
            <a:r>
              <a:rPr lang="en-US" sz="2400">
                <a:latin typeface="Consolas"/>
                <a:cs typeface="Consolas"/>
              </a:rPr>
              <a:t>  var u = searchUrl + s;</a:t>
            </a:r>
          </a:p>
          <a:p>
            <a:r>
              <a:rPr lang="en-US" sz="2400">
                <a:latin typeface="Consolas"/>
                <a:cs typeface="Consolas"/>
              </a:rPr>
              <a:t>  document.location = u;</a:t>
            </a:r>
          </a:p>
          <a:p>
            <a:r>
              <a:rPr lang="en-US" sz="2400">
                <a:latin typeface="Consolas"/>
                <a:cs typeface="Consolas"/>
              </a:rPr>
              <a:t>}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&lt;/script&gt;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62600" y="4572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/>
                <a:cs typeface="Consolas"/>
              </a:rPr>
              <a:t>displayAd = function() {</a:t>
            </a:r>
          </a:p>
          <a:p>
            <a:r>
              <a:rPr lang="en-US">
                <a:latin typeface="Consolas"/>
                <a:cs typeface="Consolas"/>
              </a:rPr>
              <a:t>  ...</a:t>
            </a:r>
          </a:p>
          <a:p>
            <a:r>
              <a:rPr lang="en-US">
                <a:latin typeface="Consolas"/>
                <a:cs typeface="Consolas"/>
              </a:rPr>
              <a:t>}</a:t>
            </a:r>
          </a:p>
          <a:p>
            <a:r>
              <a:rPr lang="en-US">
                <a:latin typeface="Consolas"/>
                <a:cs typeface="Consolas"/>
              </a:rPr>
              <a:t>displayAd();</a:t>
            </a:r>
          </a:p>
        </p:txBody>
      </p:sp>
      <p:pic>
        <p:nvPicPr>
          <p:cNvPr id="20" name="Picture 19" descr="searc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301" y="758184"/>
            <a:ext cx="2587752" cy="216366"/>
          </a:xfrm>
          <a:prstGeom prst="rect">
            <a:avLst/>
          </a:prstGeom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 advTm="93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/>
          <p:nvPr/>
        </p:nvGrpSpPr>
        <p:grpSpPr>
          <a:xfrm>
            <a:off x="4927600" y="3124200"/>
            <a:ext cx="1854200" cy="640080"/>
            <a:chOff x="3886200" y="1661160"/>
            <a:chExt cx="1854200" cy="640080"/>
          </a:xfrm>
        </p:grpSpPr>
        <p:sp>
          <p:nvSpPr>
            <p:cNvPr id="4" name="Rounded Rectangle 3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086100" y="39624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doSearch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54106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58806" y="13716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searchUrl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77000" y="60960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document.location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3086100" y="5227320"/>
            <a:ext cx="3695700" cy="640080"/>
            <a:chOff x="1181100" y="5669280"/>
            <a:chExt cx="3695700" cy="640080"/>
          </a:xfrm>
        </p:grpSpPr>
        <p:sp>
          <p:nvSpPr>
            <p:cNvPr id="18" name="Rounded Rectangle 17"/>
            <p:cNvSpPr/>
            <p:nvPr/>
          </p:nvSpPr>
          <p:spPr>
            <a:xfrm>
              <a:off x="1181100" y="5669280"/>
              <a:ext cx="36957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905000" y="5758180"/>
              <a:ext cx="22479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SearchBox.value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67200" y="57480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9" idx="2"/>
          </p:cNvCxnSpPr>
          <p:nvPr/>
        </p:nvCxnSpPr>
        <p:spPr>
          <a:xfrm rot="16200000" flipH="1">
            <a:off x="6165452" y="4565253"/>
            <a:ext cx="3048000" cy="134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9" idx="0"/>
          </p:cNvCxnSpPr>
          <p:nvPr/>
        </p:nvCxnSpPr>
        <p:spPr>
          <a:xfrm rot="5400000">
            <a:off x="7301706" y="2209800"/>
            <a:ext cx="762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62712" y="228600"/>
            <a:ext cx="2438400" cy="457200"/>
          </a:xfrm>
          <a:prstGeom prst="roundRect">
            <a:avLst>
              <a:gd name="adj" fmla="val 33334"/>
            </a:avLst>
          </a:prstGeom>
          <a:noFill/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“wsj.com/search?”</a:t>
            </a:r>
          </a:p>
        </p:txBody>
      </p:sp>
      <p:cxnSp>
        <p:nvCxnSpPr>
          <p:cNvPr id="32" name="Straight Arrow Connector 31"/>
          <p:cNvCxnSpPr>
            <a:stCxn id="30" idx="2"/>
            <a:endCxn id="10" idx="0"/>
          </p:cNvCxnSpPr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endCxn id="7" idx="0"/>
          </p:cNvCxnSpPr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2"/>
          </p:cNvCxnSpPr>
          <p:nvPr/>
        </p:nvCxnSpPr>
        <p:spPr>
          <a:xfrm rot="5400000">
            <a:off x="3406139" y="4823461"/>
            <a:ext cx="807722" cy="1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5" idx="0"/>
            <a:endCxn id="9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" idx="2"/>
          </p:cNvCxnSpPr>
          <p:nvPr/>
        </p:nvCxnSpPr>
        <p:spPr>
          <a:xfrm rot="5400000" flipH="1" flipV="1">
            <a:off x="5011023" y="4487783"/>
            <a:ext cx="1635760" cy="7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" idx="2"/>
            <a:endCxn id="20" idx="0"/>
          </p:cNvCxnSpPr>
          <p:nvPr/>
        </p:nvCxnSpPr>
        <p:spPr>
          <a:xfrm rot="5400000">
            <a:off x="5577840" y="4483100"/>
            <a:ext cx="16459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28602" y="508000"/>
            <a:ext cx="7467600" cy="5588000"/>
            <a:chOff x="228600" y="508000"/>
            <a:chExt cx="7467600" cy="5588000"/>
          </a:xfrm>
        </p:grpSpPr>
        <p:sp>
          <p:nvSpPr>
            <p:cNvPr id="36" name="TextBox 35"/>
            <p:cNvSpPr txBox="1"/>
            <p:nvPr/>
          </p:nvSpPr>
          <p:spPr>
            <a:xfrm>
              <a:off x="228600" y="508000"/>
              <a:ext cx="3657600" cy="23083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Consolas"/>
                  <a:cs typeface="Consolas"/>
                </a:rPr>
                <a:t>searchUrl = “wsj.com/search?”;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onsolas"/>
                  <a:cs typeface="Consolas"/>
                </a:rPr>
                <a:t>doSearch = function(s) {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onsolas"/>
                  <a:cs typeface="Consolas"/>
                </a:rPr>
                <a:t>  var u = searchUrl + s;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onsolas"/>
                  <a:cs typeface="Consolas"/>
                </a:rPr>
                <a:t>  document.location = u;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onsolas"/>
                  <a:cs typeface="Consolas"/>
                </a:rPr>
                <a:t>}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onsolas"/>
                  <a:cs typeface="Consolas"/>
                </a:rPr>
                <a:t>doSearch(SearchBox.value);</a:t>
              </a:r>
            </a:p>
            <a:p>
              <a:endParaRPr lang="en-US" sz="1600">
                <a:latin typeface="Consolas"/>
                <a:cs typeface="Consolas"/>
              </a:endParaRPr>
            </a:p>
            <a:p>
              <a:r>
                <a:rPr lang="en-US" sz="1600">
                  <a:latin typeface="Consolas"/>
                  <a:cs typeface="Consolas"/>
                </a:rPr>
                <a:t>/* a.com/ad2.js */</a:t>
              </a:r>
            </a:p>
            <a:p>
              <a:r>
                <a:rPr lang="en-US" sz="1600">
                  <a:latin typeface="Consolas"/>
                  <a:cs typeface="Consolas"/>
                </a:rPr>
                <a:t>searchUrl = “evil.com”;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495800" y="1372394"/>
              <a:ext cx="1676400" cy="457200"/>
            </a:xfrm>
            <a:prstGeom prst="roundRect">
              <a:avLst>
                <a:gd name="adj" fmla="val 33334"/>
              </a:avLst>
            </a:prstGeom>
            <a:noFill/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“evil.com/”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08298" y="2026444"/>
              <a:ext cx="796350" cy="92333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algn="ctr"/>
              <a:r>
                <a:rPr lang="en-US" sz="540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✗</a:t>
              </a:r>
              <a:endParaRPr lang="en-US" sz="5000">
                <a:solidFill>
                  <a:srgbClr val="FF0000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6172200" y="1600200"/>
              <a:ext cx="786606" cy="794"/>
            </a:xfrm>
            <a:prstGeom prst="straightConnector1">
              <a:avLst/>
            </a:prstGeom>
            <a:ln w="889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>
              <a:off x="7303294" y="2209006"/>
              <a:ext cx="762000" cy="1588"/>
            </a:xfrm>
            <a:prstGeom prst="straightConnector1">
              <a:avLst/>
            </a:prstGeom>
            <a:ln w="889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6200000" flipH="1">
              <a:off x="6165850" y="4565650"/>
              <a:ext cx="3048000" cy="12700"/>
            </a:xfrm>
            <a:prstGeom prst="straightConnector1">
              <a:avLst/>
            </a:prstGeom>
            <a:ln w="889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30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507087"/>
            <a:ext cx="3657600" cy="15696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600">
                <a:latin typeface="Consolas"/>
                <a:cs typeface="Consolas"/>
              </a:rPr>
              <a:t> document.location = u;</a:t>
            </a:r>
          </a:p>
          <a:p>
            <a:r>
              <a:rPr lang="en-US" sz="1600">
                <a:latin typeface="Consolas"/>
                <a:cs typeface="Consolas"/>
              </a:rPr>
              <a:t>}</a:t>
            </a:r>
          </a:p>
          <a:p>
            <a:r>
              <a:rPr lang="en-US" sz="1600">
                <a:latin typeface="Consolas"/>
                <a:cs typeface="Consolas"/>
              </a:rPr>
              <a:t>doSearch(SearchBox.value);</a:t>
            </a:r>
          </a:p>
        </p:txBody>
      </p:sp>
    </p:spTree>
  </p:cSld>
  <p:clrMapOvr>
    <a:masterClrMapping/>
  </p:clrMapOvr>
  <p:transition advTm="12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228600" y="508000"/>
            <a:ext cx="36576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  var u = searchUrl + s;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  document.location = u;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sz="1600">
                <a:solidFill>
                  <a:schemeClr val="bg1"/>
                </a:solidFill>
                <a:latin typeface="Consolas"/>
                <a:cs typeface="Consolas"/>
              </a:rPr>
              <a:t>doSearch(SearchBox.value);</a:t>
            </a:r>
          </a:p>
          <a:p>
            <a:endParaRPr lang="en-US" sz="1600">
              <a:latin typeface="Consolas"/>
              <a:cs typeface="Consolas"/>
            </a:endParaRPr>
          </a:p>
          <a:p>
            <a:r>
              <a:rPr lang="en-US" sz="1600">
                <a:latin typeface="Consolas"/>
                <a:cs typeface="Consolas"/>
              </a:rPr>
              <a:t>/* a.com/ad3.js */</a:t>
            </a:r>
          </a:p>
          <a:p>
            <a:r>
              <a:rPr lang="en-US" sz="1600">
                <a:latin typeface="Consolas"/>
                <a:cs typeface="Consolas"/>
              </a:rPr>
              <a:t>doSearch(“foo”);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507087"/>
            <a:ext cx="3657600" cy="15696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600">
                <a:latin typeface="Consolas"/>
                <a:cs typeface="Consolas"/>
              </a:rPr>
              <a:t> document.location = u;</a:t>
            </a:r>
          </a:p>
          <a:p>
            <a:r>
              <a:rPr lang="en-US" sz="1600">
                <a:latin typeface="Consolas"/>
                <a:cs typeface="Consolas"/>
              </a:rPr>
              <a:t>}</a:t>
            </a:r>
          </a:p>
          <a:p>
            <a:r>
              <a:rPr lang="en-US" sz="1600">
                <a:latin typeface="Consolas"/>
                <a:cs typeface="Consolas"/>
              </a:rPr>
              <a:t>doSearch(SearchBox.value);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4927600" y="3124200"/>
            <a:ext cx="1854200" cy="640080"/>
            <a:chOff x="3886200" y="1661160"/>
            <a:chExt cx="1854200" cy="640080"/>
          </a:xfrm>
        </p:grpSpPr>
        <p:sp>
          <p:nvSpPr>
            <p:cNvPr id="4" name="Rounded Rectangle 3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086100" y="39624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doSearch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54106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58806" y="13716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searchUrl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77000" y="60960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document.location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3086100" y="5227320"/>
            <a:ext cx="3695700" cy="640080"/>
            <a:chOff x="1181100" y="5669280"/>
            <a:chExt cx="3695700" cy="640080"/>
          </a:xfrm>
        </p:grpSpPr>
        <p:sp>
          <p:nvSpPr>
            <p:cNvPr id="18" name="Rounded Rectangle 17"/>
            <p:cNvSpPr/>
            <p:nvPr/>
          </p:nvSpPr>
          <p:spPr>
            <a:xfrm>
              <a:off x="1181100" y="5669280"/>
              <a:ext cx="36957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905000" y="5758180"/>
              <a:ext cx="22479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SearchBox.value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67200" y="57480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9" idx="2"/>
            <a:endCxn id="13" idx="0"/>
          </p:cNvCxnSpPr>
          <p:nvPr/>
        </p:nvCxnSpPr>
        <p:spPr>
          <a:xfrm rot="16200000" flipH="1">
            <a:off x="6165453" y="4565253"/>
            <a:ext cx="3048000" cy="134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9" idx="0"/>
          </p:cNvCxnSpPr>
          <p:nvPr/>
        </p:nvCxnSpPr>
        <p:spPr>
          <a:xfrm rot="5400000">
            <a:off x="7301706" y="2209800"/>
            <a:ext cx="762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62712" y="228600"/>
            <a:ext cx="2438400" cy="457200"/>
          </a:xfrm>
          <a:prstGeom prst="roundRect">
            <a:avLst>
              <a:gd name="adj" fmla="val 33334"/>
            </a:avLst>
          </a:prstGeom>
          <a:noFill/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“wsj.com/search?”</a:t>
            </a:r>
          </a:p>
        </p:txBody>
      </p:sp>
      <p:cxnSp>
        <p:nvCxnSpPr>
          <p:cNvPr id="32" name="Straight Arrow Connector 31"/>
          <p:cNvCxnSpPr>
            <a:stCxn id="30" idx="2"/>
            <a:endCxn id="10" idx="0"/>
          </p:cNvCxnSpPr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endCxn id="7" idx="0"/>
          </p:cNvCxnSpPr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2"/>
          </p:cNvCxnSpPr>
          <p:nvPr/>
        </p:nvCxnSpPr>
        <p:spPr>
          <a:xfrm rot="16200000" flipH="1">
            <a:off x="3406140" y="4823459"/>
            <a:ext cx="807722" cy="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5" idx="0"/>
            <a:endCxn id="9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" idx="2"/>
          </p:cNvCxnSpPr>
          <p:nvPr/>
        </p:nvCxnSpPr>
        <p:spPr>
          <a:xfrm rot="5400000" flipH="1" flipV="1">
            <a:off x="5011023" y="4487783"/>
            <a:ext cx="1635760" cy="7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" idx="2"/>
            <a:endCxn id="20" idx="0"/>
          </p:cNvCxnSpPr>
          <p:nvPr/>
        </p:nvCxnSpPr>
        <p:spPr>
          <a:xfrm rot="5400000">
            <a:off x="5577840" y="4483100"/>
            <a:ext cx="16459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381000" y="5120640"/>
            <a:ext cx="2286000" cy="640080"/>
            <a:chOff x="152400" y="5425440"/>
            <a:chExt cx="2286000" cy="640080"/>
          </a:xfrm>
        </p:grpSpPr>
        <p:sp>
          <p:nvSpPr>
            <p:cNvPr id="33" name="Rounded Rectangle 32"/>
            <p:cNvSpPr/>
            <p:nvPr/>
          </p:nvSpPr>
          <p:spPr>
            <a:xfrm>
              <a:off x="152400" y="5425440"/>
              <a:ext cx="22860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800100" y="5514340"/>
              <a:ext cx="10287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“foo”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905000" y="550418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40" name="Elbow Connector 39"/>
          <p:cNvCxnSpPr>
            <a:stCxn id="7" idx="1"/>
          </p:cNvCxnSpPr>
          <p:nvPr/>
        </p:nvCxnSpPr>
        <p:spPr>
          <a:xfrm rot="10800000" flipV="1">
            <a:off x="762002" y="4191000"/>
            <a:ext cx="2324099" cy="929640"/>
          </a:xfrm>
          <a:prstGeom prst="bentConnector3">
            <a:avLst>
              <a:gd name="adj1" fmla="val 99915"/>
            </a:avLst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1930400" y="3632200"/>
            <a:ext cx="3746500" cy="1587500"/>
          </a:xfrm>
          <a:custGeom>
            <a:avLst/>
            <a:gdLst>
              <a:gd name="connsiteX0" fmla="*/ 0 w 3390900"/>
              <a:gd name="connsiteY0" fmla="*/ 1435100 h 1435100"/>
              <a:gd name="connsiteX1" fmla="*/ 825500 w 3390900"/>
              <a:gd name="connsiteY1" fmla="*/ 952500 h 1435100"/>
              <a:gd name="connsiteX2" fmla="*/ 2616200 w 3390900"/>
              <a:gd name="connsiteY2" fmla="*/ 876300 h 1435100"/>
              <a:gd name="connsiteX3" fmla="*/ 3390900 w 3390900"/>
              <a:gd name="connsiteY3" fmla="*/ 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0900" h="1435100">
                <a:moveTo>
                  <a:pt x="0" y="1435100"/>
                </a:moveTo>
                <a:cubicBezTo>
                  <a:pt x="194733" y="1240366"/>
                  <a:pt x="389467" y="1045633"/>
                  <a:pt x="825500" y="952500"/>
                </a:cubicBezTo>
                <a:cubicBezTo>
                  <a:pt x="1261533" y="859367"/>
                  <a:pt x="2188633" y="1035050"/>
                  <a:pt x="2616200" y="876300"/>
                </a:cubicBezTo>
                <a:cubicBezTo>
                  <a:pt x="3043767" y="717550"/>
                  <a:pt x="3390900" y="0"/>
                  <a:pt x="3390900" y="0"/>
                </a:cubicBezTo>
              </a:path>
            </a:pathLst>
          </a:cu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hape 63"/>
          <p:cNvCxnSpPr/>
          <p:nvPr/>
        </p:nvCxnSpPr>
        <p:spPr>
          <a:xfrm rot="10800000" flipV="1">
            <a:off x="3810001" y="3441700"/>
            <a:ext cx="1117600" cy="518160"/>
          </a:xfrm>
          <a:prstGeom prst="bentConnector2">
            <a:avLst/>
          </a:prstGeom>
          <a:ln w="88900" cap="flat" cmpd="sng" algn="ctr">
            <a:solidFill>
              <a:srgbClr val="376092"/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7" idx="1"/>
          </p:cNvCxnSpPr>
          <p:nvPr/>
        </p:nvCxnSpPr>
        <p:spPr>
          <a:xfrm rot="10800000" flipV="1">
            <a:off x="762002" y="4191000"/>
            <a:ext cx="2324099" cy="929640"/>
          </a:xfrm>
          <a:prstGeom prst="bentConnector3">
            <a:avLst>
              <a:gd name="adj1" fmla="val 99914"/>
            </a:avLst>
          </a:prstGeom>
          <a:ln w="88900" cap="flat" cmpd="sng" algn="ctr">
            <a:solidFill>
              <a:srgbClr val="376092"/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reeform 70"/>
          <p:cNvSpPr/>
          <p:nvPr/>
        </p:nvSpPr>
        <p:spPr>
          <a:xfrm>
            <a:off x="2527300" y="3657600"/>
            <a:ext cx="3733800" cy="1574800"/>
          </a:xfrm>
          <a:custGeom>
            <a:avLst/>
            <a:gdLst>
              <a:gd name="connsiteX0" fmla="*/ 3733800 w 3733800"/>
              <a:gd name="connsiteY0" fmla="*/ 0 h 1574800"/>
              <a:gd name="connsiteX1" fmla="*/ 2921000 w 3733800"/>
              <a:gd name="connsiteY1" fmla="*/ 1028700 h 1574800"/>
              <a:gd name="connsiteX2" fmla="*/ 787400 w 3733800"/>
              <a:gd name="connsiteY2" fmla="*/ 1244600 h 1574800"/>
              <a:gd name="connsiteX3" fmla="*/ 0 w 3733800"/>
              <a:gd name="connsiteY3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3800" h="1574800">
                <a:moveTo>
                  <a:pt x="3733800" y="0"/>
                </a:moveTo>
                <a:cubicBezTo>
                  <a:pt x="3572933" y="410633"/>
                  <a:pt x="3412067" y="821267"/>
                  <a:pt x="2921000" y="1028700"/>
                </a:cubicBezTo>
                <a:cubicBezTo>
                  <a:pt x="2429933" y="1236133"/>
                  <a:pt x="1274233" y="1153583"/>
                  <a:pt x="787400" y="1244600"/>
                </a:cubicBezTo>
                <a:cubicBezTo>
                  <a:pt x="300567" y="1335617"/>
                  <a:pt x="0" y="1574800"/>
                  <a:pt x="0" y="1574800"/>
                </a:cubicBezTo>
              </a:path>
            </a:pathLst>
          </a:cu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31</a:t>
            </a:fld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28599" y="2425700"/>
            <a:ext cx="2006601" cy="424278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2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1"/>
      <p:bldP spid="56" grpId="0" animBg="1"/>
      <p:bldP spid="71" grpId="0" animBg="1"/>
      <p:bldP spid="4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07087"/>
            <a:ext cx="3657600" cy="2308324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600">
                <a:latin typeface="Consolas"/>
                <a:cs typeface="Consolas"/>
              </a:rPr>
              <a:t> document.location = u;</a:t>
            </a:r>
          </a:p>
          <a:p>
            <a:r>
              <a:rPr lang="en-US" sz="1600">
                <a:latin typeface="Consolas"/>
                <a:cs typeface="Consolas"/>
              </a:rPr>
              <a:t>}</a:t>
            </a:r>
          </a:p>
          <a:p>
            <a:r>
              <a:rPr lang="en-US" sz="1600">
                <a:latin typeface="Consolas"/>
                <a:cs typeface="Consolas"/>
              </a:rPr>
              <a:t>doSearch(SearchBox.value);</a:t>
            </a:r>
          </a:p>
          <a:p>
            <a:endParaRPr lang="en-US" sz="1600">
              <a:latin typeface="Consolas"/>
              <a:cs typeface="Consolas"/>
            </a:endParaRPr>
          </a:p>
          <a:p>
            <a:r>
              <a:rPr lang="en-US" sz="1600">
                <a:latin typeface="Consolas"/>
                <a:cs typeface="Consolas"/>
              </a:rPr>
              <a:t>/* a.com/ad3.js */</a:t>
            </a:r>
          </a:p>
          <a:p>
            <a:r>
              <a:rPr lang="en-US" sz="1600">
                <a:latin typeface="Consolas"/>
                <a:cs typeface="Consolas"/>
              </a:rPr>
              <a:t>doSearch(“foo”);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4927600" y="3124200"/>
            <a:ext cx="1854200" cy="640080"/>
            <a:chOff x="3886200" y="1661160"/>
            <a:chExt cx="1854200" cy="640080"/>
          </a:xfrm>
        </p:grpSpPr>
        <p:sp>
          <p:nvSpPr>
            <p:cNvPr id="4" name="Rounded Rectangle 3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086100" y="39624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doSearch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54106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58806" y="13716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searchUrl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77000" y="60960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document.location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3086100" y="5227320"/>
            <a:ext cx="3695700" cy="640080"/>
            <a:chOff x="1181100" y="5669280"/>
            <a:chExt cx="3695700" cy="640080"/>
          </a:xfrm>
        </p:grpSpPr>
        <p:sp>
          <p:nvSpPr>
            <p:cNvPr id="18" name="Rounded Rectangle 17"/>
            <p:cNvSpPr/>
            <p:nvPr/>
          </p:nvSpPr>
          <p:spPr>
            <a:xfrm>
              <a:off x="1181100" y="5669280"/>
              <a:ext cx="36957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905000" y="5758180"/>
              <a:ext cx="22479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SearchBox.value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67200" y="57480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9" idx="2"/>
            <a:endCxn id="13" idx="0"/>
          </p:cNvCxnSpPr>
          <p:nvPr/>
        </p:nvCxnSpPr>
        <p:spPr>
          <a:xfrm rot="16200000" flipH="1">
            <a:off x="6165453" y="4565253"/>
            <a:ext cx="3048000" cy="134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9" idx="0"/>
          </p:cNvCxnSpPr>
          <p:nvPr/>
        </p:nvCxnSpPr>
        <p:spPr>
          <a:xfrm rot="5400000">
            <a:off x="7301706" y="2209800"/>
            <a:ext cx="762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62712" y="228600"/>
            <a:ext cx="2438400" cy="457200"/>
          </a:xfrm>
          <a:prstGeom prst="roundRect">
            <a:avLst>
              <a:gd name="adj" fmla="val 33334"/>
            </a:avLst>
          </a:prstGeom>
          <a:noFill/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“wsj.com/search?”</a:t>
            </a:r>
          </a:p>
        </p:txBody>
      </p:sp>
      <p:cxnSp>
        <p:nvCxnSpPr>
          <p:cNvPr id="32" name="Straight Arrow Connector 31"/>
          <p:cNvCxnSpPr>
            <a:stCxn id="30" idx="2"/>
            <a:endCxn id="10" idx="0"/>
          </p:cNvCxnSpPr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endCxn id="7" idx="0"/>
          </p:cNvCxnSpPr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2"/>
          </p:cNvCxnSpPr>
          <p:nvPr/>
        </p:nvCxnSpPr>
        <p:spPr>
          <a:xfrm rot="16200000" flipH="1">
            <a:off x="3406140" y="4823459"/>
            <a:ext cx="807722" cy="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5" idx="0"/>
            <a:endCxn id="9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" idx="2"/>
          </p:cNvCxnSpPr>
          <p:nvPr/>
        </p:nvCxnSpPr>
        <p:spPr>
          <a:xfrm rot="5400000" flipH="1" flipV="1">
            <a:off x="5011023" y="4487783"/>
            <a:ext cx="1635760" cy="7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" idx="2"/>
            <a:endCxn id="20" idx="0"/>
          </p:cNvCxnSpPr>
          <p:nvPr/>
        </p:nvCxnSpPr>
        <p:spPr>
          <a:xfrm rot="5400000">
            <a:off x="5577840" y="4483100"/>
            <a:ext cx="16459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61"/>
          <p:cNvGrpSpPr/>
          <p:nvPr/>
        </p:nvGrpSpPr>
        <p:grpSpPr>
          <a:xfrm>
            <a:off x="381000" y="5120640"/>
            <a:ext cx="2286000" cy="640080"/>
            <a:chOff x="152400" y="5425440"/>
            <a:chExt cx="2286000" cy="640080"/>
          </a:xfrm>
        </p:grpSpPr>
        <p:sp>
          <p:nvSpPr>
            <p:cNvPr id="33" name="Rounded Rectangle 32"/>
            <p:cNvSpPr/>
            <p:nvPr/>
          </p:nvSpPr>
          <p:spPr>
            <a:xfrm>
              <a:off x="152400" y="5425440"/>
              <a:ext cx="22860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800100" y="5514340"/>
              <a:ext cx="10287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“foo”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905000" y="550418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40" name="Elbow Connector 39"/>
          <p:cNvCxnSpPr>
            <a:stCxn id="7" idx="1"/>
          </p:cNvCxnSpPr>
          <p:nvPr/>
        </p:nvCxnSpPr>
        <p:spPr>
          <a:xfrm rot="10800000" flipV="1">
            <a:off x="762002" y="4191000"/>
            <a:ext cx="2324099" cy="929640"/>
          </a:xfrm>
          <a:prstGeom prst="bentConnector3">
            <a:avLst>
              <a:gd name="adj1" fmla="val 99727"/>
            </a:avLst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1930400" y="3632200"/>
            <a:ext cx="3746500" cy="1587500"/>
          </a:xfrm>
          <a:custGeom>
            <a:avLst/>
            <a:gdLst>
              <a:gd name="connsiteX0" fmla="*/ 0 w 3390900"/>
              <a:gd name="connsiteY0" fmla="*/ 1435100 h 1435100"/>
              <a:gd name="connsiteX1" fmla="*/ 825500 w 3390900"/>
              <a:gd name="connsiteY1" fmla="*/ 952500 h 1435100"/>
              <a:gd name="connsiteX2" fmla="*/ 2616200 w 3390900"/>
              <a:gd name="connsiteY2" fmla="*/ 876300 h 1435100"/>
              <a:gd name="connsiteX3" fmla="*/ 3390900 w 3390900"/>
              <a:gd name="connsiteY3" fmla="*/ 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0900" h="1435100">
                <a:moveTo>
                  <a:pt x="0" y="1435100"/>
                </a:moveTo>
                <a:cubicBezTo>
                  <a:pt x="194733" y="1240366"/>
                  <a:pt x="389467" y="1045633"/>
                  <a:pt x="825500" y="952500"/>
                </a:cubicBezTo>
                <a:cubicBezTo>
                  <a:pt x="1261533" y="859367"/>
                  <a:pt x="2188633" y="1035050"/>
                  <a:pt x="2616200" y="876300"/>
                </a:cubicBezTo>
                <a:cubicBezTo>
                  <a:pt x="3043767" y="717550"/>
                  <a:pt x="3390900" y="0"/>
                  <a:pt x="3390900" y="0"/>
                </a:cubicBezTo>
              </a:path>
            </a:pathLst>
          </a:cu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527300" y="3657600"/>
            <a:ext cx="3733800" cy="1574800"/>
          </a:xfrm>
          <a:custGeom>
            <a:avLst/>
            <a:gdLst>
              <a:gd name="connsiteX0" fmla="*/ 3733800 w 3733800"/>
              <a:gd name="connsiteY0" fmla="*/ 0 h 1574800"/>
              <a:gd name="connsiteX1" fmla="*/ 2921000 w 3733800"/>
              <a:gd name="connsiteY1" fmla="*/ 1028700 h 1574800"/>
              <a:gd name="connsiteX2" fmla="*/ 787400 w 3733800"/>
              <a:gd name="connsiteY2" fmla="*/ 1244600 h 1574800"/>
              <a:gd name="connsiteX3" fmla="*/ 0 w 3733800"/>
              <a:gd name="connsiteY3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3800" h="1574800">
                <a:moveTo>
                  <a:pt x="3733800" y="0"/>
                </a:moveTo>
                <a:cubicBezTo>
                  <a:pt x="3572933" y="410633"/>
                  <a:pt x="3412067" y="821267"/>
                  <a:pt x="2921000" y="1028700"/>
                </a:cubicBezTo>
                <a:cubicBezTo>
                  <a:pt x="2429933" y="1236133"/>
                  <a:pt x="1274233" y="1153583"/>
                  <a:pt x="787400" y="1244600"/>
                </a:cubicBezTo>
                <a:cubicBezTo>
                  <a:pt x="300567" y="1335617"/>
                  <a:pt x="0" y="1574800"/>
                  <a:pt x="0" y="1574800"/>
                </a:cubicBezTo>
              </a:path>
            </a:pathLst>
          </a:cu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hape 40"/>
          <p:cNvCxnSpPr>
            <a:stCxn id="5" idx="0"/>
            <a:endCxn id="9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88900" cap="flat" cmpd="sng" algn="ctr">
            <a:solidFill>
              <a:srgbClr val="376092"/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6163865" y="4565253"/>
            <a:ext cx="3048000" cy="13494"/>
          </a:xfrm>
          <a:prstGeom prst="straightConnector1">
            <a:avLst/>
          </a:prstGeom>
          <a:ln w="88900" cap="flat" cmpd="sng" algn="ctr">
            <a:solidFill>
              <a:srgbClr val="376092"/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175450" y="1981200"/>
            <a:ext cx="796350" cy="923330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540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sz="5000">
              <a:solidFill>
                <a:srgbClr val="FF0000"/>
              </a:solidFill>
            </a:endParaRP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952500" y="2425700"/>
            <a:ext cx="1282701" cy="3334544"/>
            <a:chOff x="952500" y="2425700"/>
            <a:chExt cx="1282701" cy="3334544"/>
          </a:xfrm>
        </p:grpSpPr>
        <p:sp>
          <p:nvSpPr>
            <p:cNvPr id="47" name="Rectangle 46"/>
            <p:cNvSpPr/>
            <p:nvPr/>
          </p:nvSpPr>
          <p:spPr>
            <a:xfrm>
              <a:off x="952500" y="5105400"/>
              <a:ext cx="1181100" cy="654844"/>
            </a:xfrm>
            <a:prstGeom prst="rect">
              <a:avLst/>
            </a:prstGeom>
            <a:noFill/>
            <a:ln w="88900" cap="flat" cmpd="sng" algn="ctr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92201" y="2425700"/>
              <a:ext cx="1143000" cy="424278"/>
            </a:xfrm>
            <a:prstGeom prst="rect">
              <a:avLst/>
            </a:prstGeom>
            <a:noFill/>
            <a:ln w="88900" cap="flat" cmpd="sng" algn="ctr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Freeform 37"/>
          <p:cNvSpPr/>
          <p:nvPr/>
        </p:nvSpPr>
        <p:spPr>
          <a:xfrm>
            <a:off x="1917700" y="3619500"/>
            <a:ext cx="3746500" cy="1600200"/>
          </a:xfrm>
          <a:custGeom>
            <a:avLst/>
            <a:gdLst>
              <a:gd name="connsiteX0" fmla="*/ 0 w 3390900"/>
              <a:gd name="connsiteY0" fmla="*/ 1435100 h 1435100"/>
              <a:gd name="connsiteX1" fmla="*/ 825500 w 3390900"/>
              <a:gd name="connsiteY1" fmla="*/ 952500 h 1435100"/>
              <a:gd name="connsiteX2" fmla="*/ 2616200 w 3390900"/>
              <a:gd name="connsiteY2" fmla="*/ 876300 h 1435100"/>
              <a:gd name="connsiteX3" fmla="*/ 3390900 w 3390900"/>
              <a:gd name="connsiteY3" fmla="*/ 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0900" h="1435100">
                <a:moveTo>
                  <a:pt x="0" y="1435100"/>
                </a:moveTo>
                <a:cubicBezTo>
                  <a:pt x="194733" y="1240366"/>
                  <a:pt x="389467" y="1045633"/>
                  <a:pt x="825500" y="952500"/>
                </a:cubicBezTo>
                <a:cubicBezTo>
                  <a:pt x="1261533" y="859367"/>
                  <a:pt x="2188633" y="1035050"/>
                  <a:pt x="2616200" y="876300"/>
                </a:cubicBezTo>
                <a:cubicBezTo>
                  <a:pt x="3043767" y="717550"/>
                  <a:pt x="3390900" y="0"/>
                  <a:pt x="3390900" y="0"/>
                </a:cubicBezTo>
              </a:path>
            </a:pathLst>
          </a:custGeom>
          <a:ln w="88900" cap="flat" cmpd="sng" algn="ctr">
            <a:solidFill>
              <a:srgbClr val="376092"/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82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9" name="Vertical Text Placeholder 8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>
                <a:solidFill>
                  <a:srgbClr val="A6A6A6"/>
                </a:solidFill>
              </a:rPr>
              <a:t>Overview</a:t>
            </a:r>
          </a:p>
          <a:p>
            <a:r>
              <a:rPr lang="en-US">
                <a:solidFill>
                  <a:srgbClr val="A6A6A6"/>
                </a:solidFill>
              </a:rPr>
              <a:t>JavaScript Static Analysis</a:t>
            </a:r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Computing Residual Policies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Additional Challenges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ransition advTm="10588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927600" y="3124200"/>
            <a:ext cx="1854200" cy="640080"/>
          </a:xfrm>
          <a:prstGeom prst="roundRect">
            <a:avLst>
              <a:gd name="adj" fmla="val 33334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>
                <a:solidFill>
                  <a:srgbClr val="000000"/>
                </a:solidFill>
              </a:rPr>
              <a:t>Fun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507087"/>
            <a:ext cx="3657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searchUrl = “wsj.com/search?”;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doSearch = function(s) {</a:t>
            </a:r>
          </a:p>
          <a:p>
            <a:r>
              <a:rPr lang="en-US" sz="160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var u = searchUrl + s;</a:t>
            </a:r>
          </a:p>
          <a:p>
            <a:r>
              <a:rPr lang="en-US" sz="160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600">
                <a:latin typeface="Consolas"/>
                <a:cs typeface="Consolas"/>
              </a:rPr>
              <a:t> document.location = u;</a:t>
            </a:r>
          </a:p>
          <a:p>
            <a:r>
              <a:rPr lang="en-US" sz="1600">
                <a:latin typeface="Consolas"/>
                <a:cs typeface="Consolas"/>
              </a:rPr>
              <a:t>}</a:t>
            </a:r>
          </a:p>
          <a:p>
            <a:r>
              <a:rPr lang="en-US" sz="1600">
                <a:latin typeface="Consolas"/>
                <a:cs typeface="Consolas"/>
              </a:rPr>
              <a:t>doSearch(SearchBox.value);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86100" y="39624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doSearch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927600" y="3129280"/>
            <a:ext cx="1854200" cy="640080"/>
          </a:xfrm>
          <a:prstGeom prst="roundRect">
            <a:avLst>
              <a:gd name="adj" fmla="val 33334"/>
            </a:avLst>
          </a:prstGeom>
          <a:solidFill>
            <a:srgbClr val="9BBB59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>
                <a:solidFill>
                  <a:srgbClr val="000000"/>
                </a:solidFill>
              </a:rPr>
              <a:t>Fun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54106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58806" y="13716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searchUrl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77000" y="60960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document.location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3086100" y="5227320"/>
            <a:ext cx="3695700" cy="640080"/>
            <a:chOff x="1181100" y="5669280"/>
            <a:chExt cx="3695700" cy="640080"/>
          </a:xfrm>
        </p:grpSpPr>
        <p:sp>
          <p:nvSpPr>
            <p:cNvPr id="18" name="Rounded Rectangle 17"/>
            <p:cNvSpPr/>
            <p:nvPr/>
          </p:nvSpPr>
          <p:spPr>
            <a:xfrm>
              <a:off x="1181100" y="5669280"/>
              <a:ext cx="36957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905000" y="5758180"/>
              <a:ext cx="22479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SearchBox.value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67200" y="57480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9" idx="2"/>
            <a:endCxn id="13" idx="0"/>
          </p:cNvCxnSpPr>
          <p:nvPr/>
        </p:nvCxnSpPr>
        <p:spPr>
          <a:xfrm rot="16200000" flipH="1">
            <a:off x="6165453" y="4565253"/>
            <a:ext cx="3048000" cy="134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7300118" y="2209800"/>
            <a:ext cx="762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62712" y="228600"/>
            <a:ext cx="2438400" cy="457200"/>
          </a:xfrm>
          <a:prstGeom prst="roundRect">
            <a:avLst>
              <a:gd name="adj" fmla="val 33334"/>
            </a:avLst>
          </a:prstGeom>
          <a:noFill/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“wsj.com/search?”</a:t>
            </a:r>
          </a:p>
        </p:txBody>
      </p:sp>
      <p:cxnSp>
        <p:nvCxnSpPr>
          <p:cNvPr id="32" name="Straight Arrow Connector 31"/>
          <p:cNvCxnSpPr>
            <a:stCxn id="30" idx="2"/>
            <a:endCxn id="10" idx="0"/>
          </p:cNvCxnSpPr>
          <p:nvPr/>
        </p:nvCxnSpPr>
        <p:spPr>
          <a:xfrm rot="16200000" flipH="1">
            <a:off x="7339409" y="1028303"/>
            <a:ext cx="6858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endCxn id="7" idx="0"/>
          </p:cNvCxnSpPr>
          <p:nvPr/>
        </p:nvCxnSpPr>
        <p:spPr>
          <a:xfrm rot="10800000" flipV="1">
            <a:off x="3810000" y="3444240"/>
            <a:ext cx="1117600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2"/>
          </p:cNvCxnSpPr>
          <p:nvPr/>
        </p:nvCxnSpPr>
        <p:spPr>
          <a:xfrm rot="5400000">
            <a:off x="3406139" y="4823461"/>
            <a:ext cx="807722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5" idx="0"/>
            <a:endCxn id="9" idx="1"/>
          </p:cNvCxnSpPr>
          <p:nvPr/>
        </p:nvCxnSpPr>
        <p:spPr>
          <a:xfrm rot="5400000" flipH="1" flipV="1">
            <a:off x="6444853" y="2203847"/>
            <a:ext cx="393700" cy="1624806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4" idx="2"/>
          </p:cNvCxnSpPr>
          <p:nvPr/>
        </p:nvCxnSpPr>
        <p:spPr>
          <a:xfrm rot="5400000" flipH="1" flipV="1">
            <a:off x="5010626" y="4488180"/>
            <a:ext cx="1636554" cy="7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" idx="2"/>
            <a:endCxn id="20" idx="0"/>
          </p:cNvCxnSpPr>
          <p:nvPr/>
        </p:nvCxnSpPr>
        <p:spPr>
          <a:xfrm rot="5400000">
            <a:off x="5577840" y="4483100"/>
            <a:ext cx="164592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45"/>
          <p:cNvGrpSpPr/>
          <p:nvPr/>
        </p:nvGrpSpPr>
        <p:grpSpPr>
          <a:xfrm>
            <a:off x="228600" y="2438400"/>
            <a:ext cx="2438400" cy="3545047"/>
            <a:chOff x="228600" y="2779553"/>
            <a:chExt cx="2438400" cy="3545047"/>
          </a:xfrm>
        </p:grpSpPr>
        <p:grpSp>
          <p:nvGrpSpPr>
            <p:cNvPr id="12" name="Group 43"/>
            <p:cNvGrpSpPr/>
            <p:nvPr/>
          </p:nvGrpSpPr>
          <p:grpSpPr>
            <a:xfrm>
              <a:off x="228600" y="2779553"/>
              <a:ext cx="2438400" cy="2122647"/>
              <a:chOff x="228600" y="2309653"/>
              <a:chExt cx="2438400" cy="212264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28600" y="2309653"/>
                <a:ext cx="2438400" cy="2122647"/>
              </a:xfrm>
              <a:prstGeom prst="rect">
                <a:avLst/>
              </a:prstGeom>
              <a:solidFill>
                <a:srgbClr val="93CDDD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17501" y="2362200"/>
                <a:ext cx="2245592" cy="430886"/>
              </a:xfrm>
              <a:prstGeom prst="rect">
                <a:avLst/>
              </a:prstGeom>
              <a:solidFill>
                <a:srgbClr val="93CDDD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>
                    <a:latin typeface="Calibri"/>
                    <a:cs typeface="Calibri"/>
                  </a:rPr>
                  <a:t>No Write</a:t>
                </a:r>
              </a:p>
            </p:txBody>
          </p:sp>
        </p:grpSp>
        <p:grpSp>
          <p:nvGrpSpPr>
            <p:cNvPr id="14" name="Group 44"/>
            <p:cNvGrpSpPr/>
            <p:nvPr/>
          </p:nvGrpSpPr>
          <p:grpSpPr>
            <a:xfrm>
              <a:off x="228600" y="5209540"/>
              <a:ext cx="2438400" cy="1115060"/>
              <a:chOff x="228600" y="4739640"/>
              <a:chExt cx="2438400" cy="111506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28600" y="4739640"/>
                <a:ext cx="2438400" cy="1115060"/>
              </a:xfrm>
              <a:prstGeom prst="rect">
                <a:avLst/>
              </a:prstGeom>
              <a:solidFill>
                <a:srgbClr val="9BBB59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17500" y="4800600"/>
                <a:ext cx="2245593" cy="430887"/>
              </a:xfrm>
              <a:prstGeom prst="rect">
                <a:avLst/>
              </a:prstGeom>
              <a:solidFill>
                <a:srgbClr val="9BBB5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>
                    <a:latin typeface="Calibri"/>
                    <a:cs typeface="Calibri"/>
                  </a:rPr>
                  <a:t>No Read</a:t>
                </a:r>
              </a:p>
            </p:txBody>
          </p:sp>
        </p:grpSp>
      </p:grpSp>
      <p:sp>
        <p:nvSpPr>
          <p:cNvPr id="47" name="Rounded Rectangle 46"/>
          <p:cNvSpPr/>
          <p:nvPr/>
        </p:nvSpPr>
        <p:spPr>
          <a:xfrm>
            <a:off x="6477000" y="60960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93CDDD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document.location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454900" y="25908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93CDDD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959600" y="13716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93CDDD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searchUrl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3810000" y="5321300"/>
            <a:ext cx="2247900" cy="457200"/>
          </a:xfrm>
          <a:prstGeom prst="roundRect">
            <a:avLst>
              <a:gd name="adj" fmla="val 33334"/>
            </a:avLst>
          </a:prstGeom>
          <a:solidFill>
            <a:srgbClr val="93CDDD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SearchBox.value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3086099" y="3962400"/>
            <a:ext cx="1447800" cy="457200"/>
          </a:xfrm>
          <a:prstGeom prst="roundRect">
            <a:avLst>
              <a:gd name="adj" fmla="val 33334"/>
            </a:avLst>
          </a:prstGeom>
          <a:solidFill>
            <a:srgbClr val="9BBB59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doSearch</a:t>
            </a:r>
          </a:p>
        </p:txBody>
      </p:sp>
      <p:cxnSp>
        <p:nvCxnSpPr>
          <p:cNvPr id="62" name="Straight Arrow Connector 61"/>
          <p:cNvCxnSpPr>
            <a:stCxn id="47" idx="0"/>
            <a:endCxn id="49" idx="2"/>
          </p:cNvCxnSpPr>
          <p:nvPr/>
        </p:nvCxnSpPr>
        <p:spPr>
          <a:xfrm rot="16200000" flipV="1">
            <a:off x="6165850" y="4565650"/>
            <a:ext cx="3048000" cy="12700"/>
          </a:xfrm>
          <a:prstGeom prst="straightConnector1">
            <a:avLst/>
          </a:prstGeom>
          <a:ln w="88900" cap="flat" cmpd="sng" algn="ctr">
            <a:solidFill>
              <a:srgbClr val="93CDDD"/>
            </a:solidFill>
            <a:prstDash val="solid"/>
            <a:round/>
            <a:headEnd type="arrow" w="sm" len="sm"/>
            <a:tailEnd type="non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9" idx="0"/>
            <a:endCxn id="52" idx="2"/>
          </p:cNvCxnSpPr>
          <p:nvPr/>
        </p:nvCxnSpPr>
        <p:spPr>
          <a:xfrm rot="5400000" flipH="1" flipV="1">
            <a:off x="7302500" y="2209800"/>
            <a:ext cx="762000" cy="1588"/>
          </a:xfrm>
          <a:prstGeom prst="straightConnector1">
            <a:avLst/>
          </a:prstGeom>
          <a:ln w="88900" cap="flat" cmpd="sng" algn="ctr">
            <a:solidFill>
              <a:srgbClr val="93CDDD"/>
            </a:solidFill>
            <a:prstDash val="solid"/>
            <a:round/>
            <a:headEnd type="arrow" w="sm" len="sm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>
            <a:stCxn id="49" idx="1"/>
            <a:endCxn id="54" idx="0"/>
          </p:cNvCxnSpPr>
          <p:nvPr/>
        </p:nvCxnSpPr>
        <p:spPr>
          <a:xfrm rot="10800000" flipV="1">
            <a:off x="5829300" y="2819400"/>
            <a:ext cx="1625600" cy="393700"/>
          </a:xfrm>
          <a:prstGeom prst="bentConnector2">
            <a:avLst/>
          </a:prstGeom>
          <a:ln w="88900" cap="flat" cmpd="sng" algn="ctr">
            <a:solidFill>
              <a:srgbClr val="93CDDD"/>
            </a:solidFill>
            <a:prstDash val="solid"/>
            <a:round/>
            <a:headEnd type="arrow" w="sm" len="sm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4" idx="2"/>
          </p:cNvCxnSpPr>
          <p:nvPr/>
        </p:nvCxnSpPr>
        <p:spPr>
          <a:xfrm rot="5400000">
            <a:off x="5011023" y="4487783"/>
            <a:ext cx="1635760" cy="794"/>
          </a:xfrm>
          <a:prstGeom prst="straightConnector1">
            <a:avLst/>
          </a:prstGeom>
          <a:ln w="88900" cap="flat" cmpd="sng" algn="ctr">
            <a:solidFill>
              <a:srgbClr val="93CDDD"/>
            </a:solidFill>
            <a:prstDash val="solid"/>
            <a:round/>
            <a:headEnd type="arrow" w="sm" len="sm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hape 68"/>
          <p:cNvCxnSpPr/>
          <p:nvPr/>
        </p:nvCxnSpPr>
        <p:spPr>
          <a:xfrm rot="10800000" flipV="1">
            <a:off x="3810000" y="3462020"/>
            <a:ext cx="1117600" cy="518160"/>
          </a:xfrm>
          <a:prstGeom prst="bentConnector2">
            <a:avLst/>
          </a:prstGeom>
          <a:ln w="88900" cap="flat" cmpd="sng" algn="ctr">
            <a:solidFill>
              <a:srgbClr val="9BBB59"/>
            </a:solidFill>
            <a:prstDash val="solid"/>
            <a:round/>
            <a:headEnd type="none" w="sm" len="sm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34</a:t>
            </a:fld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 flipH="1">
            <a:off x="861807" y="5437541"/>
            <a:ext cx="1188597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doSearch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20263" y="3536689"/>
            <a:ext cx="1262055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searchUrl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1500" y="4019590"/>
            <a:ext cx="1752600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SearchBox.value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1305" y="3050383"/>
            <a:ext cx="2145548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document.location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00700" y="32131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172200" y="32029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>
              <a:solidFill>
                <a:srgbClr val="000000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600700" y="32131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93CDDD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114800" y="1017656"/>
            <a:ext cx="1816100" cy="1015663"/>
          </a:xfrm>
          <a:prstGeom prst="rect">
            <a:avLst/>
          </a:prstGeom>
          <a:solidFill>
            <a:srgbClr val="FFFFCA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Add taint to sensitive data and propagate</a:t>
            </a:r>
          </a:p>
        </p:txBody>
      </p:sp>
    </p:spTree>
    <p:custDataLst>
      <p:tags r:id="rId1"/>
    </p:custDataLst>
  </p:cSld>
  <p:clrMapOvr>
    <a:masterClrMapping/>
  </p:clrMapOvr>
  <p:transition advTm="694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47" grpId="0" animBg="1"/>
      <p:bldP spid="49" grpId="0" animBg="1"/>
      <p:bldP spid="52" grpId="0" animBg="1"/>
      <p:bldP spid="55" grpId="0" animBg="1"/>
      <p:bldP spid="57" grpId="0" animBg="1"/>
      <p:bldP spid="51" grpId="0" animBg="1"/>
      <p:bldP spid="59" grpId="0" animBg="1"/>
      <p:bldP spid="60" grpId="0" animBg="1"/>
      <p:bldP spid="61" grpId="0" animBg="1"/>
      <p:bldP spid="54" grpId="0" animBg="1"/>
      <p:bldP spid="8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Residual Policies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/>
              <a:t>Difficulties:</a:t>
            </a:r>
          </a:p>
          <a:p>
            <a:pPr lvl="1"/>
            <a:r>
              <a:rPr lang="en-US"/>
              <a:t>Aliasing</a:t>
            </a:r>
          </a:p>
          <a:p>
            <a:pPr lvl="1"/>
            <a:r>
              <a:rPr lang="en-US"/>
              <a:t>First-class functions</a:t>
            </a:r>
          </a:p>
          <a:p>
            <a:pPr lvl="1"/>
            <a:r>
              <a:rPr lang="en-US"/>
              <a:t>Don’t want flow analysis in browser</a:t>
            </a:r>
          </a:p>
          <a:p>
            <a:endParaRPr lang="en-US"/>
          </a:p>
          <a:p>
            <a:r>
              <a:rPr lang="en-US"/>
              <a:t>Solution:</a:t>
            </a:r>
          </a:p>
          <a:p>
            <a:pPr lvl="1"/>
            <a:r>
              <a:rPr lang="en-US"/>
              <a:t>Conservatively taint functions</a:t>
            </a:r>
          </a:p>
          <a:p>
            <a:pPr lvl="1"/>
            <a:r>
              <a:rPr lang="en-US"/>
              <a:t>Conservatively taint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35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32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399"/>
            <a:ext cx="8229600" cy="5380037"/>
          </a:xfrm>
        </p:spPr>
        <p:txBody>
          <a:bodyPr vert="horz">
            <a:noAutofit/>
          </a:bodyPr>
          <a:lstStyle/>
          <a:p>
            <a:r>
              <a:rPr lang="en-US"/>
              <a:t>Transfer taints from parameters to functions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buNone/>
            </a:pPr>
            <a:endParaRPr lang="en-US"/>
          </a:p>
          <a:p>
            <a:endParaRPr lang="en-US"/>
          </a:p>
          <a:p>
            <a:endParaRPr lang="en-US" sz="1700"/>
          </a:p>
          <a:p>
            <a:r>
              <a:rPr lang="en-US"/>
              <a:t>Transfer taints from return values to functions</a:t>
            </a:r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988249" y="4630420"/>
            <a:ext cx="1854200" cy="640080"/>
          </a:xfrm>
          <a:prstGeom prst="roundRect">
            <a:avLst>
              <a:gd name="adj" fmla="val 33334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>
                <a:solidFill>
                  <a:srgbClr val="000000"/>
                </a:solidFill>
              </a:rPr>
              <a:t>Fun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2927346" y="2215873"/>
            <a:ext cx="1854200" cy="640080"/>
          </a:xfrm>
          <a:prstGeom prst="roundRect">
            <a:avLst>
              <a:gd name="adj" fmla="val 33334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>
                <a:solidFill>
                  <a:srgbClr val="000000"/>
                </a:solidFill>
              </a:rPr>
              <a:t>Fun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Tainted Functions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36</a:t>
            </a:fld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57200" y="2348121"/>
            <a:ext cx="1257300" cy="101566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  <a:latin typeface="Calibri"/>
                <a:cs typeface="Calibri"/>
              </a:rPr>
              <a:t>No Write</a:t>
            </a:r>
          </a:p>
          <a:p>
            <a:pPr algn="ctr"/>
            <a:r>
              <a:rPr lang="en-US" sz="2000">
                <a:solidFill>
                  <a:schemeClr val="tx1"/>
                </a:solidFill>
                <a:latin typeface="Calibri"/>
                <a:cs typeface="Calibri"/>
                <a:sym typeface="Wingdings"/>
              </a:rPr>
              <a:t>to</a:t>
            </a:r>
          </a:p>
          <a:p>
            <a:pPr algn="ctr"/>
            <a:r>
              <a:rPr lang="en-US" sz="2000">
                <a:solidFill>
                  <a:schemeClr val="tx1"/>
                </a:solidFill>
                <a:latin typeface="Calibri"/>
                <a:cs typeface="Calibri"/>
                <a:sym typeface="Wingdings"/>
              </a:rPr>
              <a:t>No Read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2931100" y="2215872"/>
            <a:ext cx="1854200" cy="640080"/>
          </a:xfrm>
          <a:prstGeom prst="roundRect">
            <a:avLst>
              <a:gd name="adj" fmla="val 33334"/>
            </a:avLst>
          </a:prstGeom>
          <a:solidFill>
            <a:srgbClr val="9BBB59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>
                <a:solidFill>
                  <a:srgbClr val="000000"/>
                </a:solidFill>
              </a:rPr>
              <a:t>Fun</a:t>
            </a:r>
          </a:p>
        </p:txBody>
      </p:sp>
      <p:cxnSp>
        <p:nvCxnSpPr>
          <p:cNvPr id="52" name="Shape 51"/>
          <p:cNvCxnSpPr>
            <a:endCxn id="48" idx="0"/>
          </p:cNvCxnSpPr>
          <p:nvPr/>
        </p:nvCxnSpPr>
        <p:spPr>
          <a:xfrm rot="10800000" flipV="1">
            <a:off x="2325974" y="2535913"/>
            <a:ext cx="601376" cy="51816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1904999" y="3054073"/>
            <a:ext cx="84195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foo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908749" y="3054073"/>
            <a:ext cx="841950" cy="457200"/>
          </a:xfrm>
          <a:prstGeom prst="roundRect">
            <a:avLst>
              <a:gd name="adj" fmla="val 33334"/>
            </a:avLst>
          </a:prstGeom>
          <a:solidFill>
            <a:srgbClr val="9BBB59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foo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57200" y="4122588"/>
            <a:ext cx="1257300" cy="101566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  <a:latin typeface="Calibri"/>
                <a:cs typeface="Calibri"/>
              </a:rPr>
              <a:t>No Read to</a:t>
            </a:r>
            <a:br>
              <a:rPr lang="en-US" sz="200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sz="2000">
                <a:solidFill>
                  <a:schemeClr val="tx1"/>
                </a:solidFill>
                <a:latin typeface="Calibri"/>
                <a:cs typeface="Calibri"/>
              </a:rPr>
              <a:t>No Write</a:t>
            </a:r>
            <a:endParaRPr lang="en-US" sz="2000">
              <a:solidFill>
                <a:schemeClr val="tx1"/>
              </a:solidFill>
              <a:latin typeface="Calibri"/>
              <a:cs typeface="Calibri"/>
              <a:sym typeface="Wingding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219700" y="3695700"/>
            <a:ext cx="3314700" cy="17145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80000"/>
                </a:schemeClr>
              </a:gs>
            </a:gsLst>
            <a:lin ang="16200000" scaled="0"/>
            <a:tileRect/>
          </a:gra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400">
                <a:solidFill>
                  <a:srgbClr val="000000"/>
                </a:solidFill>
                <a:latin typeface="Consolas"/>
                <a:cs typeface="Consolas"/>
              </a:rPr>
              <a:t> foo(document.cookie);</a:t>
            </a:r>
          </a:p>
          <a:p>
            <a:endParaRPr lang="en-US" sz="400">
              <a:solidFill>
                <a:srgbClr val="000000"/>
              </a:solidFill>
              <a:latin typeface="Consolas"/>
              <a:cs typeface="Consola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422900" y="3898899"/>
            <a:ext cx="2895600" cy="1066801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000000"/>
              </a:solidFill>
              <a:latin typeface="Consolas"/>
              <a:cs typeface="Consola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422900" y="3898899"/>
            <a:ext cx="2895600" cy="1066801"/>
          </a:xfrm>
          <a:prstGeom prst="rect">
            <a:avLst/>
          </a:prstGeom>
          <a:solidFill>
            <a:srgbClr val="FFFF00">
              <a:alpha val="80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rgbClr val="000000"/>
                </a:solidFill>
                <a:latin typeface="Consolas"/>
                <a:cs typeface="Consolas"/>
              </a:rPr>
              <a:t> // hole redefines foo</a:t>
            </a:r>
          </a:p>
          <a:p>
            <a:r>
              <a:rPr lang="en-US" sz="1400">
                <a:solidFill>
                  <a:srgbClr val="000000"/>
                </a:solidFill>
                <a:latin typeface="Consolas"/>
                <a:cs typeface="Consolas"/>
              </a:rPr>
              <a:t> foo = function(t) {</a:t>
            </a:r>
          </a:p>
          <a:p>
            <a:r>
              <a:rPr lang="en-US" sz="1400">
                <a:solidFill>
                  <a:srgbClr val="000000"/>
                </a:solidFill>
                <a:latin typeface="Consolas"/>
                <a:cs typeface="Consolas"/>
              </a:rPr>
              <a:t>   // reads t, hence cookie</a:t>
            </a:r>
          </a:p>
          <a:p>
            <a:r>
              <a:rPr lang="en-US" sz="1400">
                <a:solidFill>
                  <a:srgbClr val="000000"/>
                </a:solidFill>
                <a:latin typeface="Consolas"/>
                <a:cs typeface="Consolas"/>
              </a:rPr>
              <a:t> }</a:t>
            </a:r>
          </a:p>
        </p:txBody>
      </p:sp>
      <p:cxnSp>
        <p:nvCxnSpPr>
          <p:cNvPr id="73" name="Shape 72"/>
          <p:cNvCxnSpPr>
            <a:endCxn id="47" idx="0"/>
          </p:cNvCxnSpPr>
          <p:nvPr/>
        </p:nvCxnSpPr>
        <p:spPr>
          <a:xfrm rot="10800000" flipV="1">
            <a:off x="2329724" y="2535911"/>
            <a:ext cx="601372" cy="518161"/>
          </a:xfrm>
          <a:prstGeom prst="bentConnector2">
            <a:avLst/>
          </a:prstGeom>
          <a:ln w="88900" cap="flat" cmpd="sng" algn="ctr">
            <a:solidFill>
              <a:srgbClr val="9BBB59"/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1908749" y="4142739"/>
            <a:ext cx="838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foo</a:t>
            </a:r>
          </a:p>
        </p:txBody>
      </p:sp>
      <p:cxnSp>
        <p:nvCxnSpPr>
          <p:cNvPr id="66" name="Shape 65"/>
          <p:cNvCxnSpPr/>
          <p:nvPr/>
        </p:nvCxnSpPr>
        <p:spPr>
          <a:xfrm rot="16200000" flipH="1">
            <a:off x="2482789" y="4444999"/>
            <a:ext cx="350521" cy="660400"/>
          </a:xfrm>
          <a:prstGeom prst="bent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/>
          <p:cNvSpPr/>
          <p:nvPr/>
        </p:nvSpPr>
        <p:spPr>
          <a:xfrm>
            <a:off x="1904999" y="4142738"/>
            <a:ext cx="838200" cy="457200"/>
          </a:xfrm>
          <a:prstGeom prst="roundRect">
            <a:avLst>
              <a:gd name="adj" fmla="val 33334"/>
            </a:avLst>
          </a:prstGeom>
          <a:solidFill>
            <a:srgbClr val="93CDDD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foo</a:t>
            </a:r>
          </a:p>
        </p:txBody>
      </p:sp>
      <p:cxnSp>
        <p:nvCxnSpPr>
          <p:cNvPr id="94" name="Shape 93"/>
          <p:cNvCxnSpPr>
            <a:stCxn id="122" idx="2"/>
          </p:cNvCxnSpPr>
          <p:nvPr/>
        </p:nvCxnSpPr>
        <p:spPr>
          <a:xfrm rot="16200000" flipH="1">
            <a:off x="2480913" y="4443124"/>
            <a:ext cx="350522" cy="664150"/>
          </a:xfrm>
          <a:prstGeom prst="bentConnector2">
            <a:avLst/>
          </a:prstGeom>
          <a:ln w="88900" cap="flat" cmpd="sng" algn="ctr">
            <a:solidFill>
              <a:srgbClr val="93CDDD"/>
            </a:solidFill>
            <a:prstDash val="solid"/>
            <a:round/>
            <a:headEnd type="none" w="med" len="me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2988250" y="4630420"/>
            <a:ext cx="1854200" cy="640080"/>
          </a:xfrm>
          <a:prstGeom prst="roundRect">
            <a:avLst>
              <a:gd name="adj" fmla="val 33334"/>
            </a:avLst>
          </a:prstGeom>
          <a:solidFill>
            <a:srgbClr val="93CDD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>
                <a:solidFill>
                  <a:srgbClr val="000000"/>
                </a:solidFill>
              </a:rPr>
              <a:t>Fun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600446" y="2304773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>
              <a:solidFill>
                <a:srgbClr val="00000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171946" y="2294613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>
              <a:solidFill>
                <a:srgbClr val="000000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3604196" y="230731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93CDDD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>
              <a:solidFill>
                <a:srgbClr val="00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660555" y="4709159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>
              <a:solidFill>
                <a:srgbClr val="000000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4232055" y="4698999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>
              <a:solidFill>
                <a:srgbClr val="000000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3660555" y="47117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9BBB5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>
              <a:solidFill>
                <a:srgbClr val="00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629400" y="203200"/>
            <a:ext cx="2146300" cy="977900"/>
            <a:chOff x="6629400" y="203200"/>
            <a:chExt cx="2146300" cy="977900"/>
          </a:xfrm>
        </p:grpSpPr>
        <p:sp>
          <p:nvSpPr>
            <p:cNvPr id="91" name="Rectangle 90"/>
            <p:cNvSpPr/>
            <p:nvPr/>
          </p:nvSpPr>
          <p:spPr>
            <a:xfrm>
              <a:off x="6629400" y="203200"/>
              <a:ext cx="2146300" cy="977900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        No Write Taint</a:t>
              </a:r>
            </a:p>
            <a:p>
              <a:endParaRPr lang="en-US" sz="80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        No Read Taint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743700" y="354052"/>
              <a:ext cx="365760" cy="280947"/>
            </a:xfrm>
            <a:prstGeom prst="rect">
              <a:avLst/>
            </a:prstGeom>
            <a:solidFill>
              <a:srgbClr val="93CDDD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743700" y="785853"/>
              <a:ext cx="365760" cy="280947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5047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3" grpId="0" animBg="1"/>
      <p:bldP spid="44" grpId="0" animBg="1"/>
      <p:bldP spid="41" grpId="0"/>
      <p:bldP spid="78" grpId="1" animBg="1"/>
      <p:bldP spid="48" grpId="0" animBg="1"/>
      <p:bldP spid="47" grpId="1" animBg="1"/>
      <p:bldP spid="59" grpId="0"/>
      <p:bldP spid="60" grpId="0" animBg="1"/>
      <p:bldP spid="96" grpId="1" animBg="1"/>
      <p:bldP spid="61" grpId="0" animBg="1"/>
      <p:bldP spid="76" grpId="0" animBg="1"/>
      <p:bldP spid="77" grpId="0" animBg="1"/>
      <p:bldP spid="45" grpId="0" animBg="1"/>
      <p:bldP spid="46" grpId="0" animBg="1"/>
      <p:bldP spid="107" grpId="0" animBg="1"/>
      <p:bldP spid="64" grpId="0" animBg="1"/>
      <p:bldP spid="65" grpId="0" animBg="1"/>
      <p:bldP spid="11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 and Tainted Fields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5257800"/>
          </a:xfrm>
        </p:spPr>
        <p:txBody>
          <a:bodyPr vert="horz">
            <a:norm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 sz="2100"/>
          </a:p>
          <a:p>
            <a:r>
              <a:rPr lang="en-US"/>
              <a:t>Residual policy misses future aliasing</a:t>
            </a:r>
          </a:p>
          <a:p>
            <a:r>
              <a:rPr lang="en-US"/>
              <a:t>Conservative approach:</a:t>
            </a:r>
          </a:p>
          <a:p>
            <a:pPr lvl="1">
              <a:buNone/>
            </a:pPr>
            <a:r>
              <a:rPr lang="en-US"/>
              <a:t>	</a:t>
            </a:r>
            <a:r>
              <a:rPr lang="en-US" sz="2600"/>
              <a:t>if field </a:t>
            </a:r>
            <a:r>
              <a:rPr lang="en-US" sz="2600">
                <a:latin typeface="Consolas"/>
                <a:cs typeface="Consolas"/>
              </a:rPr>
              <a:t>f</a:t>
            </a:r>
            <a:r>
              <a:rPr lang="en-US" sz="2600"/>
              <a:t> is tainted for some object, </a:t>
            </a:r>
            <a:r>
              <a:rPr lang="en-US" sz="2600">
                <a:latin typeface="Consolas"/>
                <a:cs typeface="Consolas"/>
              </a:rPr>
              <a:t>f</a:t>
            </a:r>
            <a:r>
              <a:rPr lang="en-US" sz="2600">
                <a:latin typeface="Calibri"/>
                <a:cs typeface="Calibri"/>
              </a:rPr>
              <a:t> tainted for all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37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219200" y="1739900"/>
            <a:ext cx="2667000" cy="2197100"/>
            <a:chOff x="1219200" y="1739900"/>
            <a:chExt cx="2667000" cy="2197100"/>
          </a:xfrm>
        </p:grpSpPr>
        <p:sp>
          <p:nvSpPr>
            <p:cNvPr id="7" name="Rectangle 6"/>
            <p:cNvSpPr/>
            <p:nvPr/>
          </p:nvSpPr>
          <p:spPr>
            <a:xfrm>
              <a:off x="1219200" y="1739900"/>
              <a:ext cx="2667000" cy="21971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80000"/>
                  </a:schemeClr>
                </a:gs>
              </a:gsLst>
              <a:lin ang="16200000" scaled="0"/>
              <a:tileRect/>
            </a:gra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Consolas"/>
                  <a:cs typeface="Consolas"/>
                </a:rPr>
                <a:t>z = tmp.cookie;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358900" y="1981199"/>
              <a:ext cx="2362200" cy="482601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nsolas"/>
                <a:cs typeface="Consola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358900" y="3225800"/>
              <a:ext cx="2362200" cy="482601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nsolas"/>
                <a:cs typeface="Consolas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257800" y="1371600"/>
            <a:ext cx="2438400" cy="2971799"/>
            <a:chOff x="5257800" y="1371600"/>
            <a:chExt cx="2438400" cy="2971799"/>
          </a:xfrm>
        </p:grpSpPr>
        <p:grpSp>
          <p:nvGrpSpPr>
            <p:cNvPr id="45" name="Group 44"/>
            <p:cNvGrpSpPr/>
            <p:nvPr/>
          </p:nvGrpSpPr>
          <p:grpSpPr>
            <a:xfrm>
              <a:off x="5257800" y="1371600"/>
              <a:ext cx="2438400" cy="787399"/>
              <a:chOff x="6248400" y="1453278"/>
              <a:chExt cx="2438400" cy="787399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6248400" y="1453278"/>
                <a:ext cx="2438400" cy="787399"/>
              </a:xfrm>
              <a:prstGeom prst="rect">
                <a:avLst/>
              </a:prstGeom>
              <a:solidFill>
                <a:srgbClr val="93CDDD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337301" y="1505823"/>
                <a:ext cx="2245592" cy="430886"/>
              </a:xfrm>
              <a:prstGeom prst="rect">
                <a:avLst/>
              </a:prstGeom>
              <a:solidFill>
                <a:srgbClr val="93CDDD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>
                    <a:latin typeface="Calibri"/>
                    <a:cs typeface="Calibri"/>
                  </a:rPr>
                  <a:t>No Write</a:t>
                </a: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5257800" y="2362199"/>
              <a:ext cx="2438400" cy="19812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46700" y="2445622"/>
              <a:ext cx="2245593" cy="430887"/>
            </a:xfrm>
            <a:prstGeom prst="rect">
              <a:avLst/>
            </a:prstGeom>
            <a:solidFill>
              <a:srgbClr val="9BBB5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>
                  <a:latin typeface="Calibri"/>
                  <a:cs typeface="Calibri"/>
                </a:rPr>
                <a:t>No Read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410505" y="2956122"/>
            <a:ext cx="2145548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document.cookie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10505" y="3407012"/>
            <a:ext cx="2145547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tmp.cookie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172200" y="3864513"/>
            <a:ext cx="609600" cy="307777"/>
          </a:xfrm>
          <a:prstGeom prst="rect">
            <a:avLst/>
          </a:prstGeom>
          <a:solidFill>
            <a:srgbClr val="FCD5B5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Consolas"/>
                <a:cs typeface="Consolas"/>
              </a:rPr>
              <a:t>z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358900" y="1988421"/>
            <a:ext cx="2362200" cy="482601"/>
          </a:xfrm>
          <a:prstGeom prst="rect">
            <a:avLst/>
          </a:prstGeom>
          <a:solidFill>
            <a:srgbClr val="FFFF00">
              <a:alpha val="80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Consolas"/>
                <a:cs typeface="Consolas"/>
              </a:rPr>
              <a:t>tmp = document;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358900" y="3225800"/>
            <a:ext cx="2362200" cy="482601"/>
          </a:xfrm>
          <a:prstGeom prst="rect">
            <a:avLst/>
          </a:prstGeom>
          <a:solidFill>
            <a:srgbClr val="FFFF00">
              <a:alpha val="80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Consolas"/>
                <a:cs typeface="Consolas"/>
              </a:rPr>
              <a:t>// reads z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51600" y="2946399"/>
            <a:ext cx="927101" cy="341687"/>
          </a:xfrm>
          <a:prstGeom prst="rect">
            <a:avLst/>
          </a:prstGeom>
          <a:noFill/>
          <a:ln w="889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570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4" grpId="1" animBg="1"/>
      <p:bldP spid="48" grpId="0" animBg="1"/>
      <p:bldP spid="49" grpId="0" animBg="1"/>
      <p:bldP spid="52" grpId="0" animBg="1"/>
      <p:bldP spid="52" grpId="1" animBg="1"/>
      <p:bldP spid="53" grpId="0" animBg="1"/>
      <p:bldP spid="53" grpId="1" animBg="1"/>
      <p:bldP spid="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9" name="Vertical Text Placeholder 8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>
                <a:solidFill>
                  <a:srgbClr val="A6A6A6"/>
                </a:solidFill>
              </a:rPr>
              <a:t>Overview</a:t>
            </a:r>
          </a:p>
          <a:p>
            <a:r>
              <a:rPr lang="en-US">
                <a:solidFill>
                  <a:srgbClr val="A6A6A6"/>
                </a:solidFill>
              </a:rPr>
              <a:t>JavaScript Static Analysis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Computing Residual Policies</a:t>
            </a:r>
            <a:endParaRPr lang="en-US">
              <a:solidFill>
                <a:srgbClr val="A6A6A6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Additional Challenges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ransition advTm="4218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Objects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/>
              <a:t>Used pervasively in JavaScript</a:t>
            </a:r>
          </a:p>
          <a:p>
            <a:r>
              <a:rPr lang="en-US"/>
              <a:t>Hence, analysis must be field-sensitive</a:t>
            </a:r>
          </a:p>
          <a:p>
            <a:r>
              <a:rPr lang="en-US"/>
              <a:t>Encode </a:t>
            </a:r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“setter”</a:t>
            </a:r>
            <a:r>
              <a:rPr lang="en-US"/>
              <a:t> and </a:t>
            </a: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“getter”</a:t>
            </a:r>
            <a:r>
              <a:rPr lang="en-US">
                <a:solidFill>
                  <a:srgbClr val="49BA58"/>
                </a:solidFill>
              </a:rPr>
              <a:t> </a:t>
            </a:r>
            <a:r>
              <a:rPr lang="en-US"/>
              <a:t>for field </a:t>
            </a:r>
            <a:r>
              <a:rPr lang="en-US">
                <a:latin typeface="Consolas"/>
                <a:cs typeface="Consolas"/>
              </a:rPr>
              <a:t>f</a:t>
            </a:r>
            <a:r>
              <a:rPr lang="en-US"/>
              <a:t> using</a:t>
            </a:r>
          </a:p>
          <a:p>
            <a:endParaRPr lang="en-US">
              <a:latin typeface="Consolas"/>
              <a:cs typeface="Consolas"/>
            </a:endParaRPr>
          </a:p>
          <a:p>
            <a:endParaRPr lang="en-US" sz="2300">
              <a:latin typeface="Consolas"/>
              <a:cs typeface="Consolas"/>
            </a:endParaRPr>
          </a:p>
          <a:p>
            <a:r>
              <a:rPr lang="en-US">
                <a:latin typeface="Consolas"/>
                <a:cs typeface="Consolas"/>
              </a:rPr>
              <a:t>F</a:t>
            </a:r>
            <a:r>
              <a:rPr lang="en-US"/>
              <a:t>ields can be dynamically added</a:t>
            </a:r>
          </a:p>
          <a:p>
            <a:r>
              <a:rPr lang="en-US"/>
              <a:t>Initially assume no fields</a:t>
            </a:r>
          </a:p>
          <a:p>
            <a:r>
              <a:rPr lang="en-US"/>
              <a:t>Iteratively add constraints until fixpoint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644900" y="3246120"/>
            <a:ext cx="1854200" cy="640080"/>
            <a:chOff x="3886200" y="1661160"/>
            <a:chExt cx="1854200" cy="640080"/>
          </a:xfrm>
        </p:grpSpPr>
        <p:sp>
          <p:nvSpPr>
            <p:cNvPr id="13" name="Rounded Rectangle 12"/>
            <p:cNvSpPr/>
            <p:nvPr/>
          </p:nvSpPr>
          <p:spPr>
            <a:xfrm>
              <a:off x="3886200" y="166116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559300" y="17500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130800" y="17399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105400" y="3962400"/>
            <a:ext cx="3581400" cy="10156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3"/>
            <a:r>
              <a:rPr lang="en-US" sz="2200">
                <a:solidFill>
                  <a:srgbClr val="000000"/>
                </a:solidFill>
                <a:latin typeface="Consolas"/>
                <a:cs typeface="Consolas"/>
              </a:rPr>
              <a:t>x = { f:1 };</a:t>
            </a:r>
          </a:p>
          <a:p>
            <a:pPr lvl="3"/>
            <a:r>
              <a:rPr lang="en-US" sz="2200">
                <a:solidFill>
                  <a:srgbClr val="000000"/>
                </a:solidFill>
                <a:latin typeface="Consolas"/>
                <a:cs typeface="Consolas"/>
              </a:rPr>
              <a:t>x.g = 2;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39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521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11" y="728330"/>
            <a:ext cx="8523889" cy="57486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9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90000"/>
                </a:schemeClr>
              </a:gs>
            </a:gsLst>
            <a:lin ang="16200000" scaled="0"/>
            <a:tileRect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228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nsolas"/>
                <a:cs typeface="Consolas"/>
              </a:rPr>
              <a:t>wsj.com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5311" y="990600"/>
            <a:ext cx="8523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latin typeface="Consolas"/>
                <a:cs typeface="Consolas"/>
              </a:rPr>
              <a:t>&lt;textbox id=“SearchBox”&gt;</a:t>
            </a:r>
          </a:p>
          <a:p>
            <a:pPr algn="r"/>
            <a:r>
              <a:rPr lang="en-US" sz="2400">
                <a:latin typeface="Consolas"/>
                <a:cs typeface="Consolas"/>
              </a:rPr>
              <a:t>&lt;button onclick=“doSearch(SearchBox.value)”&gt;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86400" y="4114800"/>
            <a:ext cx="3352800" cy="2438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4114800"/>
            <a:ext cx="3352800" cy="2438400"/>
          </a:xfrm>
          <a:prstGeom prst="rect">
            <a:avLst/>
          </a:prstGeom>
          <a:solidFill>
            <a:srgbClr val="FFFF00">
              <a:alpha val="75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3400" y="4526398"/>
            <a:ext cx="3200400" cy="383324"/>
          </a:xfrm>
          <a:prstGeom prst="rect">
            <a:avLst/>
          </a:prstGeom>
          <a:solidFill>
            <a:srgbClr val="FCD5B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62600" y="4114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nsolas"/>
                <a:cs typeface="Consolas"/>
              </a:rPr>
              <a:t>a.com/ad.js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2286000"/>
            <a:ext cx="5410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nsolas"/>
                <a:cs typeface="Consolas"/>
              </a:rPr>
              <a:t>&lt;script type=“javascript”&gt;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searchUrl = “wsj.com/search?”;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doSearch = function(s) {</a:t>
            </a:r>
          </a:p>
          <a:p>
            <a:r>
              <a:rPr lang="en-US" sz="2400">
                <a:latin typeface="Consolas"/>
                <a:cs typeface="Consolas"/>
              </a:rPr>
              <a:t>  var u = searchUrl + s;</a:t>
            </a:r>
          </a:p>
          <a:p>
            <a:r>
              <a:rPr lang="en-US" sz="2400">
                <a:latin typeface="Consolas"/>
                <a:cs typeface="Consolas"/>
              </a:rPr>
              <a:t>  document.location = u;</a:t>
            </a:r>
          </a:p>
          <a:p>
            <a:r>
              <a:rPr lang="en-US" sz="2400">
                <a:latin typeface="Consolas"/>
                <a:cs typeface="Consolas"/>
              </a:rPr>
              <a:t>}</a:t>
            </a: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 sz="2400">
                <a:latin typeface="Consolas"/>
                <a:cs typeface="Consolas"/>
              </a:rPr>
              <a:t>&lt;/script&gt;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86600" y="5718926"/>
            <a:ext cx="1612453" cy="383324"/>
          </a:xfrm>
          <a:prstGeom prst="rect">
            <a:avLst/>
          </a:prstGeom>
          <a:solidFill>
            <a:srgbClr val="FCD5B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562600" y="4572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/>
                <a:cs typeface="Consolas"/>
              </a:rPr>
              <a:t>displayAd = function() {</a:t>
            </a:r>
          </a:p>
          <a:p>
            <a:r>
              <a:rPr lang="en-US">
                <a:latin typeface="Consolas"/>
                <a:cs typeface="Consolas"/>
              </a:rPr>
              <a:t>  ...</a:t>
            </a:r>
          </a:p>
          <a:p>
            <a:r>
              <a:rPr lang="en-US">
                <a:latin typeface="Consolas"/>
                <a:cs typeface="Consolas"/>
              </a:rPr>
              <a:t>}</a:t>
            </a:r>
          </a:p>
          <a:p>
            <a:r>
              <a:rPr lang="en-US">
                <a:latin typeface="Consolas"/>
                <a:cs typeface="Consolas"/>
              </a:rPr>
              <a:t>displayAd();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62600" y="5699996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/>
                <a:cs typeface="Consolas"/>
              </a:rPr>
              <a:t>searchUrl = “evil.com/”;</a:t>
            </a:r>
          </a:p>
        </p:txBody>
      </p:sp>
      <p:pic>
        <p:nvPicPr>
          <p:cNvPr id="19" name="Picture 18" descr="search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1301" y="758184"/>
            <a:ext cx="2587752" cy="216366"/>
          </a:xfrm>
          <a:prstGeom prst="rect">
            <a:avLst/>
          </a:prstGeom>
        </p:spPr>
      </p:pic>
      <p:sp>
        <p:nvSpPr>
          <p:cNvPr id="36" name="Freeform 35"/>
          <p:cNvSpPr/>
          <p:nvPr/>
        </p:nvSpPr>
        <p:spPr>
          <a:xfrm>
            <a:off x="1371600" y="2133600"/>
            <a:ext cx="6500923" cy="3567333"/>
          </a:xfrm>
          <a:custGeom>
            <a:avLst/>
            <a:gdLst>
              <a:gd name="connsiteX0" fmla="*/ 6043723 w 6043723"/>
              <a:gd name="connsiteY0" fmla="*/ 3567333 h 3567333"/>
              <a:gd name="connsiteX1" fmla="*/ 4819678 w 6043723"/>
              <a:gd name="connsiteY1" fmla="*/ 553332 h 3567333"/>
              <a:gd name="connsiteX2" fmla="*/ 1162843 w 6043723"/>
              <a:gd name="connsiteY2" fmla="*/ 247342 h 3567333"/>
              <a:gd name="connsiteX3" fmla="*/ 0 w 6043723"/>
              <a:gd name="connsiteY3" fmla="*/ 951119 h 356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43723" h="3567333">
                <a:moveTo>
                  <a:pt x="6043723" y="3567333"/>
                </a:moveTo>
                <a:cubicBezTo>
                  <a:pt x="5838440" y="2336998"/>
                  <a:pt x="5633158" y="1106664"/>
                  <a:pt x="4819678" y="553332"/>
                </a:cubicBezTo>
                <a:cubicBezTo>
                  <a:pt x="4006198" y="0"/>
                  <a:pt x="1966123" y="181044"/>
                  <a:pt x="1162843" y="247342"/>
                </a:cubicBezTo>
                <a:cubicBezTo>
                  <a:pt x="359563" y="313640"/>
                  <a:pt x="179781" y="632379"/>
                  <a:pt x="0" y="951119"/>
                </a:cubicBezTo>
              </a:path>
            </a:pathLst>
          </a:custGeom>
          <a:ln w="63500" cap="flat" cmpd="sng" algn="ctr">
            <a:solidFill>
              <a:srgbClr val="FF004A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676401" y="3429000"/>
            <a:ext cx="1371600" cy="1132163"/>
          </a:xfrm>
          <a:custGeom>
            <a:avLst/>
            <a:gdLst>
              <a:gd name="connsiteX0" fmla="*/ 0 w 1009837"/>
              <a:gd name="connsiteY0" fmla="*/ 0 h 1132163"/>
              <a:gd name="connsiteX1" fmla="*/ 918034 w 1009837"/>
              <a:gd name="connsiteY1" fmla="*/ 749675 h 1132163"/>
              <a:gd name="connsiteX2" fmla="*/ 550821 w 1009837"/>
              <a:gd name="connsiteY2" fmla="*/ 1132163 h 1132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9837" h="1132163">
                <a:moveTo>
                  <a:pt x="0" y="0"/>
                </a:moveTo>
                <a:cubicBezTo>
                  <a:pt x="413115" y="280490"/>
                  <a:pt x="826231" y="560981"/>
                  <a:pt x="918034" y="749675"/>
                </a:cubicBezTo>
                <a:cubicBezTo>
                  <a:pt x="1009837" y="938369"/>
                  <a:pt x="550821" y="1132163"/>
                  <a:pt x="550821" y="1132163"/>
                </a:cubicBezTo>
              </a:path>
            </a:pathLst>
          </a:custGeom>
          <a:ln w="63500" cap="flat" cmpd="sng" algn="ctr">
            <a:solidFill>
              <a:srgbClr val="FF004A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nut 19"/>
          <p:cNvSpPr/>
          <p:nvPr/>
        </p:nvSpPr>
        <p:spPr>
          <a:xfrm>
            <a:off x="7872523" y="609600"/>
            <a:ext cx="1066799" cy="528935"/>
          </a:xfrm>
          <a:prstGeom prst="donut">
            <a:avLst>
              <a:gd name="adj" fmla="val 15843"/>
            </a:avLst>
          </a:prstGeom>
          <a:solidFill>
            <a:srgbClr val="FF004A"/>
          </a:solidFill>
          <a:ln>
            <a:solidFill>
              <a:srgbClr val="FF004A"/>
            </a:solidFill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191000" y="1821597"/>
            <a:ext cx="1371600" cy="1588"/>
          </a:xfrm>
          <a:prstGeom prst="line">
            <a:avLst/>
          </a:prstGeom>
          <a:ln w="63500" cap="flat" cmpd="sng" algn="ctr">
            <a:solidFill>
              <a:srgbClr val="FF004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4</a:t>
            </a:fld>
            <a:endParaRPr lang="en-US"/>
          </a:p>
        </p:txBody>
      </p:sp>
      <p:pic>
        <p:nvPicPr>
          <p:cNvPr id="22" name="Picture 21" descr="skull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4600" y="3689755"/>
            <a:ext cx="993779" cy="9584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17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1" grpId="0" animBg="1"/>
      <p:bldP spid="18" grpId="0"/>
      <p:bldP spid="36" grpId="0" animBg="1"/>
      <p:bldP spid="39" grpId="0" animBg="1"/>
      <p:bldP spid="2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Prototypes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>
                <a:latin typeface="Calibri"/>
                <a:cs typeface="Calibri"/>
              </a:rPr>
              <a:t>JavaScript uses prototype-based inheritance</a:t>
            </a:r>
          </a:p>
          <a:p>
            <a:r>
              <a:rPr lang="en-US">
                <a:latin typeface="Calibri"/>
                <a:cs typeface="Calibri"/>
              </a:rPr>
              <a:t>Intuitively, each object </a:t>
            </a:r>
            <a:r>
              <a:rPr lang="en-US">
                <a:latin typeface="Consolas"/>
                <a:cs typeface="Consolas"/>
              </a:rPr>
              <a:t>x</a:t>
            </a:r>
          </a:p>
          <a:p>
            <a:pPr lvl="1"/>
            <a:r>
              <a:rPr lang="en-US">
                <a:latin typeface="Calibri"/>
                <a:cs typeface="Calibri"/>
              </a:rPr>
              <a:t>has a link to its parent</a:t>
            </a:r>
          </a:p>
          <a:p>
            <a:pPr lvl="1"/>
            <a:r>
              <a:rPr lang="en-US">
                <a:latin typeface="Calibri"/>
                <a:cs typeface="Calibri"/>
              </a:rPr>
              <a:t>inherits parent’s fields</a:t>
            </a: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pPr>
              <a:buNone/>
            </a:pPr>
            <a:endParaRPr lang="en-US">
              <a:latin typeface="Calibri"/>
              <a:cs typeface="Calibri"/>
            </a:endParaRPr>
          </a:p>
          <a:p>
            <a:r>
              <a:rPr lang="en-US">
                <a:latin typeface="Calibri"/>
                <a:cs typeface="Calibri"/>
              </a:rPr>
              <a:t>Ensures each object has fields of its ancestors</a:t>
            </a:r>
          </a:p>
        </p:txBody>
      </p:sp>
      <p:grpSp>
        <p:nvGrpSpPr>
          <p:cNvPr id="4" name="Group 18"/>
          <p:cNvGrpSpPr/>
          <p:nvPr/>
        </p:nvGrpSpPr>
        <p:grpSpPr>
          <a:xfrm>
            <a:off x="2667000" y="4114800"/>
            <a:ext cx="3810000" cy="457200"/>
            <a:chOff x="1600200" y="3048000"/>
            <a:chExt cx="3810000" cy="457200"/>
          </a:xfrm>
        </p:grpSpPr>
        <p:sp>
          <p:nvSpPr>
            <p:cNvPr id="12" name="Rounded Rectangle 11"/>
            <p:cNvSpPr/>
            <p:nvPr/>
          </p:nvSpPr>
          <p:spPr>
            <a:xfrm>
              <a:off x="1600200" y="3048000"/>
              <a:ext cx="1981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x.parent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953000" y="30480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x</a:t>
              </a:r>
            </a:p>
          </p:txBody>
        </p:sp>
        <p:cxnSp>
          <p:nvCxnSpPr>
            <p:cNvPr id="18" name="Straight Arrow Connector 17"/>
            <p:cNvCxnSpPr>
              <a:stCxn id="12" idx="3"/>
            </p:cNvCxnSpPr>
            <p:nvPr/>
          </p:nvCxnSpPr>
          <p:spPr>
            <a:xfrm>
              <a:off x="3581400" y="3276600"/>
              <a:ext cx="1371600" cy="1588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40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93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 Flows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466672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onsolas"/>
                <a:cs typeface="Consolas"/>
              </a:rPr>
              <a:t>			if (document.cookie == “foo”) {</a:t>
            </a:r>
          </a:p>
          <a:p>
            <a:r>
              <a:rPr lang="en-US" sz="2400">
                <a:solidFill>
                  <a:srgbClr val="000000"/>
                </a:solidFill>
                <a:latin typeface="Consolas"/>
                <a:cs typeface="Consolas"/>
              </a:rPr>
              <a:t>				y = 1;</a:t>
            </a:r>
          </a:p>
          <a:p>
            <a:r>
              <a:rPr lang="en-US" sz="2400">
                <a:solidFill>
                  <a:srgbClr val="000000"/>
                </a:solidFill>
                <a:latin typeface="Consolas"/>
                <a:cs typeface="Consolas"/>
              </a:rPr>
              <a:t>			}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43000" y="3200400"/>
            <a:ext cx="2438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document.cookie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384800" y="3200400"/>
            <a:ext cx="2133600" cy="457200"/>
            <a:chOff x="4953000" y="2819400"/>
            <a:chExt cx="2133600" cy="457200"/>
          </a:xfrm>
        </p:grpSpPr>
        <p:sp>
          <p:nvSpPr>
            <p:cNvPr id="9" name="Rounded Rectangle 8"/>
            <p:cNvSpPr/>
            <p:nvPr/>
          </p:nvSpPr>
          <p:spPr>
            <a:xfrm>
              <a:off x="4953000" y="28194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629400" y="281940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chemeClr val="bg1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1</a:t>
              </a:r>
            </a:p>
          </p:txBody>
        </p:sp>
        <p:cxnSp>
          <p:nvCxnSpPr>
            <p:cNvPr id="16" name="Straight Arrow Connector 15"/>
            <p:cNvCxnSpPr>
              <a:stCxn id="11" idx="1"/>
              <a:endCxn id="9" idx="3"/>
            </p:cNvCxnSpPr>
            <p:nvPr/>
          </p:nvCxnSpPr>
          <p:spPr>
            <a:xfrm rot="10800000">
              <a:off x="5410200" y="3048000"/>
              <a:ext cx="1219200" cy="1588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>
            <a:stCxn id="10" idx="3"/>
            <a:endCxn id="9" idx="1"/>
          </p:cNvCxnSpPr>
          <p:nvPr/>
        </p:nvCxnSpPr>
        <p:spPr>
          <a:xfrm>
            <a:off x="3581400" y="3429000"/>
            <a:ext cx="18034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95800"/>
            <a:ext cx="8229600" cy="2057400"/>
          </a:xfrm>
        </p:spPr>
        <p:txBody>
          <a:bodyPr vert="horz"/>
          <a:lstStyle/>
          <a:p>
            <a:r>
              <a:rPr lang="en-US">
                <a:latin typeface="Calibri"/>
                <a:cs typeface="Calibri"/>
              </a:rPr>
              <a:t>Propagate taints along indirect flow edges</a:t>
            </a:r>
          </a:p>
          <a:p>
            <a:r>
              <a:rPr lang="en-US">
                <a:latin typeface="Calibri"/>
                <a:cs typeface="Calibri"/>
              </a:rPr>
              <a:t>But not program values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60800" y="2987645"/>
            <a:ext cx="1219200" cy="40011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"/>
                <a:cs typeface="Calibri"/>
              </a:rPr>
              <a:t>INDIRECT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41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00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21" grpId="0" build="p"/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9" name="Vertical Text Placeholder 8"/>
          <p:cNvSpPr>
            <a:spLocks noGrp="1"/>
          </p:cNvSpPr>
          <p:nvPr>
            <p:ph type="body" orient="vert" idx="1"/>
          </p:nvPr>
        </p:nvSpPr>
        <p:spPr/>
        <p:txBody>
          <a:bodyPr vert="horz" anchor="t">
            <a:normAutofit/>
          </a:bodyPr>
          <a:lstStyle/>
          <a:p>
            <a:r>
              <a:rPr lang="en-US">
                <a:solidFill>
                  <a:srgbClr val="A6A6A6"/>
                </a:solidFill>
              </a:rPr>
              <a:t>Overview</a:t>
            </a:r>
          </a:p>
          <a:p>
            <a:r>
              <a:rPr lang="en-US">
                <a:solidFill>
                  <a:srgbClr val="A6A6A6"/>
                </a:solidFill>
              </a:rPr>
              <a:t>JavaScript Static Analysis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Computing Residual Policies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Additional Challenges</a:t>
            </a:r>
          </a:p>
          <a:p>
            <a:r>
              <a:rPr lang="en-US">
                <a:solidFill>
                  <a:srgbClr val="000000"/>
                </a:solidFill>
              </a:rPr>
              <a:t>Evaluation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ransition advTm="2838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/>
              <a:t>Flow analysis and residual policy generator</a:t>
            </a:r>
          </a:p>
          <a:p>
            <a:pPr lvl="1"/>
            <a:r>
              <a:rPr lang="en-US"/>
              <a:t>parse JavaScript (JSure)</a:t>
            </a:r>
          </a:p>
          <a:p>
            <a:pPr lvl="1"/>
            <a:r>
              <a:rPr lang="en-US"/>
              <a:t>generate set constraints (6,000 lines of OCaml)</a:t>
            </a:r>
          </a:p>
          <a:p>
            <a:pPr lvl="1"/>
            <a:r>
              <a:rPr lang="en-US"/>
              <a:t>solve constraints (Banshee + 400 lines of C)</a:t>
            </a:r>
          </a:p>
          <a:p>
            <a:endParaRPr lang="en-US" sz="1500"/>
          </a:p>
          <a:p>
            <a:r>
              <a:rPr lang="en-US"/>
              <a:t>Stand-alone residual policy checker</a:t>
            </a:r>
          </a:p>
          <a:p>
            <a:pPr lvl="1"/>
            <a:r>
              <a:rPr lang="en-US"/>
              <a:t>not yet incorporated into browser</a:t>
            </a:r>
          </a:p>
          <a:p>
            <a:endParaRPr lang="en-US" sz="1500"/>
          </a:p>
          <a:p>
            <a:r>
              <a:rPr lang="en-US"/>
              <a:t>JavaScript collector</a:t>
            </a:r>
          </a:p>
          <a:p>
            <a:pPr lvl="1"/>
            <a:r>
              <a:rPr lang="en-US"/>
              <a:t>Firefox extension (500 lines of JavaScript)</a:t>
            </a:r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43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75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Setup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44</a:t>
            </a:fld>
            <a:endParaRPr lang="en-US"/>
          </a:p>
        </p:txBody>
      </p:sp>
      <p:sp>
        <p:nvSpPr>
          <p:cNvPr id="5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762000"/>
          </a:xfrm>
        </p:spPr>
        <p:txBody>
          <a:bodyPr vert="horz"/>
          <a:lstStyle/>
          <a:p>
            <a:pPr marL="514350" indent="-514350"/>
            <a:r>
              <a:rPr lang="en-US"/>
              <a:t>Collect JavaScript for Alexa top 100 web sites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209800" y="5350660"/>
            <a:ext cx="2301736" cy="913053"/>
          </a:xfrm>
          <a:prstGeom prst="rect">
            <a:avLst/>
          </a:prstGeom>
          <a:solidFill>
            <a:srgbClr val="FFFF00">
              <a:alpha val="75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77736" y="5350660"/>
            <a:ext cx="1432064" cy="913053"/>
          </a:xfrm>
          <a:prstGeom prst="rect">
            <a:avLst/>
          </a:prstGeom>
          <a:solidFill>
            <a:srgbClr val="FFFF00">
              <a:alpha val="75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77736" y="2286005"/>
            <a:ext cx="517664" cy="3064656"/>
          </a:xfrm>
          <a:prstGeom prst="rect">
            <a:avLst/>
          </a:prstGeom>
          <a:solidFill>
            <a:srgbClr val="FFFF00">
              <a:alpha val="75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1295400" y="3814468"/>
            <a:ext cx="3216136" cy="1536193"/>
            <a:chOff x="1295400" y="3814468"/>
            <a:chExt cx="3216136" cy="1536193"/>
          </a:xfrm>
        </p:grpSpPr>
        <p:sp>
          <p:nvSpPr>
            <p:cNvPr id="65" name="Rectangle 64"/>
            <p:cNvSpPr/>
            <p:nvPr/>
          </p:nvSpPr>
          <p:spPr>
            <a:xfrm>
              <a:off x="1295400" y="3814469"/>
              <a:ext cx="3216136" cy="1536192"/>
            </a:xfrm>
            <a:prstGeom prst="rect">
              <a:avLst/>
            </a:prstGeom>
            <a:solidFill>
              <a:srgbClr val="FFFF00">
                <a:alpha val="75000"/>
              </a:srgb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55863" y="3814468"/>
              <a:ext cx="2911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Calibri"/>
                  <a:cs typeface="Calibri"/>
                </a:rPr>
                <a:t>third-party code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295400" y="2286004"/>
            <a:ext cx="3216136" cy="1528464"/>
            <a:chOff x="1295400" y="2286004"/>
            <a:chExt cx="3216136" cy="1528464"/>
          </a:xfrm>
        </p:grpSpPr>
        <p:sp>
          <p:nvSpPr>
            <p:cNvPr id="64" name="Rectangle 63"/>
            <p:cNvSpPr/>
            <p:nvPr/>
          </p:nvSpPr>
          <p:spPr>
            <a:xfrm>
              <a:off x="1295400" y="2286004"/>
              <a:ext cx="3216136" cy="15284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80000"/>
                  </a:schemeClr>
                </a:gs>
              </a:gsLst>
              <a:lin ang="16200000" scaled="0"/>
              <a:tileRect/>
            </a:gra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355863" y="2286004"/>
              <a:ext cx="2454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Calibri"/>
                  <a:cs typeface="Calibri"/>
                </a:rPr>
                <a:t>server code</a:t>
              </a:r>
            </a:p>
          </p:txBody>
        </p:sp>
      </p:grpSp>
      <p:sp>
        <p:nvSpPr>
          <p:cNvPr id="79" name="Rectangle 78"/>
          <p:cNvSpPr/>
          <p:nvPr/>
        </p:nvSpPr>
        <p:spPr>
          <a:xfrm>
            <a:off x="4511536" y="2286003"/>
            <a:ext cx="670064" cy="27431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80000"/>
                </a:schemeClr>
              </a:gs>
            </a:gsLst>
            <a:lin ang="16200000" scaled="0"/>
            <a:tileRect/>
          </a:gra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511536" y="5029201"/>
            <a:ext cx="670064" cy="123451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80000"/>
                </a:schemeClr>
              </a:gs>
            </a:gsLst>
            <a:lin ang="16200000" scaled="0"/>
            <a:tileRect/>
          </a:gra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062873" y="4981328"/>
            <a:ext cx="2357283" cy="369332"/>
          </a:xfrm>
          <a:prstGeom prst="rect">
            <a:avLst/>
          </a:prstGeom>
          <a:solidFill>
            <a:srgbClr val="FFFFCA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97/100 have JavaScript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062873" y="5638800"/>
            <a:ext cx="2342252" cy="369332"/>
          </a:xfrm>
          <a:prstGeom prst="rect">
            <a:avLst/>
          </a:prstGeom>
          <a:solidFill>
            <a:srgbClr val="FFFFCA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63/97 have holes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562600" y="24384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Context:</a:t>
            </a:r>
          </a:p>
          <a:p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	all server code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62600" y="34290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Hole:</a:t>
            </a:r>
          </a:p>
          <a:p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	all third-party code</a:t>
            </a:r>
          </a:p>
        </p:txBody>
      </p:sp>
    </p:spTree>
    <p:custDataLst>
      <p:tags r:id="rId1"/>
    </p:custDataLst>
  </p:cSld>
  <p:clrMapOvr>
    <a:masterClrMapping/>
  </p:clrMapOvr>
  <p:transition advTm="586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67" grpId="0" animBg="1"/>
      <p:bldP spid="68" grpId="0" animBg="1"/>
      <p:bldP spid="69" grpId="0" animBg="1"/>
      <p:bldP spid="79" grpId="0" animBg="1"/>
      <p:bldP spid="80" grpId="0" animBg="1"/>
      <p:bldP spid="81" grpId="0" animBg="1"/>
      <p:bldP spid="82" grpId="0" animBg="1"/>
      <p:bldP spid="83" grpId="0"/>
      <p:bldP spid="8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Setup</a:t>
            </a:r>
          </a:p>
        </p:txBody>
      </p:sp>
      <p:sp>
        <p:nvSpPr>
          <p:cNvPr id="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14569" cy="5105400"/>
          </a:xfrm>
        </p:spPr>
        <p:txBody>
          <a:bodyPr vert="horz">
            <a:normAutofit/>
          </a:bodyPr>
          <a:lstStyle/>
          <a:p>
            <a:pPr marL="514350" indent="-514350"/>
            <a:r>
              <a:rPr lang="en-US" dirty="0"/>
              <a:t>Information flow analysis on context + hole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sz="1500" dirty="0"/>
          </a:p>
          <a:p>
            <a:pPr marL="514350" indent="-514350"/>
            <a:r>
              <a:rPr lang="en-US" dirty="0"/>
              <a:t>Compute residual policy, check it on hole</a:t>
            </a:r>
          </a:p>
        </p:txBody>
      </p:sp>
      <p:grpSp>
        <p:nvGrpSpPr>
          <p:cNvPr id="14" name="Group 71"/>
          <p:cNvGrpSpPr/>
          <p:nvPr/>
        </p:nvGrpSpPr>
        <p:grpSpPr>
          <a:xfrm>
            <a:off x="2993090" y="2362202"/>
            <a:ext cx="3341677" cy="1066798"/>
            <a:chOff x="5266670" y="4165601"/>
            <a:chExt cx="3341677" cy="1066798"/>
          </a:xfrm>
        </p:grpSpPr>
        <p:grpSp>
          <p:nvGrpSpPr>
            <p:cNvPr id="15" name="Group 68"/>
            <p:cNvGrpSpPr/>
            <p:nvPr/>
          </p:nvGrpSpPr>
          <p:grpSpPr>
            <a:xfrm>
              <a:off x="5266670" y="4165601"/>
              <a:ext cx="3341677" cy="1066798"/>
              <a:chOff x="5266670" y="4165601"/>
              <a:chExt cx="3341677" cy="1066798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6496117" y="4165601"/>
                <a:ext cx="685233" cy="1066798"/>
              </a:xfrm>
              <a:prstGeom prst="rect">
                <a:avLst/>
              </a:prstGeom>
              <a:solidFill>
                <a:schemeClr val="accent6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endParaRPr lang="en-US" sz="3600">
                  <a:latin typeface="Calibri"/>
                  <a:cs typeface="Calibri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266670" y="4404555"/>
                <a:ext cx="824450" cy="60412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8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80000"/>
                    </a:schemeClr>
                  </a:gs>
                </a:gsLst>
                <a:lin ang="16200000" scaled="0"/>
                <a:tileRect/>
              </a:gra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Arrow Connector 27"/>
              <p:cNvCxnSpPr>
                <a:stCxn id="26" idx="3"/>
                <a:endCxn id="25" idx="1"/>
              </p:cNvCxnSpPr>
              <p:nvPr/>
            </p:nvCxnSpPr>
            <p:spPr>
              <a:xfrm flipV="1">
                <a:off x="6091120" y="4699000"/>
                <a:ext cx="404997" cy="7617"/>
              </a:xfrm>
              <a:prstGeom prst="straightConnector1">
                <a:avLst/>
              </a:prstGeom>
              <a:ln w="25400" cap="flat" cmpd="sng" algn="ctr">
                <a:solidFill>
                  <a:srgbClr val="0D0D0D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7604199" y="4463084"/>
                <a:ext cx="1004148" cy="461665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008000"/>
                    </a:solidFill>
                    <a:latin typeface="Zapf Dingbats"/>
                    <a:ea typeface="Zapf Dingbats"/>
                    <a:cs typeface="Zapf Dingbats"/>
                  </a:rPr>
                  <a:t>✓</a:t>
                </a:r>
                <a:r>
                  <a:rPr lang="en-US" sz="2400" dirty="0">
                    <a:solidFill>
                      <a:schemeClr val="tx1"/>
                    </a:solidFill>
                  </a:rPr>
                  <a:t>/</a:t>
                </a:r>
                <a:r>
                  <a:rPr lang="en-US" sz="2400" dirty="0">
                    <a:solidFill>
                      <a:srgbClr val="FF0000"/>
                    </a:solidFill>
                    <a:latin typeface="Zapf Dingbats"/>
                    <a:ea typeface="Zapf Dingbats"/>
                    <a:cs typeface="Zapf Dingbats"/>
                  </a:rPr>
                  <a:t>✗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7" name="Straight Arrow Connector 36"/>
              <p:cNvCxnSpPr>
                <a:stCxn id="25" idx="3"/>
                <a:endCxn id="36" idx="1"/>
              </p:cNvCxnSpPr>
              <p:nvPr/>
            </p:nvCxnSpPr>
            <p:spPr>
              <a:xfrm flipV="1">
                <a:off x="7181350" y="4693917"/>
                <a:ext cx="422849" cy="5083"/>
              </a:xfrm>
              <a:prstGeom prst="straightConnector1">
                <a:avLst/>
              </a:prstGeom>
              <a:ln w="25400" cap="flat" cmpd="sng" algn="ctr">
                <a:solidFill>
                  <a:srgbClr val="0D0D0D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Rectangle 70"/>
            <p:cNvSpPr/>
            <p:nvPr/>
          </p:nvSpPr>
          <p:spPr>
            <a:xfrm>
              <a:off x="5670780" y="4693917"/>
              <a:ext cx="311945" cy="226869"/>
            </a:xfrm>
            <a:prstGeom prst="rect">
              <a:avLst/>
            </a:pr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45</a:t>
            </a:fld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1455379" y="4931592"/>
            <a:ext cx="7002821" cy="1075508"/>
            <a:chOff x="1455379" y="5499100"/>
            <a:chExt cx="7002821" cy="1075508"/>
          </a:xfrm>
        </p:grpSpPr>
        <p:grpSp>
          <p:nvGrpSpPr>
            <p:cNvPr id="73" name="Group 72"/>
            <p:cNvGrpSpPr/>
            <p:nvPr/>
          </p:nvGrpSpPr>
          <p:grpSpPr>
            <a:xfrm>
              <a:off x="1455379" y="5499100"/>
              <a:ext cx="3015021" cy="1066798"/>
              <a:chOff x="1455379" y="5499100"/>
              <a:chExt cx="3015021" cy="1066798"/>
            </a:xfrm>
          </p:grpSpPr>
          <p:cxnSp>
            <p:nvCxnSpPr>
              <p:cNvPr id="47" name="Straight Arrow Connector 46"/>
              <p:cNvCxnSpPr>
                <a:stCxn id="44" idx="3"/>
                <a:endCxn id="40" idx="1"/>
              </p:cNvCxnSpPr>
              <p:nvPr/>
            </p:nvCxnSpPr>
            <p:spPr>
              <a:xfrm>
                <a:off x="2277779" y="6028509"/>
                <a:ext cx="415917" cy="3990"/>
              </a:xfrm>
              <a:prstGeom prst="straightConnector1">
                <a:avLst/>
              </a:prstGeom>
              <a:ln w="25400" cap="flat" cmpd="sng" algn="ctr">
                <a:solidFill>
                  <a:srgbClr val="0D0D0D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" name="Group 42"/>
              <p:cNvGrpSpPr/>
              <p:nvPr/>
            </p:nvGrpSpPr>
            <p:grpSpPr>
              <a:xfrm>
                <a:off x="1455379" y="5499100"/>
                <a:ext cx="3015021" cy="1066798"/>
                <a:chOff x="2514600" y="4825998"/>
                <a:chExt cx="3015021" cy="1066798"/>
              </a:xfrm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3752917" y="4825998"/>
                  <a:ext cx="685233" cy="1066798"/>
                </a:xfrm>
                <a:prstGeom prst="rect">
                  <a:avLst/>
                </a:prstGeom>
                <a:solidFill>
                  <a:schemeClr val="accent6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3600">
                    <a:latin typeface="Calibri"/>
                    <a:cs typeface="Calibri"/>
                  </a:endParaRPr>
                </a:p>
              </p:txBody>
            </p:sp>
            <p:grpSp>
              <p:nvGrpSpPr>
                <p:cNvPr id="11" name="Group 45"/>
                <p:cNvGrpSpPr/>
                <p:nvPr/>
              </p:nvGrpSpPr>
              <p:grpSpPr>
                <a:xfrm>
                  <a:off x="2514600" y="5054096"/>
                  <a:ext cx="822400" cy="602621"/>
                  <a:chOff x="5554970" y="5777524"/>
                  <a:chExt cx="822400" cy="602621"/>
                </a:xfrm>
              </p:grpSpPr>
              <p:sp>
                <p:nvSpPr>
                  <p:cNvPr id="44" name="Rectangle 43"/>
                  <p:cNvSpPr/>
                  <p:nvPr/>
                </p:nvSpPr>
                <p:spPr>
                  <a:xfrm>
                    <a:off x="5554970" y="5777524"/>
                    <a:ext cx="822400" cy="602621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  <a:alpha val="8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  <a:alpha val="80000"/>
                        </a:schemeClr>
                      </a:gs>
                    </a:gsLst>
                    <a:lin ang="16200000" scaled="0"/>
                    <a:tileRect/>
                  </a:gradFill>
                  <a:ln w="381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5967950" y="6079310"/>
                    <a:ext cx="311945" cy="226869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" name="Group 41"/>
                <p:cNvGrpSpPr/>
                <p:nvPr/>
              </p:nvGrpSpPr>
              <p:grpSpPr>
                <a:xfrm>
                  <a:off x="4852513" y="5138980"/>
                  <a:ext cx="677108" cy="433804"/>
                  <a:chOff x="3742492" y="5959807"/>
                  <a:chExt cx="677108" cy="433804"/>
                </a:xfrm>
              </p:grpSpPr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3742492" y="5959807"/>
                    <a:ext cx="677108" cy="215900"/>
                  </a:xfrm>
                  <a:prstGeom prst="rect">
                    <a:avLst/>
                  </a:prstGeom>
                  <a:solidFill>
                    <a:srgbClr val="93CDDD"/>
                  </a:solidFill>
                  <a:ln w="381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rtlCol="0">
                    <a:noAutofit/>
                  </a:bodyPr>
                  <a:lstStyle/>
                  <a:p>
                    <a:pPr algn="ctr"/>
                    <a:endParaRPr lang="en-US" sz="100">
                      <a:latin typeface="Consolas"/>
                      <a:cs typeface="Consolas"/>
                    </a:endParaRP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3742492" y="6177710"/>
                    <a:ext cx="677108" cy="215901"/>
                  </a:xfrm>
                  <a:prstGeom prst="rect">
                    <a:avLst/>
                  </a:prstGeom>
                  <a:solidFill>
                    <a:srgbClr val="9BBB59"/>
                  </a:solidFill>
                  <a:ln w="381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rtlCol="0">
                    <a:noAutofit/>
                  </a:bodyPr>
                  <a:lstStyle/>
                  <a:p>
                    <a:pPr algn="ctr"/>
                    <a:endParaRPr lang="en-US" sz="100">
                      <a:latin typeface="Consolas"/>
                      <a:cs typeface="Consolas"/>
                    </a:endParaRPr>
                  </a:p>
                </p:txBody>
              </p:sp>
            </p:grpSp>
            <p:cxnSp>
              <p:nvCxnSpPr>
                <p:cNvPr id="61" name="Straight Arrow Connector 60"/>
                <p:cNvCxnSpPr>
                  <a:stCxn id="40" idx="3"/>
                </p:cNvCxnSpPr>
                <p:nvPr/>
              </p:nvCxnSpPr>
              <p:spPr>
                <a:xfrm flipV="1">
                  <a:off x="4438150" y="5355882"/>
                  <a:ext cx="422850" cy="3515"/>
                </a:xfrm>
                <a:prstGeom prst="straightConnector1">
                  <a:avLst/>
                </a:prstGeom>
                <a:ln w="25400" cap="flat" cmpd="sng" algn="ctr">
                  <a:solidFill>
                    <a:srgbClr val="0D0D0D"/>
                  </a:solidFill>
                  <a:prstDash val="solid"/>
                  <a:round/>
                  <a:headEnd type="none" w="med" len="med"/>
                  <a:tailEnd type="arrow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9" name="Group 68"/>
            <p:cNvGrpSpPr/>
            <p:nvPr/>
          </p:nvGrpSpPr>
          <p:grpSpPr>
            <a:xfrm>
              <a:off x="5233365" y="5507810"/>
              <a:ext cx="3224835" cy="1066798"/>
              <a:chOff x="5233365" y="5507810"/>
              <a:chExt cx="3224835" cy="1066798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7471406" y="5702300"/>
                <a:ext cx="986794" cy="677108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400" dirty="0">
                    <a:solidFill>
                      <a:srgbClr val="008000"/>
                    </a:solidFill>
                    <a:latin typeface="Zapf Dingbats"/>
                    <a:ea typeface="Zapf Dingbats"/>
                    <a:cs typeface="Zapf Dingbats"/>
                  </a:rPr>
                  <a:t>✓</a:t>
                </a:r>
                <a:r>
                  <a:rPr lang="en-US" sz="2400" dirty="0">
                    <a:solidFill>
                      <a:schemeClr val="tx1"/>
                    </a:solidFill>
                  </a:rPr>
                  <a:t>/</a:t>
                </a:r>
                <a:r>
                  <a:rPr lang="en-US" sz="2400" dirty="0">
                    <a:solidFill>
                      <a:srgbClr val="FF0000"/>
                    </a:solidFill>
                    <a:latin typeface="Zapf Dingbats"/>
                    <a:ea typeface="Zapf Dingbats"/>
                    <a:cs typeface="Zapf Dingbats"/>
                  </a:rPr>
                  <a:t>✗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415755" y="6223000"/>
                <a:ext cx="311945" cy="226869"/>
              </a:xfrm>
              <a:prstGeom prst="rect">
                <a:avLst/>
              </a:prstGeom>
              <a:solidFill>
                <a:srgbClr val="FFFF00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334767" y="5507810"/>
                <a:ext cx="685233" cy="1066798"/>
              </a:xfrm>
              <a:prstGeom prst="rect">
                <a:avLst/>
              </a:prstGeom>
              <a:solidFill>
                <a:schemeClr val="accent6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endParaRPr lang="en-US" sz="3600">
                  <a:latin typeface="Calibri"/>
                  <a:cs typeface="Calibri"/>
                </a:endParaRPr>
              </a:p>
            </p:txBody>
          </p:sp>
          <p:grpSp>
            <p:nvGrpSpPr>
              <p:cNvPr id="53" name="Group 41"/>
              <p:cNvGrpSpPr/>
              <p:nvPr/>
            </p:nvGrpSpPr>
            <p:grpSpPr>
              <a:xfrm>
                <a:off x="5233365" y="5578788"/>
                <a:ext cx="677108" cy="433804"/>
                <a:chOff x="3742492" y="5959807"/>
                <a:chExt cx="677108" cy="433804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3742492" y="5959807"/>
                  <a:ext cx="677108" cy="215900"/>
                </a:xfrm>
                <a:prstGeom prst="rect">
                  <a:avLst/>
                </a:prstGeom>
                <a:solidFill>
                  <a:srgbClr val="93CDDD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rtlCol="0">
                  <a:noAutofit/>
                </a:bodyPr>
                <a:lstStyle/>
                <a:p>
                  <a:pPr algn="ctr"/>
                  <a:endParaRPr lang="en-US" sz="100">
                    <a:latin typeface="Consolas"/>
                    <a:cs typeface="Consolas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3742492" y="6177710"/>
                  <a:ext cx="677108" cy="215901"/>
                </a:xfrm>
                <a:prstGeom prst="rect">
                  <a:avLst/>
                </a:prstGeom>
                <a:solidFill>
                  <a:srgbClr val="9BBB59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rtlCol="0">
                  <a:noAutofit/>
                </a:bodyPr>
                <a:lstStyle/>
                <a:p>
                  <a:pPr algn="ctr"/>
                  <a:endParaRPr lang="en-US" sz="100">
                    <a:latin typeface="Consolas"/>
                    <a:cs typeface="Consolas"/>
                  </a:endParaRPr>
                </a:p>
              </p:txBody>
            </p:sp>
          </p:grpSp>
          <p:cxnSp>
            <p:nvCxnSpPr>
              <p:cNvPr id="55" name="Straight Arrow Connector 54"/>
              <p:cNvCxnSpPr>
                <a:stCxn id="48" idx="3"/>
              </p:cNvCxnSpPr>
              <p:nvPr/>
            </p:nvCxnSpPr>
            <p:spPr>
              <a:xfrm flipV="1">
                <a:off x="7020000" y="6037694"/>
                <a:ext cx="422850" cy="3515"/>
              </a:xfrm>
              <a:prstGeom prst="straightConnector1">
                <a:avLst/>
              </a:prstGeom>
              <a:ln w="25400" cap="flat" cmpd="sng" algn="ctr">
                <a:solidFill>
                  <a:srgbClr val="0D0D0D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5918200" y="5791199"/>
                <a:ext cx="416567" cy="5492"/>
              </a:xfrm>
              <a:prstGeom prst="straightConnector1">
                <a:avLst/>
              </a:prstGeom>
              <a:ln w="25400" cap="flat" cmpd="sng" algn="ctr">
                <a:solidFill>
                  <a:srgbClr val="0D0D0D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39" idx="3"/>
              </p:cNvCxnSpPr>
              <p:nvPr/>
            </p:nvCxnSpPr>
            <p:spPr>
              <a:xfrm>
                <a:off x="5727700" y="6336435"/>
                <a:ext cx="607227" cy="1729"/>
              </a:xfrm>
              <a:prstGeom prst="straightConnector1">
                <a:avLst/>
              </a:prstGeom>
              <a:ln w="25400" cap="flat" cmpd="sng" algn="ctr">
                <a:solidFill>
                  <a:srgbClr val="0D0D0D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/>
          <p:cNvGrpSpPr/>
          <p:nvPr/>
        </p:nvGrpSpPr>
        <p:grpSpPr>
          <a:xfrm>
            <a:off x="6405717" y="2425702"/>
            <a:ext cx="2357283" cy="883622"/>
            <a:chOff x="6405717" y="3822700"/>
            <a:chExt cx="2357283" cy="883622"/>
          </a:xfrm>
        </p:grpSpPr>
        <p:sp>
          <p:nvSpPr>
            <p:cNvPr id="58" name="Rectangle 57"/>
            <p:cNvSpPr/>
            <p:nvPr/>
          </p:nvSpPr>
          <p:spPr>
            <a:xfrm>
              <a:off x="6405717" y="3822700"/>
              <a:ext cx="2357283" cy="369332"/>
            </a:xfrm>
            <a:prstGeom prst="rect">
              <a:avLst/>
            </a:prstGeom>
            <a:solidFill>
              <a:srgbClr val="FFFFCA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onsolas"/>
                  <a:cs typeface="Consolas"/>
                </a:rPr>
                <a:t>cookie</a:t>
              </a: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 confidentiality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420748" y="4336990"/>
              <a:ext cx="2342252" cy="369332"/>
            </a:xfrm>
            <a:prstGeom prst="rect">
              <a:avLst/>
            </a:prstGeom>
            <a:solidFill>
              <a:srgbClr val="FFFFCA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onsolas"/>
                  <a:cs typeface="Consolas"/>
                </a:rPr>
                <a:t>location</a:t>
              </a: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 integrity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185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457200" y="12192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71600" y="5181600"/>
            <a:ext cx="6934200" cy="1588"/>
          </a:xfrm>
          <a:prstGeom prst="line">
            <a:avLst/>
          </a:prstGeom>
          <a:ln w="635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371600" y="5054601"/>
            <a:ext cx="2057400" cy="571500"/>
          </a:xfrm>
          <a:prstGeom prst="rect">
            <a:avLst/>
          </a:prstGeom>
          <a:noFill/>
          <a:ln w="635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Consolas"/>
              <a:cs typeface="Consola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91200" y="3486090"/>
            <a:ext cx="2286000" cy="400110"/>
          </a:xfrm>
          <a:prstGeom prst="rect">
            <a:avLst/>
          </a:prstGeom>
          <a:solidFill>
            <a:srgbClr val="FFFFC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80% run in &lt;12 sec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91200" y="2952690"/>
            <a:ext cx="2286000" cy="400110"/>
          </a:xfrm>
          <a:prstGeom prst="rect">
            <a:avLst/>
          </a:prstGeom>
          <a:solidFill>
            <a:srgbClr val="FFFFC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Average: 9.9 sec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Scalability of Full Analysis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46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00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Average Running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47</a:t>
            </a:fld>
            <a:endParaRPr lang="en-US"/>
          </a:p>
        </p:txBody>
      </p:sp>
      <p:grpSp>
        <p:nvGrpSpPr>
          <p:cNvPr id="18" name="Group 71"/>
          <p:cNvGrpSpPr/>
          <p:nvPr/>
        </p:nvGrpSpPr>
        <p:grpSpPr>
          <a:xfrm>
            <a:off x="3237450" y="2073456"/>
            <a:ext cx="2680750" cy="786148"/>
            <a:chOff x="5266670" y="4165601"/>
            <a:chExt cx="3637759" cy="1066798"/>
          </a:xfrm>
        </p:grpSpPr>
        <p:grpSp>
          <p:nvGrpSpPr>
            <p:cNvPr id="19" name="Group 68"/>
            <p:cNvGrpSpPr/>
            <p:nvPr/>
          </p:nvGrpSpPr>
          <p:grpSpPr>
            <a:xfrm>
              <a:off x="5266670" y="4165601"/>
              <a:ext cx="3637759" cy="1066798"/>
              <a:chOff x="5266670" y="4165601"/>
              <a:chExt cx="3637759" cy="1066798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6496117" y="4165601"/>
                <a:ext cx="685233" cy="1066798"/>
              </a:xfrm>
              <a:prstGeom prst="rect">
                <a:avLst/>
              </a:prstGeom>
              <a:solidFill>
                <a:schemeClr val="accent6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endParaRPr lang="en-US" sz="3600">
                  <a:latin typeface="Calibri"/>
                  <a:cs typeface="Calibri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266670" y="4404555"/>
                <a:ext cx="824450" cy="60412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8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80000"/>
                    </a:schemeClr>
                  </a:gs>
                </a:gsLst>
                <a:lin ang="16200000" scaled="0"/>
                <a:tileRect/>
              </a:gra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Arrow Connector 22"/>
              <p:cNvCxnSpPr>
                <a:stCxn id="22" idx="3"/>
                <a:endCxn id="21" idx="1"/>
              </p:cNvCxnSpPr>
              <p:nvPr/>
            </p:nvCxnSpPr>
            <p:spPr>
              <a:xfrm flipV="1">
                <a:off x="6091120" y="4699000"/>
                <a:ext cx="404997" cy="7617"/>
              </a:xfrm>
              <a:prstGeom prst="straightConnector1">
                <a:avLst/>
              </a:prstGeom>
              <a:ln w="25400" cap="flat" cmpd="sng" algn="ctr">
                <a:solidFill>
                  <a:srgbClr val="0D0D0D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7604199" y="4375267"/>
                <a:ext cx="1300230" cy="626477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008000"/>
                    </a:solidFill>
                    <a:latin typeface="Zapf Dingbats"/>
                    <a:ea typeface="Zapf Dingbats"/>
                    <a:cs typeface="Zapf Dingbats"/>
                  </a:rPr>
                  <a:t>✓</a:t>
                </a:r>
                <a:r>
                  <a:rPr lang="en-US" sz="2400">
                    <a:solidFill>
                      <a:schemeClr val="tx1"/>
                    </a:solidFill>
                  </a:rPr>
                  <a:t>/</a:t>
                </a:r>
                <a:r>
                  <a:rPr lang="en-US" sz="2400">
                    <a:solidFill>
                      <a:srgbClr val="FF0000"/>
                    </a:solidFill>
                    <a:latin typeface="Zapf Dingbats"/>
                    <a:ea typeface="Zapf Dingbats"/>
                    <a:cs typeface="Zapf Dingbats"/>
                  </a:rPr>
                  <a:t>✗</a:t>
                </a:r>
                <a:endParaRPr lang="en-US" sz="240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9" name="Straight Arrow Connector 28"/>
              <p:cNvCxnSpPr>
                <a:stCxn id="21" idx="3"/>
                <a:endCxn id="25" idx="1"/>
              </p:cNvCxnSpPr>
              <p:nvPr/>
            </p:nvCxnSpPr>
            <p:spPr>
              <a:xfrm flipV="1">
                <a:off x="7181349" y="4688506"/>
                <a:ext cx="422850" cy="10494"/>
              </a:xfrm>
              <a:prstGeom prst="straightConnector1">
                <a:avLst/>
              </a:prstGeom>
              <a:ln w="25400" cap="flat" cmpd="sng" algn="ctr">
                <a:solidFill>
                  <a:srgbClr val="0D0D0D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5670780" y="4693917"/>
              <a:ext cx="311945" cy="226869"/>
            </a:xfrm>
            <a:prstGeom prst="rect">
              <a:avLst/>
            </a:pr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120092" y="4774624"/>
            <a:ext cx="5347508" cy="777880"/>
            <a:chOff x="1455379" y="5499100"/>
            <a:chExt cx="7393543" cy="1075508"/>
          </a:xfrm>
        </p:grpSpPr>
        <p:grpSp>
          <p:nvGrpSpPr>
            <p:cNvPr id="36" name="Group 72"/>
            <p:cNvGrpSpPr/>
            <p:nvPr/>
          </p:nvGrpSpPr>
          <p:grpSpPr>
            <a:xfrm>
              <a:off x="1455379" y="5499100"/>
              <a:ext cx="3015021" cy="1066798"/>
              <a:chOff x="1455379" y="5499100"/>
              <a:chExt cx="3015021" cy="1066798"/>
            </a:xfrm>
          </p:grpSpPr>
          <p:cxnSp>
            <p:nvCxnSpPr>
              <p:cNvPr id="47" name="Straight Arrow Connector 46"/>
              <p:cNvCxnSpPr>
                <a:stCxn id="55" idx="3"/>
                <a:endCxn id="49" idx="1"/>
              </p:cNvCxnSpPr>
              <p:nvPr/>
            </p:nvCxnSpPr>
            <p:spPr>
              <a:xfrm>
                <a:off x="2277779" y="6028509"/>
                <a:ext cx="415917" cy="3990"/>
              </a:xfrm>
              <a:prstGeom prst="straightConnector1">
                <a:avLst/>
              </a:prstGeom>
              <a:ln w="25400" cap="flat" cmpd="sng" algn="ctr">
                <a:solidFill>
                  <a:srgbClr val="0D0D0D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2"/>
              <p:cNvGrpSpPr/>
              <p:nvPr/>
            </p:nvGrpSpPr>
            <p:grpSpPr>
              <a:xfrm>
                <a:off x="1455379" y="5499100"/>
                <a:ext cx="3015021" cy="1066798"/>
                <a:chOff x="2514600" y="4825998"/>
                <a:chExt cx="3015021" cy="1066798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3752917" y="4825998"/>
                  <a:ext cx="685233" cy="1066798"/>
                </a:xfrm>
                <a:prstGeom prst="rect">
                  <a:avLst/>
                </a:prstGeom>
                <a:solidFill>
                  <a:schemeClr val="accent6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3600">
                    <a:latin typeface="Calibri"/>
                    <a:cs typeface="Calibri"/>
                  </a:endParaRPr>
                </a:p>
              </p:txBody>
            </p:sp>
            <p:grpSp>
              <p:nvGrpSpPr>
                <p:cNvPr id="50" name="Group 45"/>
                <p:cNvGrpSpPr/>
                <p:nvPr/>
              </p:nvGrpSpPr>
              <p:grpSpPr>
                <a:xfrm>
                  <a:off x="2514600" y="5054096"/>
                  <a:ext cx="822400" cy="602621"/>
                  <a:chOff x="5554970" y="5777524"/>
                  <a:chExt cx="822400" cy="602621"/>
                </a:xfrm>
              </p:grpSpPr>
              <p:sp>
                <p:nvSpPr>
                  <p:cNvPr id="55" name="Rectangle 54"/>
                  <p:cNvSpPr/>
                  <p:nvPr/>
                </p:nvSpPr>
                <p:spPr>
                  <a:xfrm>
                    <a:off x="5554970" y="5777524"/>
                    <a:ext cx="822400" cy="602621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  <a:alpha val="8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  <a:alpha val="80000"/>
                        </a:schemeClr>
                      </a:gs>
                    </a:gsLst>
                    <a:lin ang="16200000" scaled="0"/>
                    <a:tileRect/>
                  </a:gradFill>
                  <a:ln w="381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5967950" y="6079310"/>
                    <a:ext cx="311945" cy="226869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" name="Group 41"/>
                <p:cNvGrpSpPr/>
                <p:nvPr/>
              </p:nvGrpSpPr>
              <p:grpSpPr>
                <a:xfrm>
                  <a:off x="4852513" y="5138980"/>
                  <a:ext cx="677108" cy="433804"/>
                  <a:chOff x="3742492" y="5959807"/>
                  <a:chExt cx="677108" cy="433804"/>
                </a:xfrm>
              </p:grpSpPr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3742492" y="5959807"/>
                    <a:ext cx="677108" cy="215900"/>
                  </a:xfrm>
                  <a:prstGeom prst="rect">
                    <a:avLst/>
                  </a:prstGeom>
                  <a:solidFill>
                    <a:srgbClr val="93CDDD"/>
                  </a:solidFill>
                  <a:ln w="381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rtlCol="0">
                    <a:noAutofit/>
                  </a:bodyPr>
                  <a:lstStyle/>
                  <a:p>
                    <a:pPr algn="ctr"/>
                    <a:endParaRPr lang="en-US" sz="100">
                      <a:latin typeface="Consolas"/>
                      <a:cs typeface="Consolas"/>
                    </a:endParaRP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3742492" y="6177710"/>
                    <a:ext cx="677108" cy="215901"/>
                  </a:xfrm>
                  <a:prstGeom prst="rect">
                    <a:avLst/>
                  </a:prstGeom>
                  <a:solidFill>
                    <a:srgbClr val="9BBB59"/>
                  </a:solidFill>
                  <a:ln w="381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rtlCol="0">
                    <a:noAutofit/>
                  </a:bodyPr>
                  <a:lstStyle/>
                  <a:p>
                    <a:pPr algn="ctr"/>
                    <a:endParaRPr lang="en-US" sz="100">
                      <a:latin typeface="Consolas"/>
                      <a:cs typeface="Consolas"/>
                    </a:endParaRPr>
                  </a:p>
                </p:txBody>
              </p:sp>
            </p:grpSp>
            <p:cxnSp>
              <p:nvCxnSpPr>
                <p:cNvPr id="52" name="Straight Arrow Connector 51"/>
                <p:cNvCxnSpPr>
                  <a:stCxn id="49" idx="3"/>
                </p:cNvCxnSpPr>
                <p:nvPr/>
              </p:nvCxnSpPr>
              <p:spPr>
                <a:xfrm flipV="1">
                  <a:off x="4438150" y="5355882"/>
                  <a:ext cx="422850" cy="3515"/>
                </a:xfrm>
                <a:prstGeom prst="straightConnector1">
                  <a:avLst/>
                </a:prstGeom>
                <a:ln w="25400" cap="flat" cmpd="sng" algn="ctr">
                  <a:solidFill>
                    <a:srgbClr val="0D0D0D"/>
                  </a:solidFill>
                  <a:prstDash val="solid"/>
                  <a:round/>
                  <a:headEnd type="none" w="med" len="med"/>
                  <a:tailEnd type="arrow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7" name="Group 68"/>
            <p:cNvGrpSpPr/>
            <p:nvPr/>
          </p:nvGrpSpPr>
          <p:grpSpPr>
            <a:xfrm>
              <a:off x="5233365" y="5507810"/>
              <a:ext cx="3615557" cy="1066798"/>
              <a:chOff x="5233365" y="5507810"/>
              <a:chExt cx="3615557" cy="1066798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7471405" y="5702300"/>
                <a:ext cx="1377517" cy="677108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400">
                    <a:solidFill>
                      <a:srgbClr val="008000"/>
                    </a:solidFill>
                    <a:latin typeface="Zapf Dingbats"/>
                    <a:ea typeface="Zapf Dingbats"/>
                    <a:cs typeface="Zapf Dingbats"/>
                  </a:rPr>
                  <a:t>✓</a:t>
                </a:r>
                <a:r>
                  <a:rPr lang="en-US" sz="2400">
                    <a:solidFill>
                      <a:schemeClr val="tx1"/>
                    </a:solidFill>
                  </a:rPr>
                  <a:t>/</a:t>
                </a:r>
                <a:r>
                  <a:rPr lang="en-US" sz="2400">
                    <a:solidFill>
                      <a:srgbClr val="FF0000"/>
                    </a:solidFill>
                    <a:latin typeface="Zapf Dingbats"/>
                    <a:ea typeface="Zapf Dingbats"/>
                    <a:cs typeface="Zapf Dingbats"/>
                  </a:rPr>
                  <a:t>✗</a:t>
                </a:r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415755" y="6223000"/>
                <a:ext cx="311945" cy="226869"/>
              </a:xfrm>
              <a:prstGeom prst="rect">
                <a:avLst/>
              </a:prstGeom>
              <a:solidFill>
                <a:srgbClr val="FFFF00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334767" y="5507810"/>
                <a:ext cx="685233" cy="1066798"/>
              </a:xfrm>
              <a:prstGeom prst="rect">
                <a:avLst/>
              </a:prstGeom>
              <a:solidFill>
                <a:schemeClr val="accent6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endParaRPr lang="en-US" sz="3600">
                  <a:latin typeface="Calibri"/>
                  <a:cs typeface="Calibri"/>
                </a:endParaRPr>
              </a:p>
            </p:txBody>
          </p:sp>
          <p:grpSp>
            <p:nvGrpSpPr>
              <p:cNvPr id="41" name="Group 41"/>
              <p:cNvGrpSpPr/>
              <p:nvPr/>
            </p:nvGrpSpPr>
            <p:grpSpPr>
              <a:xfrm>
                <a:off x="5233365" y="5578788"/>
                <a:ext cx="677108" cy="433804"/>
                <a:chOff x="3742492" y="5959807"/>
                <a:chExt cx="677108" cy="433804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3742492" y="5959807"/>
                  <a:ext cx="677108" cy="215900"/>
                </a:xfrm>
                <a:prstGeom prst="rect">
                  <a:avLst/>
                </a:prstGeom>
                <a:solidFill>
                  <a:srgbClr val="93CDDD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rtlCol="0">
                  <a:noAutofit/>
                </a:bodyPr>
                <a:lstStyle/>
                <a:p>
                  <a:pPr algn="ctr"/>
                  <a:endParaRPr lang="en-US" sz="100">
                    <a:latin typeface="Consolas"/>
                    <a:cs typeface="Consolas"/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742492" y="6177710"/>
                  <a:ext cx="677108" cy="215901"/>
                </a:xfrm>
                <a:prstGeom prst="rect">
                  <a:avLst/>
                </a:prstGeom>
                <a:solidFill>
                  <a:srgbClr val="9BBB59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rtlCol="0">
                  <a:noAutofit/>
                </a:bodyPr>
                <a:lstStyle/>
                <a:p>
                  <a:pPr algn="ctr"/>
                  <a:endParaRPr lang="en-US" sz="100">
                    <a:latin typeface="Consolas"/>
                    <a:cs typeface="Consolas"/>
                  </a:endParaRPr>
                </a:p>
              </p:txBody>
            </p:sp>
          </p:grpSp>
          <p:cxnSp>
            <p:nvCxnSpPr>
              <p:cNvPr id="42" name="Straight Arrow Connector 41"/>
              <p:cNvCxnSpPr>
                <a:stCxn id="40" idx="3"/>
              </p:cNvCxnSpPr>
              <p:nvPr/>
            </p:nvCxnSpPr>
            <p:spPr>
              <a:xfrm flipV="1">
                <a:off x="7020000" y="6037694"/>
                <a:ext cx="422850" cy="3515"/>
              </a:xfrm>
              <a:prstGeom prst="straightConnector1">
                <a:avLst/>
              </a:prstGeom>
              <a:ln w="25400" cap="flat" cmpd="sng" algn="ctr">
                <a:solidFill>
                  <a:srgbClr val="0D0D0D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5918200" y="5791199"/>
                <a:ext cx="416567" cy="5492"/>
              </a:xfrm>
              <a:prstGeom prst="straightConnector1">
                <a:avLst/>
              </a:prstGeom>
              <a:ln w="25400" cap="flat" cmpd="sng" algn="ctr">
                <a:solidFill>
                  <a:srgbClr val="0D0D0D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39" idx="3"/>
              </p:cNvCxnSpPr>
              <p:nvPr/>
            </p:nvCxnSpPr>
            <p:spPr>
              <a:xfrm>
                <a:off x="5727700" y="6336435"/>
                <a:ext cx="607227" cy="1729"/>
              </a:xfrm>
              <a:prstGeom prst="straightConnector1">
                <a:avLst/>
              </a:prstGeom>
              <a:ln w="25400" cap="flat" cmpd="sng" algn="ctr">
                <a:solidFill>
                  <a:srgbClr val="0D0D0D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TextBox 34"/>
          <p:cNvSpPr txBox="1"/>
          <p:nvPr/>
        </p:nvSpPr>
        <p:spPr>
          <a:xfrm>
            <a:off x="457200" y="1295400"/>
            <a:ext cx="327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Calibri"/>
                <a:cs typeface="Calibri"/>
              </a:rPr>
              <a:t>Full Analysis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933700" y="2996624"/>
            <a:ext cx="327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000000"/>
                </a:solidFill>
                <a:latin typeface="Calibri"/>
                <a:cs typeface="Calibri"/>
              </a:rPr>
              <a:t>9.9 sec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57200" y="3810000"/>
            <a:ext cx="327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Calibri"/>
                <a:cs typeface="Calibri"/>
              </a:rPr>
              <a:t>Staged Analysis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120092" y="5739824"/>
            <a:ext cx="24038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000000"/>
                </a:solidFill>
                <a:latin typeface="Calibri"/>
                <a:cs typeface="Calibri"/>
              </a:rPr>
              <a:t>14.0 sec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724400" y="5739824"/>
            <a:ext cx="24038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000000"/>
                </a:solidFill>
                <a:latin typeface="Calibri"/>
                <a:cs typeface="Calibri"/>
              </a:rPr>
              <a:t>0.13 sec</a:t>
            </a:r>
          </a:p>
        </p:txBody>
      </p:sp>
    </p:spTree>
    <p:custDataLst>
      <p:tags r:id="rId1"/>
    </p:custDataLst>
  </p:cSld>
  <p:clrMapOvr>
    <a:masterClrMapping/>
  </p:clrMapOvr>
  <p:transition advTm="227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7" grpId="0"/>
      <p:bldP spid="58" grpId="0"/>
      <p:bldP spid="59" grpId="0"/>
      <p:bldP spid="6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of Analysis: Full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48</a:t>
            </a:fld>
            <a:endParaRPr lang="en-US"/>
          </a:p>
        </p:txBody>
      </p:sp>
      <p:graphicFrame>
        <p:nvGraphicFramePr>
          <p:cNvPr id="11" name="Chart 10"/>
          <p:cNvGraphicFramePr/>
          <p:nvPr/>
        </p:nvGraphicFramePr>
        <p:xfrm>
          <a:off x="0" y="2438400"/>
          <a:ext cx="6019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/>
              <a:t>Hole satisfies cookie policy?</a:t>
            </a:r>
          </a:p>
        </p:txBody>
      </p:sp>
      <p:sp>
        <p:nvSpPr>
          <p:cNvPr id="6" name="Vertical Text Placeholder 2"/>
          <p:cNvSpPr txBox="1">
            <a:spLocks/>
          </p:cNvSpPr>
          <p:nvPr/>
        </p:nvSpPr>
        <p:spPr>
          <a:xfrm>
            <a:off x="5638800" y="1295400"/>
            <a:ext cx="3048000" cy="584776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algn="ctr"/>
            <a:r>
              <a:rPr lang="en-US" sz="320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r>
              <a:rPr lang="en-US" sz="3200">
                <a:solidFill>
                  <a:srgbClr val="000000"/>
                </a:solidFill>
                <a:latin typeface="Calibri"/>
                <a:ea typeface="Zapf Dingbats"/>
                <a:cs typeface="Calibri"/>
              </a:rPr>
              <a:t> 30   </a:t>
            </a:r>
            <a:r>
              <a:rPr lang="en-US" sz="320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sz="3200">
                <a:latin typeface="Calibri"/>
                <a:ea typeface="Zapf Dingbats"/>
                <a:cs typeface="Calibri"/>
              </a:rPr>
              <a:t> 32</a:t>
            </a:r>
            <a:endParaRPr lang="en-US" sz="3200">
              <a:latin typeface="Calibri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104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5" grpId="0" build="p"/>
      <p:bldP spid="6" grpId="1" build="allAtOnce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of Analysis: Staged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49</a:t>
            </a:fld>
            <a:endParaRPr lang="en-US"/>
          </a:p>
        </p:txBody>
      </p:sp>
      <p:graphicFrame>
        <p:nvGraphicFramePr>
          <p:cNvPr id="11" name="Chart 10"/>
          <p:cNvGraphicFramePr/>
          <p:nvPr/>
        </p:nvGraphicFramePr>
        <p:xfrm>
          <a:off x="0" y="2438400"/>
          <a:ext cx="6019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/>
              <a:t>Hole satisfies cookie policy?</a:t>
            </a:r>
          </a:p>
        </p:txBody>
      </p:sp>
      <p:sp>
        <p:nvSpPr>
          <p:cNvPr id="7" name="Vertical Text Placeholder 2"/>
          <p:cNvSpPr txBox="1">
            <a:spLocks/>
          </p:cNvSpPr>
          <p:nvPr/>
        </p:nvSpPr>
        <p:spPr>
          <a:xfrm>
            <a:off x="5638800" y="1295400"/>
            <a:ext cx="3048000" cy="584776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algn="ctr"/>
            <a:r>
              <a:rPr lang="en-US" sz="320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r>
              <a:rPr lang="en-US" sz="3200">
                <a:solidFill>
                  <a:srgbClr val="000000"/>
                </a:solidFill>
                <a:latin typeface="Calibri"/>
                <a:ea typeface="Zapf Dingbats"/>
                <a:cs typeface="Calibri"/>
              </a:rPr>
              <a:t> 30   </a:t>
            </a:r>
            <a:r>
              <a:rPr lang="en-US" sz="320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sz="3200">
                <a:latin typeface="Calibri"/>
                <a:ea typeface="Zapf Dingbats"/>
                <a:cs typeface="Calibri"/>
              </a:rPr>
              <a:t> 32</a:t>
            </a:r>
            <a:endParaRPr lang="en-US" sz="3200">
              <a:latin typeface="Calibri"/>
              <a:cs typeface="Calibri"/>
            </a:endParaRPr>
          </a:p>
        </p:txBody>
      </p:sp>
      <p:sp>
        <p:nvSpPr>
          <p:cNvPr id="8" name="Vertical Text Placeholder 2"/>
          <p:cNvSpPr txBox="1">
            <a:spLocks/>
          </p:cNvSpPr>
          <p:nvPr/>
        </p:nvSpPr>
        <p:spPr>
          <a:xfrm>
            <a:off x="5638800" y="2971800"/>
            <a:ext cx="3276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/>
              <a:t>Residual checker: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40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000"/>
              <a:t>26/30 safe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Imprecision:</a:t>
            </a:r>
            <a:r>
              <a:rPr lang="en-US" sz="3000"/>
              <a:t/>
            </a:r>
            <a:br>
              <a:rPr lang="en-US" sz="3000"/>
            </a:br>
            <a:r>
              <a:rPr kumimoji="0" lang="en-US" sz="30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false positives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29100" y="3136900"/>
            <a:ext cx="762000" cy="495300"/>
          </a:xfrm>
          <a:prstGeom prst="rect">
            <a:avLst/>
          </a:prstGeom>
          <a:noFill/>
          <a:ln w="889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51200" y="4495800"/>
            <a:ext cx="762000" cy="495300"/>
          </a:xfrm>
          <a:prstGeom prst="rect">
            <a:avLst/>
          </a:prstGeom>
          <a:noFill/>
          <a:ln w="889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1260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uiExpand="1" build="p"/>
      <p:bldP spid="9" grpId="0" animBg="1"/>
      <p:bldP spid="9" grpId="1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solidFill>
            <a:srgbClr val="FF0000">
              <a:alpha val="80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5402" y="304800"/>
            <a:ext cx="40841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>
                <a:latin typeface="Consolas"/>
                <a:cs typeface="Consolas"/>
              </a:rPr>
              <a:t>evil.com</a:t>
            </a:r>
          </a:p>
        </p:txBody>
      </p:sp>
      <p:pic>
        <p:nvPicPr>
          <p:cNvPr id="7" name="Picture 6" descr="computer-blu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1473200"/>
            <a:ext cx="2032000" cy="2032000"/>
          </a:xfrm>
          <a:prstGeom prst="rect">
            <a:avLst/>
          </a:prstGeom>
        </p:spPr>
      </p:pic>
      <p:pic>
        <p:nvPicPr>
          <p:cNvPr id="4" name="Picture 3" descr="skul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1984" y="1766833"/>
            <a:ext cx="1234632" cy="1190734"/>
          </a:xfrm>
          <a:prstGeom prst="rect">
            <a:avLst/>
          </a:prstGeom>
        </p:spPr>
      </p:pic>
      <p:sp>
        <p:nvSpPr>
          <p:cNvPr id="9" name="Vertical Text Placeholder 8"/>
          <p:cNvSpPr txBox="1">
            <a:spLocks/>
          </p:cNvSpPr>
          <p:nvPr/>
        </p:nvSpPr>
        <p:spPr>
          <a:xfrm>
            <a:off x="609600" y="4114800"/>
            <a:ext cx="80772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kumimoji="0" lang="en-US" sz="40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Script navigates to malicious page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4000"/>
              <a:t>Exploits</a:t>
            </a:r>
            <a:r>
              <a:rPr kumimoji="0" lang="en-US" sz="40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browser vulnerability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spd="slow" advTm="77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/>
              <a:t>Context-sensitivity</a:t>
            </a:r>
          </a:p>
          <a:p>
            <a:endParaRPr lang="en-US"/>
          </a:p>
          <a:p>
            <a:r>
              <a:rPr lang="en-US"/>
              <a:t>Dynamically-constructed field names</a:t>
            </a:r>
          </a:p>
          <a:p>
            <a:endParaRPr lang="en-US"/>
          </a:p>
          <a:p>
            <a:r>
              <a:rPr lang="en-US"/>
              <a:t>Test more complicated policies</a:t>
            </a:r>
          </a:p>
          <a:p>
            <a:endParaRPr lang="en-US"/>
          </a:p>
          <a:p>
            <a:r>
              <a:rPr lang="en-US"/>
              <a:t>Embed residual policy checker in browser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50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97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en-US"/>
              <a:t>Information flow</a:t>
            </a:r>
          </a:p>
          <a:p>
            <a:pPr lvl="1"/>
            <a:r>
              <a:rPr lang="en-US" sz="2400"/>
              <a:t>type systems</a:t>
            </a:r>
          </a:p>
          <a:p>
            <a:pPr lvl="1"/>
            <a:r>
              <a:rPr lang="en-US" sz="2400"/>
              <a:t>dynamic instrumentation</a:t>
            </a:r>
          </a:p>
          <a:p>
            <a:r>
              <a:rPr lang="en-US"/>
              <a:t>JavaScript analysis</a:t>
            </a:r>
          </a:p>
          <a:p>
            <a:pPr lvl="1"/>
            <a:r>
              <a:rPr lang="en-US" sz="2400"/>
              <a:t>types [Thiemann 05, Anderson et al. 05]</a:t>
            </a:r>
          </a:p>
          <a:p>
            <a:pPr lvl="1"/>
            <a:r>
              <a:rPr lang="en-US" sz="2400"/>
              <a:t>dynamic policies [Chander et al. 07]</a:t>
            </a:r>
          </a:p>
          <a:p>
            <a:pPr lvl="1"/>
            <a:r>
              <a:rPr lang="en-US" sz="2400"/>
              <a:t>static analysis [Guarnieri/Livshits 09]</a:t>
            </a:r>
          </a:p>
          <a:p>
            <a:r>
              <a:rPr lang="en-US"/>
              <a:t>Browser security</a:t>
            </a:r>
          </a:p>
          <a:p>
            <a:pPr lvl="1"/>
            <a:r>
              <a:rPr lang="en-US" sz="2400"/>
              <a:t>finer-grained interaction between scripts [Howell et al. 07]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51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603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514350" indent="-514350"/>
            <a:r>
              <a:rPr lang="en-US"/>
              <a:t>JavaScript static analysis is scalable</a:t>
            </a:r>
          </a:p>
          <a:p>
            <a:pPr marL="514350" indent="-514350"/>
            <a:endParaRPr lang="en-US"/>
          </a:p>
          <a:p>
            <a:pPr marL="514350" indent="-514350"/>
            <a:r>
              <a:rPr lang="en-US"/>
              <a:t>Residual checks are fast enough for client</a:t>
            </a:r>
          </a:p>
          <a:p>
            <a:pPr marL="514350" indent="-514350"/>
            <a:endParaRPr lang="en-US"/>
          </a:p>
          <a:p>
            <a:pPr marL="514350" indent="-514350"/>
            <a:r>
              <a:rPr lang="en-US"/>
              <a:t>Residual policies precisely capture information flow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52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70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Thanks!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  <p:transition advTm="2977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>
                <a:latin typeface="Calibri"/>
                <a:cs typeface="Calibri"/>
              </a:rPr>
              <a:t>Extra Slides</a:t>
            </a:r>
          </a:p>
        </p:txBody>
      </p:sp>
    </p:spTree>
  </p:cSld>
  <p:clrMapOvr>
    <a:masterClrMapping/>
  </p:clrMapOvr>
  <p:transition advTm="816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Flow Policies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76800" y="3121876"/>
            <a:ext cx="3352800" cy="383324"/>
          </a:xfrm>
          <a:prstGeom prst="rect">
            <a:avLst/>
          </a:prstGeom>
          <a:solidFill>
            <a:srgbClr val="FCD5B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Consolas"/>
                <a:cs typeface="Consolas"/>
              </a:rPr>
              <a:t>if (x) { holeVar = 1 };</a:t>
            </a:r>
          </a:p>
        </p:txBody>
      </p:sp>
      <p:sp>
        <p:nvSpPr>
          <p:cNvPr id="13" name="Vertical Text Placeholder 2"/>
          <p:cNvSpPr txBox="1">
            <a:spLocks/>
          </p:cNvSpPr>
          <p:nvPr/>
        </p:nvSpPr>
        <p:spPr>
          <a:xfrm>
            <a:off x="457200" y="1295400"/>
            <a:ext cx="8229600" cy="125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Confidentiality of </a:t>
            </a:r>
            <a:r>
              <a:rPr lang="en-US" sz="3200">
                <a:latin typeface="Consolas"/>
                <a:cs typeface="Consolas"/>
              </a:rPr>
              <a:t>x</a:t>
            </a:r>
            <a:r>
              <a:rPr lang="en-US" sz="3200">
                <a:latin typeface="Calibri"/>
                <a:cs typeface="Calibri"/>
              </a:rPr>
              <a:t>:</a:t>
            </a:r>
          </a:p>
          <a:p>
            <a:pPr algn="ctr"/>
            <a:r>
              <a:rPr lang="en-US" sz="3200">
                <a:latin typeface="Consolas"/>
                <a:cs typeface="Consolas"/>
              </a:rPr>
              <a:t>x</a:t>
            </a:r>
            <a:r>
              <a:rPr lang="en-US" sz="3200"/>
              <a:t> should not affect hole variables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800" y="2612813"/>
            <a:ext cx="3352800" cy="46578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indirectly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52814" y="2612813"/>
            <a:ext cx="639897" cy="46578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or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14400" y="3121876"/>
            <a:ext cx="3352800" cy="383324"/>
          </a:xfrm>
          <a:prstGeom prst="rect">
            <a:avLst/>
          </a:prstGeom>
          <a:solidFill>
            <a:srgbClr val="FCD5B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Consolas"/>
                <a:cs typeface="Consolas"/>
              </a:rPr>
              <a:t>holeVar = x;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14400" y="2612813"/>
            <a:ext cx="3352800" cy="46578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directly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76800" y="5791200"/>
            <a:ext cx="3352800" cy="383324"/>
          </a:xfrm>
          <a:prstGeom prst="rect">
            <a:avLst/>
          </a:prstGeom>
          <a:solidFill>
            <a:srgbClr val="FCD5B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Consolas"/>
                <a:cs typeface="Consolas"/>
              </a:rPr>
              <a:t>if (holeVar) { x = 1 };</a:t>
            </a:r>
          </a:p>
        </p:txBody>
      </p:sp>
      <p:sp>
        <p:nvSpPr>
          <p:cNvPr id="20" name="Vertical Text Placeholder 2"/>
          <p:cNvSpPr txBox="1">
            <a:spLocks/>
          </p:cNvSpPr>
          <p:nvPr/>
        </p:nvSpPr>
        <p:spPr>
          <a:xfrm>
            <a:off x="457200" y="3962400"/>
            <a:ext cx="8229600" cy="1261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Integrity of </a:t>
            </a:r>
            <a:r>
              <a:rPr lang="en-US" sz="3200">
                <a:latin typeface="Consolas"/>
                <a:cs typeface="Consolas"/>
              </a:rPr>
              <a:t>x</a:t>
            </a:r>
            <a:r>
              <a:rPr lang="en-US" sz="3200">
                <a:latin typeface="Calibri"/>
                <a:cs typeface="Calibri"/>
              </a:rPr>
              <a:t>:</a:t>
            </a:r>
          </a:p>
          <a:p>
            <a:pPr algn="ctr"/>
            <a:r>
              <a:rPr lang="en-US" sz="3200"/>
              <a:t>hole variables should not affect </a:t>
            </a:r>
            <a:r>
              <a:rPr lang="en-US" sz="3200">
                <a:latin typeface="Consolas"/>
                <a:cs typeface="Consolas"/>
              </a:rPr>
              <a:t>x</a:t>
            </a:r>
            <a:endParaRPr lang="en-US" sz="3200"/>
          </a:p>
        </p:txBody>
      </p:sp>
      <p:sp>
        <p:nvSpPr>
          <p:cNvPr id="21" name="Rectangle 20"/>
          <p:cNvSpPr/>
          <p:nvPr/>
        </p:nvSpPr>
        <p:spPr>
          <a:xfrm>
            <a:off x="4876800" y="5334000"/>
            <a:ext cx="3352800" cy="46578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indirectly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52814" y="5334000"/>
            <a:ext cx="639897" cy="46578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or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14400" y="5791200"/>
            <a:ext cx="3352800" cy="383324"/>
          </a:xfrm>
          <a:prstGeom prst="rect">
            <a:avLst/>
          </a:prstGeom>
          <a:solidFill>
            <a:srgbClr val="FCD5B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Consolas"/>
                <a:cs typeface="Consolas"/>
              </a:rPr>
              <a:t>x = holeVar;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14400" y="5334000"/>
            <a:ext cx="3352800" cy="46578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directly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55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Fields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56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Times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29000"/>
            <a:ext cx="8229600" cy="3124200"/>
          </a:xfrm>
        </p:spPr>
        <p:txBody>
          <a:bodyPr/>
          <a:lstStyle/>
          <a:p>
            <a:r>
              <a:rPr lang="en-US"/>
              <a:t>Full analysis too slow to run on client</a:t>
            </a:r>
          </a:p>
          <a:p>
            <a:r>
              <a:rPr lang="en-US"/>
              <a:t>Quick to compute residual policy on server</a:t>
            </a:r>
          </a:p>
          <a:p>
            <a:r>
              <a:rPr lang="en-US"/>
              <a:t>Small run-time overhead to check</a:t>
            </a:r>
          </a:p>
          <a:p>
            <a:pPr lvl="1"/>
            <a:r>
              <a:rPr lang="en-US"/>
              <a:t>running time includes parsing time</a:t>
            </a:r>
          </a:p>
          <a:p>
            <a:pPr lvl="1"/>
            <a:r>
              <a:rPr lang="en-US"/>
              <a:t>parser is not optimized for speed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57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308100"/>
          <a:ext cx="822960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19050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/>
                        <a:t>cookie policy</a:t>
                      </a:r>
                      <a:endParaRPr lang="en-US" sz="2200" b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/>
                        <a:t>location policy</a:t>
                      </a:r>
                      <a:endParaRPr lang="en-US" sz="2200" b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Flow analysis on context +</a:t>
                      </a:r>
                      <a:r>
                        <a:rPr lang="en-US" sz="2200" baseline="0"/>
                        <a:t> hole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Computing residual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Checking residual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Calibri"/>
                          <a:cs typeface="Calibri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24"/>
          <p:cNvGrpSpPr/>
          <p:nvPr/>
        </p:nvGrpSpPr>
        <p:grpSpPr>
          <a:xfrm>
            <a:off x="4724400" y="1689100"/>
            <a:ext cx="3962400" cy="495300"/>
            <a:chOff x="2362200" y="1981200"/>
            <a:chExt cx="3962400" cy="495300"/>
          </a:xfrm>
        </p:grpSpPr>
        <p:sp>
          <p:nvSpPr>
            <p:cNvPr id="26" name="Rectangle 25"/>
            <p:cNvSpPr/>
            <p:nvPr/>
          </p:nvSpPr>
          <p:spPr>
            <a:xfrm>
              <a:off x="2362200" y="1981200"/>
              <a:ext cx="1981200" cy="495300"/>
            </a:xfrm>
            <a:prstGeom prst="rect">
              <a:avLst/>
            </a:prstGeom>
            <a:noFill/>
            <a:ln w="889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9.9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343400" y="1981200"/>
              <a:ext cx="1981200" cy="495300"/>
            </a:xfrm>
            <a:prstGeom prst="rect">
              <a:avLst/>
            </a:prstGeom>
            <a:noFill/>
            <a:ln w="889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chemeClr val="tx1"/>
                  </a:solidFill>
                </a:rPr>
                <a:t>10.7</a:t>
              </a:r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4724400" y="2139950"/>
            <a:ext cx="3962400" cy="495300"/>
            <a:chOff x="2362200" y="1981200"/>
            <a:chExt cx="3962400" cy="495300"/>
          </a:xfrm>
        </p:grpSpPr>
        <p:sp>
          <p:nvSpPr>
            <p:cNvPr id="30" name="Rectangle 29"/>
            <p:cNvSpPr/>
            <p:nvPr/>
          </p:nvSpPr>
          <p:spPr>
            <a:xfrm>
              <a:off x="2362200" y="1981200"/>
              <a:ext cx="1981200" cy="495300"/>
            </a:xfrm>
            <a:prstGeom prst="rect">
              <a:avLst/>
            </a:prstGeom>
            <a:noFill/>
            <a:ln w="889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chemeClr val="tx1"/>
                  </a:solidFill>
                </a:rPr>
                <a:t>14.0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343400" y="1981200"/>
              <a:ext cx="1981200" cy="495300"/>
            </a:xfrm>
            <a:prstGeom prst="rect">
              <a:avLst/>
            </a:prstGeom>
            <a:noFill/>
            <a:ln w="889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chemeClr val="tx1"/>
                  </a:solidFill>
                </a:rPr>
                <a:t>28.4</a:t>
              </a:r>
            </a:p>
          </p:txBody>
        </p:sp>
      </p:grpSp>
      <p:grpSp>
        <p:nvGrpSpPr>
          <p:cNvPr id="8" name="Group 32"/>
          <p:cNvGrpSpPr/>
          <p:nvPr/>
        </p:nvGrpSpPr>
        <p:grpSpPr>
          <a:xfrm>
            <a:off x="4724400" y="2570480"/>
            <a:ext cx="3962400" cy="495300"/>
            <a:chOff x="2362200" y="1981200"/>
            <a:chExt cx="3962400" cy="495300"/>
          </a:xfrm>
        </p:grpSpPr>
        <p:sp>
          <p:nvSpPr>
            <p:cNvPr id="34" name="Rectangle 33"/>
            <p:cNvSpPr/>
            <p:nvPr/>
          </p:nvSpPr>
          <p:spPr>
            <a:xfrm>
              <a:off x="2362200" y="1981200"/>
              <a:ext cx="1981200" cy="495300"/>
            </a:xfrm>
            <a:prstGeom prst="rect">
              <a:avLst/>
            </a:prstGeom>
            <a:noFill/>
            <a:ln w="889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chemeClr val="tx1"/>
                  </a:solidFill>
                </a:rPr>
                <a:t>0.13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1981200"/>
              <a:ext cx="1981200" cy="495300"/>
            </a:xfrm>
            <a:prstGeom prst="rect">
              <a:avLst/>
            </a:prstGeom>
            <a:noFill/>
            <a:ln w="889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chemeClr val="tx1"/>
                  </a:solidFill>
                </a:rPr>
                <a:t>0.12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31744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of Staged Analysis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4800"/>
            <a:ext cx="8229600" cy="2438400"/>
          </a:xfrm>
        </p:spPr>
        <p:txBody>
          <a:bodyPr/>
          <a:lstStyle/>
          <a:p>
            <a:r>
              <a:rPr lang="en-US"/>
              <a:t>Residual policy usually agrees with full information flow analysis</a:t>
            </a:r>
          </a:p>
          <a:p>
            <a:r>
              <a:rPr lang="en-US"/>
              <a:t>Imprecision from tainted functions/fields</a:t>
            </a:r>
          </a:p>
          <a:p>
            <a:r>
              <a:rPr lang="en-US"/>
              <a:t>No false negatives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58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295400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057400"/>
                <a:gridCol w="19050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0"/>
                        <a:t>Full:</a:t>
                      </a:r>
                      <a:br>
                        <a:rPr lang="en-US" sz="2200" b="0"/>
                      </a:br>
                      <a:r>
                        <a:rPr lang="en-US" sz="2200" b="0"/>
                        <a:t>Policy Satisfied?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/>
                        <a:t>Staged:</a:t>
                      </a:r>
                      <a:br>
                        <a:rPr lang="en-US" sz="2200" b="0" baseline="0"/>
                      </a:br>
                      <a:r>
                        <a:rPr lang="en-US" sz="2200" b="0" baseline="0"/>
                        <a:t>Policy Satisfied?</a:t>
                      </a:r>
                      <a:endParaRPr lang="en-US" sz="2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/>
                        <a:t>cookie policy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/>
                        <a:t>location policy</a:t>
                      </a: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sz="220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sz="220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Calibri"/>
                          <a:cs typeface="Calibri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Calibri"/>
                          <a:cs typeface="Calibri"/>
                        </a:rPr>
                        <a:t>49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sz="2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sz="2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Calibri"/>
                          <a:cs typeface="Calibri"/>
                        </a:rPr>
                        <a:t>32</a:t>
                      </a:r>
                    </a:p>
                  </a:txBody>
                  <a:tcP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sz="220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81200" y="2450524"/>
            <a:ext cx="6705600" cy="495300"/>
          </a:xfrm>
          <a:prstGeom prst="rect">
            <a:avLst/>
          </a:prstGeom>
          <a:noFill/>
          <a:ln w="889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solidFill>
                  <a:schemeClr val="tx1"/>
                </a:solidFill>
              </a:rPr>
              <a:t>imprecision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3314124"/>
            <a:ext cx="6705600" cy="495300"/>
          </a:xfrm>
          <a:prstGeom prst="rect">
            <a:avLst/>
          </a:prstGeom>
          <a:noFill/>
          <a:ln w="889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solidFill>
                  <a:schemeClr val="tx1"/>
                </a:solidFill>
              </a:rPr>
              <a:t>soundness</a:t>
            </a:r>
          </a:p>
        </p:txBody>
      </p:sp>
    </p:spTree>
    <p:custDataLst>
      <p:tags r:id="rId1"/>
    </p:custDataLst>
  </p:cSld>
  <p:clrMapOvr>
    <a:masterClrMapping/>
  </p:clrMapOvr>
  <p:transition advTm="4602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Problem, Part 1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/>
              <a:t>Third-party code may affect sensitive data</a:t>
            </a:r>
          </a:p>
          <a:p>
            <a:pPr lvl="1"/>
            <a:r>
              <a:rPr lang="en-US" sz="2000"/>
              <a:t>e.g. writing </a:t>
            </a:r>
            <a:r>
              <a:rPr lang="en-US" sz="2000">
                <a:latin typeface="Consolas"/>
                <a:cs typeface="Consolas"/>
              </a:rPr>
              <a:t>doc.location</a:t>
            </a:r>
          </a:p>
          <a:p>
            <a:pPr lvl="1"/>
            <a:r>
              <a:rPr lang="en-US" sz="2000"/>
              <a:t>e.g. reading </a:t>
            </a:r>
            <a:r>
              <a:rPr lang="en-US" sz="2000">
                <a:latin typeface="Consolas"/>
                <a:cs typeface="Consolas"/>
              </a:rPr>
              <a:t>doc.cookie</a:t>
            </a:r>
          </a:p>
          <a:p>
            <a:r>
              <a:rPr lang="en-US"/>
              <a:t>Information flow policies</a:t>
            </a:r>
          </a:p>
          <a:p>
            <a:pPr lvl="1"/>
            <a:r>
              <a:rPr lang="en-US" sz="2000"/>
              <a:t>e.g. integrity of </a:t>
            </a:r>
            <a:r>
              <a:rPr lang="en-US" sz="2000">
                <a:latin typeface="Consolas"/>
                <a:cs typeface="Consolas"/>
              </a:rPr>
              <a:t>doc.location</a:t>
            </a:r>
          </a:p>
          <a:p>
            <a:pPr lvl="1"/>
            <a:r>
              <a:rPr lang="en-US" sz="2000"/>
              <a:t>e.g. confidentiality of </a:t>
            </a:r>
            <a:r>
              <a:rPr lang="en-US" sz="2000">
                <a:latin typeface="Consolas"/>
                <a:cs typeface="Consolas"/>
              </a:rPr>
              <a:t>doc.cookie</a:t>
            </a:r>
          </a:p>
          <a:p>
            <a:r>
              <a:rPr lang="en-US"/>
              <a:t>JavaScript difficulties</a:t>
            </a:r>
          </a:p>
          <a:p>
            <a:pPr lvl="1"/>
            <a:r>
              <a:rPr lang="en-US" sz="2000"/>
              <a:t>dynamic typing</a:t>
            </a:r>
          </a:p>
          <a:p>
            <a:pPr lvl="1"/>
            <a:r>
              <a:rPr lang="en-US" sz="2000"/>
              <a:t>first-class functions</a:t>
            </a:r>
          </a:p>
          <a:p>
            <a:pPr lvl="1"/>
            <a:r>
              <a:rPr lang="en-US" sz="2000"/>
              <a:t>objects, but no classes</a:t>
            </a:r>
          </a:p>
          <a:p>
            <a:pPr lvl="1"/>
            <a:r>
              <a:rPr lang="en-US" sz="2000"/>
              <a:t>prototypes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70664" y="3814466"/>
            <a:ext cx="3216136" cy="153619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0664" y="2286002"/>
            <a:ext cx="3216136" cy="15284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80000"/>
                </a:schemeClr>
              </a:gs>
            </a:gsLst>
            <a:lin ang="16200000" scaled="0"/>
            <a:tileRect/>
          </a:gra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31127" y="2286002"/>
            <a:ext cx="24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libri"/>
                <a:cs typeface="Calibri"/>
              </a:rPr>
              <a:t>server code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70664" y="3814466"/>
            <a:ext cx="3216136" cy="1536192"/>
          </a:xfrm>
          <a:prstGeom prst="rect">
            <a:avLst/>
          </a:prstGeom>
          <a:solidFill>
            <a:srgbClr val="FFFF00">
              <a:alpha val="75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31127" y="3814466"/>
            <a:ext cx="291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libri"/>
                <a:cs typeface="Calibri"/>
              </a:rPr>
              <a:t>third-party code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31126" y="3181290"/>
            <a:ext cx="2774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nsolas"/>
                <a:cs typeface="Consolas"/>
              </a:rPr>
              <a:t>var doc = ...;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31127" y="4424066"/>
            <a:ext cx="315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/>
                <a:cs typeface="Consolas"/>
              </a:rPr>
              <a:t>doc.location = “evil”;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31127" y="4876800"/>
            <a:ext cx="277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/>
                <a:cs typeface="Consolas"/>
              </a:rPr>
              <a:t>steal(doc.cookie);</a:t>
            </a:r>
          </a:p>
        </p:txBody>
      </p:sp>
    </p:spTree>
    <p:custDataLst>
      <p:tags r:id="rId1"/>
    </p:custDataLst>
  </p:cSld>
  <p:clrMapOvr>
    <a:masterClrMapping/>
  </p:clrMapOvr>
  <p:transition advTm="485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12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Problem, Part 2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/>
              <a:t>Entire code not available until runtime</a:t>
            </a:r>
          </a:p>
          <a:p>
            <a:endParaRPr lang="en-US"/>
          </a:p>
          <a:p>
            <a:r>
              <a:rPr lang="en-US"/>
              <a:t>Arrives in stages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70664" y="3814466"/>
            <a:ext cx="3216136" cy="153619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0664" y="2286002"/>
            <a:ext cx="3216136" cy="15284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80000"/>
                </a:schemeClr>
              </a:gs>
            </a:gsLst>
            <a:lin ang="16200000" scaled="0"/>
            <a:tileRect/>
          </a:gra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70664" y="3814467"/>
            <a:ext cx="3216136" cy="1536192"/>
          </a:xfrm>
          <a:prstGeom prst="rect">
            <a:avLst/>
          </a:prstGeom>
          <a:solidFill>
            <a:srgbClr val="FFFF00">
              <a:alpha val="75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31127" y="3814466"/>
            <a:ext cx="291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libri"/>
                <a:cs typeface="Calibri"/>
              </a:rPr>
              <a:t>third-party code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85064" y="5350658"/>
            <a:ext cx="2301736" cy="913053"/>
          </a:xfrm>
          <a:prstGeom prst="rect">
            <a:avLst/>
          </a:prstGeom>
          <a:solidFill>
            <a:srgbClr val="FFFF00">
              <a:alpha val="75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53000" y="5350658"/>
            <a:ext cx="1432064" cy="913053"/>
          </a:xfrm>
          <a:prstGeom prst="rect">
            <a:avLst/>
          </a:prstGeom>
          <a:solidFill>
            <a:srgbClr val="FFFF00">
              <a:alpha val="75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2286003"/>
            <a:ext cx="517664" cy="3064656"/>
          </a:xfrm>
          <a:prstGeom prst="rect">
            <a:avLst/>
          </a:prstGeom>
          <a:solidFill>
            <a:srgbClr val="FFFF00">
              <a:alpha val="75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31127" y="2286002"/>
            <a:ext cx="24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libri"/>
                <a:cs typeface="Calibri"/>
              </a:rPr>
              <a:t>server code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1126" y="3181290"/>
            <a:ext cx="2774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nsolas"/>
                <a:cs typeface="Consolas"/>
              </a:rPr>
              <a:t>var doc = ...;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31127" y="4424066"/>
            <a:ext cx="315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/>
                <a:cs typeface="Consolas"/>
              </a:rPr>
              <a:t>doc.location = “evil”;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31127" y="4876800"/>
            <a:ext cx="277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nsolas"/>
                <a:cs typeface="Consolas"/>
              </a:rPr>
              <a:t>steal(doc.cookie);</a:t>
            </a:r>
          </a:p>
        </p:txBody>
      </p:sp>
    </p:spTree>
    <p:custDataLst>
      <p:tags r:id="rId1"/>
    </p:custDataLst>
  </p:cSld>
  <p:clrMapOvr>
    <a:masterClrMapping/>
  </p:clrMapOvr>
  <p:transition advTm="198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Staged Approach: Server</a:t>
            </a:r>
          </a:p>
        </p:txBody>
      </p:sp>
      <p:grpSp>
        <p:nvGrpSpPr>
          <p:cNvPr id="3" name="Group 46"/>
          <p:cNvGrpSpPr/>
          <p:nvPr/>
        </p:nvGrpSpPr>
        <p:grpSpPr>
          <a:xfrm>
            <a:off x="786513" y="1572010"/>
            <a:ext cx="1463537" cy="1531460"/>
            <a:chOff x="786513" y="2410209"/>
            <a:chExt cx="1463537" cy="1531460"/>
          </a:xfrm>
        </p:grpSpPr>
        <p:grpSp>
          <p:nvGrpSpPr>
            <p:cNvPr id="4" name="Group 7"/>
            <p:cNvGrpSpPr/>
            <p:nvPr/>
          </p:nvGrpSpPr>
          <p:grpSpPr>
            <a:xfrm>
              <a:off x="786513" y="2882901"/>
              <a:ext cx="1444907" cy="1058768"/>
              <a:chOff x="152400" y="228600"/>
              <a:chExt cx="8839200" cy="64770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52400" y="228600"/>
                <a:ext cx="8839200" cy="6477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8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80000"/>
                    </a:schemeClr>
                  </a:gs>
                </a:gsLst>
                <a:lin ang="16200000" scaled="0"/>
                <a:tileRect/>
              </a:gra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591133" y="3335712"/>
                <a:ext cx="3352798" cy="2438401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786513" y="2410209"/>
              <a:ext cx="1463537" cy="46578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context</a:t>
              </a:r>
            </a:p>
          </p:txBody>
        </p:sp>
      </p:grpSp>
      <p:grpSp>
        <p:nvGrpSpPr>
          <p:cNvPr id="5" name="Group 47"/>
          <p:cNvGrpSpPr/>
          <p:nvPr/>
        </p:nvGrpSpPr>
        <p:grpSpPr>
          <a:xfrm>
            <a:off x="764762" y="3276601"/>
            <a:ext cx="1466658" cy="1443684"/>
            <a:chOff x="764762" y="4114800"/>
            <a:chExt cx="1466658" cy="1443684"/>
          </a:xfrm>
        </p:grpSpPr>
        <p:sp>
          <p:nvSpPr>
            <p:cNvPr id="10" name="Folded Corner 9"/>
            <p:cNvSpPr/>
            <p:nvPr/>
          </p:nvSpPr>
          <p:spPr>
            <a:xfrm>
              <a:off x="999365" y="4580585"/>
              <a:ext cx="1025457" cy="977899"/>
            </a:xfrm>
            <a:prstGeom prst="foldedCorner">
              <a:avLst>
                <a:gd name="adj" fmla="val 25793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4762" y="4114800"/>
              <a:ext cx="1466658" cy="46578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policy</a:t>
              </a:r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3505200" y="1572011"/>
            <a:ext cx="4432455" cy="4219190"/>
            <a:chOff x="3505200" y="1572011"/>
            <a:chExt cx="4432455" cy="4219190"/>
          </a:xfrm>
        </p:grpSpPr>
        <p:sp>
          <p:nvSpPr>
            <p:cNvPr id="35" name="Folded Corner 34"/>
            <p:cNvSpPr/>
            <p:nvPr/>
          </p:nvSpPr>
          <p:spPr>
            <a:xfrm>
              <a:off x="3505200" y="1572011"/>
              <a:ext cx="4432455" cy="4219190"/>
            </a:xfrm>
            <a:prstGeom prst="foldedCorner">
              <a:avLst>
                <a:gd name="adj" fmla="val 25793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733800" y="1752600"/>
              <a:ext cx="3810000" cy="258532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US" sz="2600">
                  <a:solidFill>
                    <a:schemeClr val="tx1"/>
                  </a:solidFill>
                  <a:latin typeface="Calibri"/>
                  <a:cs typeface="Calibri"/>
                </a:rPr>
                <a:t>Information Flow Policies</a:t>
              </a:r>
            </a:p>
            <a:p>
              <a:endParaRPr lang="en-US" sz="260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r>
                <a:rPr lang="en-US" sz="2200">
                  <a:solidFill>
                    <a:schemeClr val="tx1"/>
                  </a:solidFill>
                  <a:latin typeface="Calibri"/>
                  <a:cs typeface="Calibri"/>
                </a:rPr>
                <a:t>Confidentiality policy:</a:t>
              </a:r>
            </a:p>
            <a:p>
              <a:r>
                <a:rPr lang="en-US" sz="2200">
                  <a:solidFill>
                    <a:schemeClr val="tx1"/>
                  </a:solidFill>
                  <a:latin typeface="Calibri"/>
                  <a:cs typeface="Calibri"/>
                </a:rPr>
                <a:t>	</a:t>
              </a:r>
              <a:r>
                <a:rPr lang="en-US" sz="2200">
                  <a:solidFill>
                    <a:schemeClr val="tx1"/>
                  </a:solidFill>
                  <a:latin typeface="Consolas"/>
                  <a:cs typeface="Consolas"/>
                </a:rPr>
                <a:t>x</a:t>
              </a:r>
              <a:r>
                <a:rPr lang="en-US" sz="2200">
                  <a:solidFill>
                    <a:schemeClr val="tx1"/>
                  </a:solidFill>
                  <a:latin typeface="Calibri"/>
                  <a:cs typeface="Calibri"/>
                </a:rPr>
                <a:t> should not be read</a:t>
              </a:r>
            </a:p>
            <a:p>
              <a:endParaRPr lang="en-US" sz="220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r>
                <a:rPr lang="en-US" sz="2200">
                  <a:solidFill>
                    <a:schemeClr val="tx1"/>
                  </a:solidFill>
                  <a:latin typeface="Calibri"/>
                  <a:cs typeface="Calibri"/>
                </a:rPr>
                <a:t>Integrity policy:</a:t>
              </a:r>
            </a:p>
            <a:p>
              <a:r>
                <a:rPr lang="en-US" sz="2200">
                  <a:solidFill>
                    <a:schemeClr val="tx1"/>
                  </a:solidFill>
                  <a:latin typeface="Calibri"/>
                  <a:cs typeface="Calibri"/>
                </a:rPr>
                <a:t>	</a:t>
              </a:r>
              <a:r>
                <a:rPr lang="en-US" sz="2200">
                  <a:solidFill>
                    <a:schemeClr val="tx1"/>
                  </a:solidFill>
                  <a:latin typeface="Consolas"/>
                  <a:cs typeface="Consolas"/>
                </a:rPr>
                <a:t>x</a:t>
              </a:r>
              <a:r>
                <a:rPr lang="en-US" sz="2200">
                  <a:solidFill>
                    <a:schemeClr val="tx1"/>
                  </a:solidFill>
                  <a:latin typeface="Calibri"/>
                  <a:cs typeface="Calibri"/>
                </a:rPr>
                <a:t> should not be written</a:t>
              </a:r>
            </a:p>
          </p:txBody>
        </p:sp>
      </p:grpSp>
    </p:spTree>
    <p:custDataLst>
      <p:tags r:id="rId1"/>
    </p:custDataLst>
  </p:cSld>
  <p:clrMapOvr>
    <a:masterClrMapping/>
  </p:clrMapOvr>
  <p:transition spd="med" advTm="230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0"/>
            <a:ext cx="8229600" cy="1219200"/>
          </a:xfrm>
        </p:spPr>
        <p:txBody>
          <a:bodyPr vert="horz">
            <a:normAutofit/>
          </a:bodyPr>
          <a:lstStyle/>
          <a:p>
            <a:pPr marL="514350" indent="-514350"/>
            <a:r>
              <a:rPr lang="en-US"/>
              <a:t>Summarizes how loaded code must behave</a:t>
            </a:r>
          </a:p>
          <a:p>
            <a:pPr marL="514350" indent="-514350"/>
            <a:r>
              <a:rPr lang="en-US"/>
              <a:t>Syntactically enforceable for speed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Staged Approach: Server</a:t>
            </a:r>
          </a:p>
        </p:txBody>
      </p:sp>
      <p:grpSp>
        <p:nvGrpSpPr>
          <p:cNvPr id="3" name="Group 46"/>
          <p:cNvGrpSpPr/>
          <p:nvPr/>
        </p:nvGrpSpPr>
        <p:grpSpPr>
          <a:xfrm>
            <a:off x="786513" y="1572010"/>
            <a:ext cx="1463537" cy="1531460"/>
            <a:chOff x="786513" y="2410209"/>
            <a:chExt cx="1463537" cy="1531460"/>
          </a:xfrm>
        </p:grpSpPr>
        <p:grpSp>
          <p:nvGrpSpPr>
            <p:cNvPr id="4" name="Group 7"/>
            <p:cNvGrpSpPr/>
            <p:nvPr/>
          </p:nvGrpSpPr>
          <p:grpSpPr>
            <a:xfrm>
              <a:off x="786513" y="2882901"/>
              <a:ext cx="1444907" cy="1058768"/>
              <a:chOff x="152400" y="228600"/>
              <a:chExt cx="8839200" cy="64770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52400" y="228600"/>
                <a:ext cx="8839200" cy="6477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8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80000"/>
                    </a:schemeClr>
                  </a:gs>
                </a:gsLst>
                <a:lin ang="16200000" scaled="0"/>
                <a:tileRect/>
              </a:gra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591133" y="3335712"/>
                <a:ext cx="3352798" cy="2438401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786513" y="2410209"/>
              <a:ext cx="1463537" cy="46578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context</a:t>
              </a:r>
            </a:p>
          </p:txBody>
        </p:sp>
      </p:grpSp>
      <p:grpSp>
        <p:nvGrpSpPr>
          <p:cNvPr id="5" name="Group 47"/>
          <p:cNvGrpSpPr/>
          <p:nvPr/>
        </p:nvGrpSpPr>
        <p:grpSpPr>
          <a:xfrm>
            <a:off x="764762" y="3276601"/>
            <a:ext cx="1466658" cy="1443684"/>
            <a:chOff x="764762" y="4114800"/>
            <a:chExt cx="1466658" cy="1443684"/>
          </a:xfrm>
        </p:grpSpPr>
        <p:sp>
          <p:nvSpPr>
            <p:cNvPr id="10" name="Folded Corner 9"/>
            <p:cNvSpPr/>
            <p:nvPr/>
          </p:nvSpPr>
          <p:spPr>
            <a:xfrm>
              <a:off x="999365" y="4580585"/>
              <a:ext cx="1025457" cy="977899"/>
            </a:xfrm>
            <a:prstGeom prst="foldedCorner">
              <a:avLst>
                <a:gd name="adj" fmla="val 25793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4762" y="4114800"/>
              <a:ext cx="1466658" cy="46578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policy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162300" y="1572010"/>
            <a:ext cx="2171700" cy="3380990"/>
          </a:xfrm>
          <a:prstGeom prst="rect">
            <a:avLst/>
          </a:prstGeom>
          <a:solidFill>
            <a:schemeClr val="accent6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3000">
                <a:latin typeface="Calibri"/>
                <a:cs typeface="Calibri"/>
              </a:rPr>
              <a:t>JavaScript</a:t>
            </a:r>
          </a:p>
          <a:p>
            <a:pPr algn="ctr"/>
            <a:r>
              <a:rPr lang="en-US" sz="3000">
                <a:latin typeface="Calibri"/>
                <a:cs typeface="Calibri"/>
              </a:rPr>
              <a:t>Staging</a:t>
            </a:r>
            <a:br>
              <a:rPr lang="en-US" sz="3000">
                <a:latin typeface="Calibri"/>
                <a:cs typeface="Calibri"/>
              </a:rPr>
            </a:br>
            <a:r>
              <a:rPr lang="en-US" sz="3000">
                <a:latin typeface="Calibri"/>
                <a:cs typeface="Calibri"/>
              </a:rPr>
              <a:t>Analysis</a:t>
            </a:r>
          </a:p>
        </p:txBody>
      </p:sp>
      <p:grpSp>
        <p:nvGrpSpPr>
          <p:cNvPr id="8" name="Group 25"/>
          <p:cNvGrpSpPr/>
          <p:nvPr/>
        </p:nvGrpSpPr>
        <p:grpSpPr>
          <a:xfrm>
            <a:off x="2022062" y="2565400"/>
            <a:ext cx="1150178" cy="1665288"/>
            <a:chOff x="2022062" y="2565400"/>
            <a:chExt cx="1150178" cy="1665288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241360" y="2565400"/>
              <a:ext cx="930880" cy="1588"/>
            </a:xfrm>
            <a:prstGeom prst="straightConnector1">
              <a:avLst/>
            </a:prstGeom>
            <a:ln w="38100" cap="flat" cmpd="sng" algn="ctr">
              <a:solidFill>
                <a:srgbClr val="0D0D0D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022062" y="4229100"/>
              <a:ext cx="1137478" cy="1588"/>
            </a:xfrm>
            <a:prstGeom prst="straightConnector1">
              <a:avLst/>
            </a:prstGeom>
            <a:ln w="38100" cap="flat" cmpd="sng" algn="ctr">
              <a:solidFill>
                <a:srgbClr val="0D0D0D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FA5-7AE8-524A-A7F2-09B013997850}" type="slidenum">
              <a:rPr lang="en-US"/>
              <a:pPr/>
              <a:t>9</a:t>
            </a:fld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334000" y="3098800"/>
            <a:ext cx="1048726" cy="4670"/>
          </a:xfrm>
          <a:prstGeom prst="straightConnector1">
            <a:avLst/>
          </a:prstGeom>
          <a:ln w="38100" cap="flat" cmpd="sng" algn="ctr">
            <a:solidFill>
              <a:srgbClr val="0D0D0D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6225848" y="2188514"/>
            <a:ext cx="1694474" cy="1380186"/>
            <a:chOff x="6225848" y="2362200"/>
            <a:chExt cx="1694474" cy="1380186"/>
          </a:xfrm>
        </p:grpSpPr>
        <p:sp>
          <p:nvSpPr>
            <p:cNvPr id="30" name="TextBox 29"/>
            <p:cNvSpPr txBox="1"/>
            <p:nvPr/>
          </p:nvSpPr>
          <p:spPr>
            <a:xfrm>
              <a:off x="6225848" y="2362200"/>
              <a:ext cx="1694474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residual policy</a:t>
              </a:r>
            </a:p>
          </p:txBody>
        </p:sp>
        <p:grpSp>
          <p:nvGrpSpPr>
            <p:cNvPr id="33" name="Group 31"/>
            <p:cNvGrpSpPr/>
            <p:nvPr/>
          </p:nvGrpSpPr>
          <p:grpSpPr>
            <a:xfrm>
              <a:off x="6378248" y="2804950"/>
              <a:ext cx="1412226" cy="937436"/>
              <a:chOff x="7291136" y="5586183"/>
              <a:chExt cx="1134162" cy="587703"/>
            </a:xfrm>
          </p:grpSpPr>
          <p:sp>
            <p:nvSpPr>
              <p:cNvPr id="34" name="Rectangle 33"/>
              <p:cNvSpPr/>
              <p:nvPr/>
            </p:nvSpPr>
            <p:spPr>
              <a:xfrm rot="16200000">
                <a:off x="7711292" y="5459880"/>
                <a:ext cx="293850" cy="1134161"/>
              </a:xfrm>
              <a:prstGeom prst="rect">
                <a:avLst/>
              </a:prstGeom>
              <a:solidFill>
                <a:srgbClr val="9BBB59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291136" y="5586183"/>
                <a:ext cx="1134162" cy="293850"/>
              </a:xfrm>
              <a:prstGeom prst="rect">
                <a:avLst/>
              </a:prstGeom>
              <a:solidFill>
                <a:srgbClr val="93CDDD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5974374" y="3098800"/>
            <a:ext cx="2209800" cy="1397000"/>
            <a:chOff x="5974374" y="3098800"/>
            <a:chExt cx="2209800" cy="1397000"/>
          </a:xfrm>
        </p:grpSpPr>
        <p:sp>
          <p:nvSpPr>
            <p:cNvPr id="42" name="Rectangle 41"/>
            <p:cNvSpPr/>
            <p:nvPr/>
          </p:nvSpPr>
          <p:spPr>
            <a:xfrm>
              <a:off x="6373770" y="3098800"/>
              <a:ext cx="1407748" cy="468716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No Read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974374" y="4030015"/>
              <a:ext cx="2209800" cy="46578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must-not-read vars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779596" y="2630084"/>
            <a:ext cx="2602404" cy="1493301"/>
            <a:chOff x="5779596" y="2630084"/>
            <a:chExt cx="2602404" cy="1493301"/>
          </a:xfrm>
        </p:grpSpPr>
        <p:sp>
          <p:nvSpPr>
            <p:cNvPr id="43" name="Rectangle 42"/>
            <p:cNvSpPr/>
            <p:nvPr/>
          </p:nvSpPr>
          <p:spPr>
            <a:xfrm>
              <a:off x="6373770" y="2630084"/>
              <a:ext cx="1412226" cy="468716"/>
            </a:xfrm>
            <a:prstGeom prst="rect">
              <a:avLst/>
            </a:prstGeom>
            <a:solidFill>
              <a:srgbClr val="93CDDD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No Write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79596" y="3657600"/>
              <a:ext cx="2602404" cy="46578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Calibri"/>
                  <a:cs typeface="Calibri"/>
                </a:rPr>
                <a:t>must-not-write </a:t>
              </a:r>
              <a:r>
                <a:rPr lang="en-US" sz="2000" dirty="0" err="1">
                  <a:solidFill>
                    <a:schemeClr val="tx1"/>
                  </a:solidFill>
                  <a:latin typeface="Calibri"/>
                  <a:cs typeface="Calibri"/>
                </a:rPr>
                <a:t>vars</a:t>
              </a:r>
              <a:endParaRPr lang="en-US" sz="20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med" advTm="227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3.2|2.3|6.6|1.6|5.2|3.1|5.9|8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0.8|0.5|0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5|9.4|1.5|1.:|1.7|5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6|5.4|3.7|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4|2.1|1.4|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.4|2.1|0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0.9|1.:|1|4.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0.9|2.4|2.6|2.1|0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2.9|7.1|12.7|2.1|2.2|3.2|1.6|5.:|10.4|2.9|3.3|3.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5|0.5|12.7|1.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8|1.3|3|1.5|4.6|1.9|2.5|1.9|3.5|8.1|12.: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2.7|1.3|9.7|4.3|8.2|5.9|7.7|1.5|2.3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2|3.4|10.9|27.7|2.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7|6.5|3.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13.5|1.5|4.3|2.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0.9|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7.1|6.6|16|13.7|5.3|3.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9.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3.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9|1.7|5.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3.2|5.4|2.2|7.6|13.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3.5|15.8|3.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3.5|22.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5.3|4.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2|0.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2|0.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7.9|7.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8.7|13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5.9|1.5|7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3|6.5|6.9|3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7|13.:|9.3|1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7|2.1|3.4|2.3|2.3|18.4|7.3|1.6|2.:|1.3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>
              <a:lumMod val="85000"/>
              <a:lumOff val="15000"/>
            </a:schemeClr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2360</Words>
  <Application>Microsoft Office PowerPoint</Application>
  <PresentationFormat>On-screen Show (4:3)</PresentationFormat>
  <Paragraphs>913</Paragraphs>
  <Slides>58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Staged Information Flow for JavaScript</vt:lpstr>
      <vt:lpstr>Slide 2</vt:lpstr>
      <vt:lpstr>Slide 3</vt:lpstr>
      <vt:lpstr>Slide 4</vt:lpstr>
      <vt:lpstr>Slide 5</vt:lpstr>
      <vt:lpstr>The Problem, Part 1</vt:lpstr>
      <vt:lpstr>The Problem, Part 2</vt:lpstr>
      <vt:lpstr>Our Staged Approach: Server</vt:lpstr>
      <vt:lpstr>Our Staged Approach: Server</vt:lpstr>
      <vt:lpstr>Our Staged Approach: Client</vt:lpstr>
      <vt:lpstr>Slide 11</vt:lpstr>
      <vt:lpstr>Slide 12</vt:lpstr>
      <vt:lpstr>Slide 13</vt:lpstr>
      <vt:lpstr>Slide 14</vt:lpstr>
      <vt:lpstr>Slide 15</vt:lpstr>
      <vt:lpstr>Outline</vt:lpstr>
      <vt:lpstr>Information Flow Graph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Outline</vt:lpstr>
      <vt:lpstr>Slide 34</vt:lpstr>
      <vt:lpstr>Residual Policies</vt:lpstr>
      <vt:lpstr>Tainted Functions</vt:lpstr>
      <vt:lpstr>Aliasing and Tainted Fields</vt:lpstr>
      <vt:lpstr>Outline</vt:lpstr>
      <vt:lpstr>Objects</vt:lpstr>
      <vt:lpstr>Prototypes</vt:lpstr>
      <vt:lpstr>Indirect Flows</vt:lpstr>
      <vt:lpstr>Outline</vt:lpstr>
      <vt:lpstr>Implementation</vt:lpstr>
      <vt:lpstr>Experimental Setup</vt:lpstr>
      <vt:lpstr>Experimental Setup</vt:lpstr>
      <vt:lpstr>Scalability of Full Analysis</vt:lpstr>
      <vt:lpstr>Average Running Times</vt:lpstr>
      <vt:lpstr>Results of Analysis: Full</vt:lpstr>
      <vt:lpstr>Results of Analysis: Staged</vt:lpstr>
      <vt:lpstr>Future Work</vt:lpstr>
      <vt:lpstr>Related Work</vt:lpstr>
      <vt:lpstr>Summary</vt:lpstr>
      <vt:lpstr>Thanks!</vt:lpstr>
      <vt:lpstr>Extra Slides</vt:lpstr>
      <vt:lpstr>Information Flow Policies</vt:lpstr>
      <vt:lpstr>Fields</vt:lpstr>
      <vt:lpstr>Running Times</vt:lpstr>
      <vt:lpstr>Results of Staged Analysis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 for JS</dc:title>
  <dc:creator>Ravi Chugh</dc:creator>
  <cp:lastModifiedBy>t-ravc</cp:lastModifiedBy>
  <cp:revision>1347</cp:revision>
  <dcterms:created xsi:type="dcterms:W3CDTF">2009-06-10T04:41:08Z</dcterms:created>
  <dcterms:modified xsi:type="dcterms:W3CDTF">2009-06-11T23:26:02Z</dcterms:modified>
</cp:coreProperties>
</file>