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13.xml" ContentType="application/vnd.openxmlformats-officedocument.presentationml.tags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tags/tag34.xml" ContentType="application/vnd.openxmlformats-officedocument.presentationml.tags+xml"/>
  <Override PartName="/ppt/tags/tag15.xml" ContentType="application/vnd.openxmlformats-officedocument.presentationml.tag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tags/tag17.xml" ContentType="application/vnd.openxmlformats-officedocument.presentationml.tags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9.xml" ContentType="application/vnd.openxmlformats-officedocument.presentationml.tags+xml"/>
  <Override PartName="/ppt/slides/slide13.xml" ContentType="application/vnd.openxmlformats-officedocument.presentationml.slide+xml"/>
  <Override PartName="/ppt/tags/tag35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tags/tag12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24.xml" ContentType="application/vnd.openxmlformats-officedocument.presentationml.tags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tags/tag14.xml" ContentType="application/vnd.openxmlformats-officedocument.presentationml.tags+xml"/>
  <Override PartName="/ppt/tags/tag33.xml" ContentType="application/vnd.openxmlformats-officedocument.presentationml.tags+xml"/>
  <Override PartName="/ppt/tags/tag7.xml" ContentType="application/vnd.openxmlformats-officedocument.presentationml.tags+xml"/>
  <Override PartName="/ppt/slides/slide27.xml" ContentType="application/vnd.openxmlformats-officedocument.presentationml.slide+xml"/>
  <Override PartName="/ppt/tags/tag5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ppt/tags/tag19.xml" ContentType="application/vnd.openxmlformats-officedocument.presentationml.tag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tags/tag6.xml" ContentType="application/vnd.openxmlformats-officedocument.presentationml.tags+xml"/>
  <Override PartName="/ppt/tags/tag11.xml" ContentType="application/vnd.openxmlformats-officedocument.presentationml.tags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tags/tag2.xml" ContentType="application/vnd.openxmlformats-officedocument.presentationml.tags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1.xml" ContentType="application/vnd.openxmlformats-officedocument.presentationml.slide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tags/tag22.xml" ContentType="application/vnd.openxmlformats-officedocument.presentationml.tags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tags/tag4.xml" ContentType="application/vnd.openxmlformats-officedocument.presentationml.tags+xml"/>
  <Override PartName="/ppt/tags/tag18.xml" ContentType="application/vnd.openxmlformats-officedocument.presentationml.tags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tags/tag21.xml" ContentType="application/vnd.openxmlformats-officedocument.presentationml.tags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tags/tag27.xml" ContentType="application/vnd.openxmlformats-officedocument.presentationml.tags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tags/tag10.xml" ContentType="application/vnd.openxmlformats-officedocument.presentationml.tags+xml"/>
  <Override PartName="/ppt/presentation.xml" ContentType="application/vnd.openxmlformats-officedocument.presentationml.presentation.main+xml"/>
  <Override PartName="/ppt/tags/tag28.xml" ContentType="application/vnd.openxmlformats-officedocument.presentationml.tags+xml"/>
  <Override PartName="/ppt/tags/tag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23.xml" ContentType="application/vnd.openxmlformats-officedocument.presentationml.tag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25.xml" ContentType="application/vnd.openxmlformats-officedocument.presentationml.tags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slides/slide8.xml" ContentType="application/vnd.openxmlformats-officedocument.presentationml.slide+xml"/>
  <Override PartName="/ppt/tags/tag36.xml" ContentType="application/vnd.openxmlformats-officedocument.presentationml.tags+xml"/>
  <Override PartName="/ppt/slides/slide15.xml" ContentType="application/vnd.openxmlformats-officedocument.presentationml.slide+xml"/>
  <Default Extension="rels" ContentType="application/vnd.openxmlformats-package.relationships+xml"/>
  <Override PartName="/ppt/tags/tag26.xml" ContentType="application/vnd.openxmlformats-officedocument.presentationml.tag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54"/>
  </p:notesMasterIdLst>
  <p:sldIdLst>
    <p:sldId id="263" r:id="rId2"/>
    <p:sldId id="496" r:id="rId3"/>
    <p:sldId id="492" r:id="rId4"/>
    <p:sldId id="497" r:id="rId5"/>
    <p:sldId id="529" r:id="rId6"/>
    <p:sldId id="327" r:id="rId7"/>
    <p:sldId id="520" r:id="rId8"/>
    <p:sldId id="464" r:id="rId9"/>
    <p:sldId id="490" r:id="rId10"/>
    <p:sldId id="480" r:id="rId11"/>
    <p:sldId id="482" r:id="rId12"/>
    <p:sldId id="483" r:id="rId13"/>
    <p:sldId id="522" r:id="rId14"/>
    <p:sldId id="502" r:id="rId15"/>
    <p:sldId id="484" r:id="rId16"/>
    <p:sldId id="485" r:id="rId17"/>
    <p:sldId id="478" r:id="rId18"/>
    <p:sldId id="471" r:id="rId19"/>
    <p:sldId id="379" r:id="rId20"/>
    <p:sldId id="377" r:id="rId21"/>
    <p:sldId id="378" r:id="rId22"/>
    <p:sldId id="498" r:id="rId23"/>
    <p:sldId id="507" r:id="rId24"/>
    <p:sldId id="510" r:id="rId25"/>
    <p:sldId id="527" r:id="rId26"/>
    <p:sldId id="514" r:id="rId27"/>
    <p:sldId id="373" r:id="rId28"/>
    <p:sldId id="528" r:id="rId29"/>
    <p:sldId id="374" r:id="rId30"/>
    <p:sldId id="499" r:id="rId31"/>
    <p:sldId id="545" r:id="rId32"/>
    <p:sldId id="536" r:id="rId33"/>
    <p:sldId id="543" r:id="rId34"/>
    <p:sldId id="538" r:id="rId35"/>
    <p:sldId id="542" r:id="rId36"/>
    <p:sldId id="526" r:id="rId37"/>
    <p:sldId id="544" r:id="rId38"/>
    <p:sldId id="291" r:id="rId39"/>
    <p:sldId id="383" r:id="rId40"/>
    <p:sldId id="443" r:id="rId41"/>
    <p:sldId id="436" r:id="rId42"/>
    <p:sldId id="438" r:id="rId43"/>
    <p:sldId id="452" r:id="rId44"/>
    <p:sldId id="473" r:id="rId45"/>
    <p:sldId id="288" r:id="rId46"/>
    <p:sldId id="354" r:id="rId47"/>
    <p:sldId id="326" r:id="rId48"/>
    <p:sldId id="332" r:id="rId49"/>
    <p:sldId id="356" r:id="rId50"/>
    <p:sldId id="369" r:id="rId51"/>
    <p:sldId id="370" r:id="rId52"/>
    <p:sldId id="371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333333"/>
    <a:srgbClr val="B0FA8E"/>
    <a:srgbClr val="FCF1D3"/>
    <a:srgbClr val="A3A3A3"/>
    <a:srgbClr val="CFF3FF"/>
    <a:srgbClr val="F7991A"/>
    <a:srgbClr val="53AD1F"/>
    <a:srgbClr val="336797"/>
    <a:srgbClr val="003F84"/>
    <a:srgbClr val="ADE1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32787"/>
    <p:restoredTop sz="90929"/>
  </p:normalViewPr>
  <p:slideViewPr>
    <p:cSldViewPr snapToObjects="1">
      <p:cViewPr>
        <p:scale>
          <a:sx n="111" d="100"/>
          <a:sy n="111" d="100"/>
        </p:scale>
        <p:origin x="-952" y="-136"/>
      </p:cViewPr>
      <p:guideLst>
        <p:guide orient="horz" pos="84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theme" Target="theme/theme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viewProps" Target="viewProps.xml"/><Relationship Id="rId59" Type="http://schemas.openxmlformats.org/officeDocument/2006/relationships/tableStyles" Target="tableStyle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presProps" Target="presProp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467792-7768-F046-AD68-37FC96BE0F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3567D-62EC-2846-A619-FE7042E3733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2F6F4-D54B-7349-820E-0ECCFC5AEC1F}" type="slidenum">
              <a:rPr lang="en-US"/>
              <a:pPr/>
              <a:t>48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FE3A-7727-0B44-AB78-695B60A5FD5B}" type="slidenum">
              <a:rPr lang="en-US"/>
              <a:pPr/>
              <a:t>6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FE3A-7727-0B44-AB78-695B60A5FD5B}" type="slidenum">
              <a:rPr lang="en-US"/>
              <a:pPr/>
              <a:t>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FE3A-7727-0B44-AB78-695B60A5FD5B}" type="slidenum">
              <a:rPr lang="en-US"/>
              <a:pPr/>
              <a:t>8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FE3A-7727-0B44-AB78-695B60A5FD5B}" type="slidenum">
              <a:rPr lang="en-US"/>
              <a:pPr/>
              <a:t>17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B1BAB-CAE7-D348-9A39-4A991064F468}" type="slidenum">
              <a:rPr lang="en-US"/>
              <a:pPr/>
              <a:t>38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1974D-749E-A447-95BB-68DF293119A1}" type="slidenum">
              <a:rPr lang="en-US"/>
              <a:pPr/>
              <a:t>45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A000F-554A-D240-8CF4-4BCF4A65116F}" type="slidenum">
              <a:rPr lang="en-US"/>
              <a:pPr/>
              <a:t>46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CE742-676D-7546-BA2F-EF7A4AE52A56}" type="slidenum">
              <a:rPr lang="en-US"/>
              <a:pPr/>
              <a:t>47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8ACA02-51F8-B846-8389-F932121F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26C224-2897-C94D-9A5A-1DD8A512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AE085-A23D-584C-9D36-11F88C5A7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6CFC92-A362-BE47-B771-27C122F2A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FE0B9C-44D4-E84D-93DE-17F25937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09A68B-1E05-214C-8A86-3A556E30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C6BCF-F698-D443-B8DB-ED856256B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C7B5E5-535E-444F-BC53-56FADBB24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B9DCAB-8CFA-CC4B-96EC-10695F715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154225-03D4-B840-B14A-C19028FC5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9FD598-C653-B549-9CDD-EB8EBD4DC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A0B1863-A0FD-4143-B396-1DF0F59EB1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1" Type="http://schemas.openxmlformats.org/officeDocument/2006/relationships/tags" Target="../tags/tag3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1" Type="http://schemas.openxmlformats.org/officeDocument/2006/relationships/tags" Target="../tags/tag3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Relationship Id="rId1" Type="http://schemas.openxmlformats.org/officeDocument/2006/relationships/tags" Target="../tags/tag3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/>
          </p:cNvSpPr>
          <p:nvPr/>
        </p:nvSpPr>
        <p:spPr bwMode="auto">
          <a:xfrm>
            <a:off x="0" y="0"/>
            <a:ext cx="9144000" cy="5638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Palatino"/>
                <a:cs typeface="Palatino"/>
              </a:rPr>
              <a:t>Nested Refinements:</a:t>
            </a:r>
          </a:p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Palatino"/>
                <a:cs typeface="Palatino"/>
              </a:rPr>
              <a:t>A Logic for Duck Typing</a:t>
            </a:r>
            <a:endParaRPr lang="en-US" sz="5400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  <p:sp>
        <p:nvSpPr>
          <p:cNvPr id="15363" name="Subtitle 2"/>
          <p:cNvSpPr>
            <a:spLocks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sz="3200" u="sng" dirty="0">
                <a:solidFill>
                  <a:srgbClr val="004080"/>
                </a:solidFill>
                <a:latin typeface="Palatino"/>
                <a:cs typeface="Palatino"/>
              </a:rPr>
              <a:t>Ravi </a:t>
            </a:r>
            <a:r>
              <a:rPr lang="en-US" sz="3200" u="sng" dirty="0" err="1">
                <a:solidFill>
                  <a:srgbClr val="004080"/>
                </a:solidFill>
                <a:latin typeface="Palatino"/>
                <a:cs typeface="Palatino"/>
              </a:rPr>
              <a:t>Chugh</a:t>
            </a:r>
            <a:r>
              <a:rPr lang="en-US" sz="3200" dirty="0" err="1">
                <a:solidFill>
                  <a:srgbClr val="004080"/>
                </a:solidFill>
                <a:latin typeface="Palatino"/>
                <a:cs typeface="Palatino"/>
              </a:rPr>
              <a:t>, Pat Rondon, Ranjit Jhala (UCSD)</a:t>
            </a:r>
            <a:endParaRPr lang="en-US" sz="3200">
              <a:solidFill>
                <a:srgbClr val="004080"/>
              </a:solidFill>
              <a:latin typeface="Palatino"/>
              <a:cs typeface="Palatino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543925" y="6189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04272" y="3051894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"/>
                <a:ea typeface="+mn-ea"/>
                <a:cs typeface="Palatino"/>
              </a:rPr>
              <a:t>::</a:t>
            </a:r>
          </a:p>
        </p:txBody>
      </p:sp>
    </p:spTree>
  </p:cSld>
  <p:clrMapOvr>
    <a:masterClrMapping/>
  </p:clrMapOvr>
  <p:transition advTm="1007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2470" y="2286000"/>
            <a:ext cx="7799059" cy="73866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 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–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not x</a:t>
            </a: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17264" y="4061484"/>
            <a:ext cx="5278377" cy="469761"/>
            <a:chOff x="1798475" y="4114800"/>
            <a:chExt cx="5278377" cy="469761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486205" y="4114800"/>
              <a:ext cx="3590647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y:Top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y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798475" y="4114800"/>
              <a:ext cx="168773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tagof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455354" y="2644116"/>
            <a:ext cx="1146887" cy="1395276"/>
            <a:chOff x="1455354" y="2644116"/>
            <a:chExt cx="1146887" cy="1395276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455354" y="2644116"/>
              <a:ext cx="1146887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rot="5400000">
              <a:off x="1443366" y="3553288"/>
              <a:ext cx="970621" cy="1588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4" name="Rounded Rectangle 23"/>
          <p:cNvSpPr/>
          <p:nvPr/>
        </p:nvSpPr>
        <p:spPr bwMode="auto">
          <a:xfrm>
            <a:off x="1638300" y="304800"/>
            <a:ext cx="5867400" cy="9906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Int”</a:t>
            </a:r>
            <a:r>
              <a:rPr lang="en-US" sz="2000" dirty="0" err="1" smtClean="0">
                <a:solidFill>
                  <a:srgbClr val="00408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Bool”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800" dirty="0" err="1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866900" y="1447800"/>
            <a:ext cx="54102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x:IntOrBool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366087" y="4530042"/>
            <a:ext cx="2320323" cy="358200"/>
          </a:xfrm>
          <a:prstGeom prst="roundRect">
            <a:avLst>
              <a:gd name="adj" fmla="val 966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y: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16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6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16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6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true</a:t>
            </a:r>
            <a:r>
              <a:rPr lang="en-US" sz="16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ransition advTm="595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animBg="1"/>
      <p:bldP spid="24" grpId="1" animBg="1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Elbow Connector 42"/>
          <p:cNvCxnSpPr/>
          <p:nvPr/>
        </p:nvCxnSpPr>
        <p:spPr bwMode="auto">
          <a:xfrm>
            <a:off x="2362200" y="4620310"/>
            <a:ext cx="1981200" cy="714484"/>
          </a:xfrm>
          <a:prstGeom prst="bentConnector3">
            <a:avLst>
              <a:gd name="adj1" fmla="val -239"/>
            </a:avLst>
          </a:prstGeom>
          <a:solidFill>
            <a:schemeClr val="accent1"/>
          </a:solidFill>
          <a:ln w="635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571500" y="3733800"/>
            <a:ext cx="5926832" cy="886510"/>
            <a:chOff x="571500" y="3505200"/>
            <a:chExt cx="5926832" cy="886510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605823" y="3505200"/>
              <a:ext cx="5892509" cy="886510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grpSp>
          <p:nvGrpSpPr>
            <p:cNvPr id="32" name="Group 32"/>
            <p:cNvGrpSpPr/>
            <p:nvPr/>
          </p:nvGrpSpPr>
          <p:grpSpPr>
            <a:xfrm>
              <a:off x="838200" y="3733800"/>
              <a:ext cx="2682217" cy="469761"/>
              <a:chOff x="2754751" y="4103358"/>
              <a:chExt cx="2682217" cy="469761"/>
            </a:xfrm>
          </p:grpSpPr>
          <p:sp>
            <p:nvSpPr>
              <p:cNvPr id="33" name="Rounded Rectangle 32"/>
              <p:cNvSpPr/>
              <p:nvPr/>
            </p:nvSpPr>
            <p:spPr bwMode="auto">
              <a:xfrm>
                <a:off x="3745351" y="4114800"/>
                <a:ext cx="1691617" cy="450413"/>
              </a:xfrm>
              <a:prstGeom prst="roundRect">
                <a:avLst>
                  <a:gd name="adj" fmla="val 1991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IntOrBool</a:t>
                </a:r>
                <a:endParaRPr lang="en-US" sz="2000">
                  <a:solidFill>
                    <a:srgbClr val="333333"/>
                  </a:solidFill>
                  <a:latin typeface="Monaco"/>
                  <a:cs typeface="Monaco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2754751" y="4103358"/>
                <a:ext cx="1017260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x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36" name="Rounded Rectangle 35"/>
            <p:cNvSpPr/>
            <p:nvPr/>
          </p:nvSpPr>
          <p:spPr bwMode="auto">
            <a:xfrm>
              <a:off x="571500" y="3545187"/>
              <a:ext cx="52196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11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22559" y="2644116"/>
            <a:ext cx="1175774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3" name="Group 32"/>
          <p:cNvGrpSpPr/>
          <p:nvPr/>
        </p:nvGrpSpPr>
        <p:grpSpPr>
          <a:xfrm>
            <a:off x="3657600" y="5089588"/>
            <a:ext cx="3731801" cy="469761"/>
            <a:chOff x="1331943" y="4106894"/>
            <a:chExt cx="3731801" cy="469761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3017675" y="4126242"/>
              <a:ext cx="2046069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1331943" y="4106894"/>
              <a:ext cx="168773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x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8" name="Group 32"/>
          <p:cNvGrpSpPr/>
          <p:nvPr/>
        </p:nvGrpSpPr>
        <p:grpSpPr>
          <a:xfrm>
            <a:off x="3657600" y="5626239"/>
            <a:ext cx="3733800" cy="469761"/>
            <a:chOff x="1329944" y="4106894"/>
            <a:chExt cx="3733800" cy="469761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3017675" y="4126242"/>
              <a:ext cx="2046069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1329944" y="4106894"/>
              <a:ext cx="168773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0 - x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3" name="Rounded Rectangle 22"/>
          <p:cNvSpPr/>
          <p:nvPr/>
        </p:nvSpPr>
        <p:spPr bwMode="auto">
          <a:xfrm>
            <a:off x="1866900" y="1447800"/>
            <a:ext cx="54102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x:IntOrBool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2470" y="2286000"/>
            <a:ext cx="7799059" cy="73866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 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–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not x</a:t>
            </a: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4076700" y="3962400"/>
            <a:ext cx="2247900" cy="450413"/>
          </a:xfrm>
          <a:prstGeom prst="roundRect">
            <a:avLst>
              <a:gd name="adj" fmla="val 19917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605824" y="3264039"/>
            <a:ext cx="2689882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type environment</a:t>
            </a:r>
            <a:endParaRPr lang="en-US" sz="2000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7413625" y="4800600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3520417" y="3802452"/>
            <a:ext cx="556283" cy="66960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413625" y="5380562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1447800" y="5089588"/>
            <a:ext cx="1878340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584825" y="990600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ransition advTm="528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5" grpId="0" animBg="1"/>
      <p:bldP spid="24" grpId="1"/>
      <p:bldP spid="28" grpId="0"/>
      <p:bldP spid="40" grpId="0"/>
      <p:bldP spid="41" grpId="0"/>
      <p:bldP spid="41" grpId="1"/>
      <p:bldP spid="44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Elbow Connector 29"/>
          <p:cNvCxnSpPr/>
          <p:nvPr/>
        </p:nvCxnSpPr>
        <p:spPr bwMode="auto">
          <a:xfrm>
            <a:off x="2362200" y="4620310"/>
            <a:ext cx="1981200" cy="714484"/>
          </a:xfrm>
          <a:prstGeom prst="bentConnector3">
            <a:avLst>
              <a:gd name="adj1" fmla="val -239"/>
            </a:avLst>
          </a:prstGeom>
          <a:solidFill>
            <a:schemeClr val="accent1"/>
          </a:solidFill>
          <a:ln w="63500" cap="flat" cmpd="sng" algn="ctr">
            <a:solidFill>
              <a:srgbClr val="333333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571500" y="3733800"/>
            <a:ext cx="6705600" cy="886510"/>
            <a:chOff x="571500" y="3505200"/>
            <a:chExt cx="6705600" cy="886510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605824" y="3505200"/>
              <a:ext cx="6671276" cy="886510"/>
            </a:xfrm>
            <a:prstGeom prst="roundRect">
              <a:avLst/>
            </a:prstGeom>
            <a:solidFill>
              <a:srgbClr val="FCF1D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grpSp>
          <p:nvGrpSpPr>
            <p:cNvPr id="22" name="Group 32"/>
            <p:cNvGrpSpPr/>
            <p:nvPr/>
          </p:nvGrpSpPr>
          <p:grpSpPr>
            <a:xfrm>
              <a:off x="838200" y="3733800"/>
              <a:ext cx="2682217" cy="469761"/>
              <a:chOff x="2754751" y="4103358"/>
              <a:chExt cx="2682217" cy="469761"/>
            </a:xfrm>
          </p:grpSpPr>
          <p:sp>
            <p:nvSpPr>
              <p:cNvPr id="23" name="Rounded Rectangle 22"/>
              <p:cNvSpPr/>
              <p:nvPr/>
            </p:nvSpPr>
            <p:spPr bwMode="auto">
              <a:xfrm>
                <a:off x="3745351" y="4114800"/>
                <a:ext cx="1691617" cy="450413"/>
              </a:xfrm>
              <a:prstGeom prst="roundRect">
                <a:avLst>
                  <a:gd name="adj" fmla="val 1991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IntOrBool</a:t>
                </a:r>
                <a:endParaRPr lang="en-US" sz="2000">
                  <a:solidFill>
                    <a:srgbClr val="333333"/>
                  </a:solidFill>
                  <a:latin typeface="Monaco"/>
                  <a:cs typeface="Monaco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2754751" y="4103358"/>
                <a:ext cx="1017260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x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26" name="Rounded Rectangle 25"/>
            <p:cNvSpPr/>
            <p:nvPr/>
          </p:nvSpPr>
          <p:spPr bwMode="auto">
            <a:xfrm>
              <a:off x="571500" y="3545187"/>
              <a:ext cx="521960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12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311422" y="2646569"/>
            <a:ext cx="1194429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3657600" y="5089588"/>
            <a:ext cx="3851767" cy="1006412"/>
            <a:chOff x="2472833" y="4700682"/>
            <a:chExt cx="3851767" cy="1006412"/>
          </a:xfrm>
        </p:grpSpPr>
        <p:grpSp>
          <p:nvGrpSpPr>
            <p:cNvPr id="3" name="Group 32"/>
            <p:cNvGrpSpPr/>
            <p:nvPr/>
          </p:nvGrpSpPr>
          <p:grpSpPr>
            <a:xfrm>
              <a:off x="2472833" y="4700682"/>
              <a:ext cx="3851767" cy="469761"/>
              <a:chOff x="1331943" y="4106894"/>
              <a:chExt cx="3851767" cy="469761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3017675" y="4126242"/>
                <a:ext cx="2166035" cy="450413"/>
              </a:xfrm>
              <a:prstGeom prst="roundRect">
                <a:avLst>
                  <a:gd name="adj" fmla="val 19917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Bool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1331943" y="4106894"/>
                <a:ext cx="1687731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x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5" name="Group 32"/>
            <p:cNvGrpSpPr/>
            <p:nvPr/>
          </p:nvGrpSpPr>
          <p:grpSpPr>
            <a:xfrm>
              <a:off x="2472833" y="5237333"/>
              <a:ext cx="3851767" cy="469761"/>
              <a:chOff x="1329944" y="4106894"/>
              <a:chExt cx="3851767" cy="469761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3017675" y="4126242"/>
                <a:ext cx="2164036" cy="450413"/>
              </a:xfrm>
              <a:prstGeom prst="roundRect">
                <a:avLst>
                  <a:gd name="adj" fmla="val 19917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Bool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1329944" y="4106894"/>
                <a:ext cx="1687731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err="1" smtClean="0">
                    <a:solidFill>
                      <a:srgbClr val="333333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not x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</p:grpSp>
      <p:sp>
        <p:nvSpPr>
          <p:cNvPr id="18" name="Rounded Rectangle 17"/>
          <p:cNvSpPr/>
          <p:nvPr/>
        </p:nvSpPr>
        <p:spPr bwMode="auto">
          <a:xfrm>
            <a:off x="1866900" y="1447800"/>
            <a:ext cx="54102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x:IntOrBool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2470" y="2286000"/>
            <a:ext cx="7799059" cy="73866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 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–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not x</a:t>
            </a: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084364" y="3962400"/>
            <a:ext cx="3046773" cy="450413"/>
          </a:xfrm>
          <a:prstGeom prst="roundRect">
            <a:avLst>
              <a:gd name="adj" fmla="val 19917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not</a:t>
            </a:r>
            <a:r>
              <a:rPr lang="en-US" sz="2000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05824" y="3264039"/>
            <a:ext cx="2689882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type environment</a:t>
            </a:r>
            <a:endParaRPr lang="en-US" sz="2000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1447800" y="5089588"/>
            <a:ext cx="1878340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3520417" y="3802452"/>
            <a:ext cx="556283" cy="669608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543800" y="4800600"/>
            <a:ext cx="663575" cy="1434037"/>
            <a:chOff x="7413625" y="4800600"/>
            <a:chExt cx="663575" cy="1434037"/>
          </a:xfrm>
        </p:grpSpPr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7413625" y="4800600"/>
              <a:ext cx="663575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457200" eaLnBrk="1" hangingPunct="1"/>
              <a:r>
                <a:rPr lang="en-US" sz="5000">
                  <a:solidFill>
                    <a:srgbClr val="008000"/>
                  </a:solidFill>
                  <a:latin typeface="Zapf Dingbats" pitchFamily="-65" charset="2"/>
                  <a:ea typeface="Zapf Dingbats" pitchFamily="-65" charset="2"/>
                  <a:cs typeface="Zapf Dingbats" pitchFamily="-65" charset="2"/>
                </a:rPr>
                <a:t>✓</a:t>
              </a:r>
              <a:endParaRPr lang="en-US" sz="5000">
                <a:solidFill>
                  <a:srgbClr val="008000"/>
                </a:solidFill>
                <a:latin typeface="Calibri" pitchFamily="-65" charset="0"/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7413625" y="5380562"/>
              <a:ext cx="663575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457200" eaLnBrk="1" hangingPunct="1"/>
              <a:r>
                <a:rPr lang="en-US" sz="5000">
                  <a:solidFill>
                    <a:srgbClr val="008000"/>
                  </a:solidFill>
                  <a:latin typeface="Zapf Dingbats" pitchFamily="-65" charset="2"/>
                  <a:ea typeface="Zapf Dingbats" pitchFamily="-65" charset="2"/>
                  <a:cs typeface="Zapf Dingbats" pitchFamily="-65" charset="2"/>
                </a:rPr>
                <a:t>✓</a:t>
              </a:r>
              <a:endParaRPr lang="en-US" sz="5000">
                <a:solidFill>
                  <a:srgbClr val="008000"/>
                </a:solidFill>
                <a:latin typeface="Calibri" pitchFamily="-65" charset="0"/>
                <a:ea typeface="ヒラギノ角ゴ Pro W3" pitchFamily="-65" charset="-128"/>
                <a:cs typeface="ヒラギノ角ゴ Pro W3" pitchFamily="-65" charset="-128"/>
              </a:endParaRPr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584825" y="990600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ransition advTm="201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  <p:bldP spid="29" grpId="1"/>
      <p:bldP spid="31" grpId="0" animBg="1"/>
      <p:bldP spid="3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5" name="Group 19"/>
          <p:cNvGrpSpPr/>
          <p:nvPr/>
        </p:nvGrpSpPr>
        <p:grpSpPr>
          <a:xfrm>
            <a:off x="1196318" y="4300328"/>
            <a:ext cx="6758918" cy="728872"/>
            <a:chOff x="2232683" y="3752949"/>
            <a:chExt cx="5555310" cy="728872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2232683" y="3752949"/>
              <a:ext cx="5555310" cy="728872"/>
            </a:xfrm>
            <a:prstGeom prst="roundRect">
              <a:avLst>
                <a:gd name="adj" fmla="val 104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       </a:t>
              </a:r>
              <a:r>
                <a: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                        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1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grpSp>
          <p:nvGrpSpPr>
            <p:cNvPr id="10" name="Group 16"/>
            <p:cNvGrpSpPr/>
            <p:nvPr/>
          </p:nvGrpSpPr>
          <p:grpSpPr>
            <a:xfrm>
              <a:off x="3300596" y="3851874"/>
              <a:ext cx="4205079" cy="533429"/>
              <a:chOff x="2602450" y="2933472"/>
              <a:chExt cx="4205079" cy="533429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2602450" y="2933472"/>
                <a:ext cx="4205079" cy="533429"/>
              </a:xfrm>
              <a:prstGeom prst="roundRect">
                <a:avLst>
                  <a:gd name="adj" fmla="val 10483"/>
                </a:avLst>
              </a:prstGeom>
              <a:solidFill>
                <a:srgbClr val="A3A3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x: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35" name="AutoShape 5"/>
              <p:cNvSpPr>
                <a:spLocks noChangeArrowheads="1"/>
              </p:cNvSpPr>
              <p:nvPr/>
            </p:nvSpPr>
            <p:spPr bwMode="auto">
              <a:xfrm>
                <a:off x="4202569" y="2941535"/>
                <a:ext cx="609600" cy="451406"/>
              </a:xfrm>
              <a:prstGeom prst="roundRect">
                <a:avLst>
                  <a:gd name="adj" fmla="val 0"/>
                </a:avLst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endParaRPr lang="en-US" sz="2000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 bwMode="auto">
              <a:xfrm>
                <a:off x="2956231" y="3022822"/>
                <a:ext cx="1217630" cy="381119"/>
              </a:xfrm>
              <a:prstGeom prst="roundRect">
                <a:avLst>
                  <a:gd name="adj" fmla="val 1991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IntOrBool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4589061" y="3022822"/>
                <a:ext cx="2129439" cy="381119"/>
              </a:xfrm>
              <a:prstGeom prst="roundRect">
                <a:avLst>
                  <a:gd name="adj" fmla="val 1991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x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1600" dirty="0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</p:txBody>
          </p:sp>
        </p:grpSp>
      </p:grpSp>
      <p:sp>
        <p:nvSpPr>
          <p:cNvPr id="25" name="Rounded Rectangle 24"/>
          <p:cNvSpPr/>
          <p:nvPr/>
        </p:nvSpPr>
        <p:spPr bwMode="auto">
          <a:xfrm>
            <a:off x="1866900" y="1447800"/>
            <a:ext cx="54102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x:IntOrBool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382000" cy="600968"/>
          </a:xfrm>
        </p:spPr>
        <p:txBody>
          <a:bodyPr/>
          <a:lstStyle/>
          <a:p>
            <a:pPr algn="ctr">
              <a:buNone/>
            </a:pPr>
            <a:r>
              <a:rPr lang="en-US"/>
              <a:t>Nesting structure hidden with syntactic sugar</a:t>
            </a:r>
          </a:p>
        </p:txBody>
      </p:sp>
    </p:spTree>
    <p:custDataLst>
      <p:tags r:id="rId1"/>
    </p:custDataLst>
  </p:cSld>
  <p:clrMapOvr>
    <a:masterClrMapping/>
  </p:clrMapOvr>
  <p:transition advTm="291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7" name="Group 32"/>
          <p:cNvGrpSpPr/>
          <p:nvPr/>
        </p:nvGrpSpPr>
        <p:grpSpPr>
          <a:xfrm>
            <a:off x="228600" y="3048000"/>
            <a:ext cx="8298136" cy="469761"/>
            <a:chOff x="1798475" y="4114800"/>
            <a:chExt cx="8298136" cy="469761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238611" y="4114800"/>
              <a:ext cx="685800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d:Dict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k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:Str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 </a:t>
              </a:r>
              <a:r>
                <a:rPr lang="en-US" sz="2000" dirty="0" smtClean="0">
                  <a:solidFill>
                    <a:srgbClr val="E39B30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true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chemeClr val="tx1">
                      <a:lumMod val="85000"/>
                      <a:lumOff val="15000"/>
                    </a:schemeClr>
                  </a:solidFill>
                  <a:sym typeface="Symbol"/>
                </a:rPr>
                <a:t>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has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>
                <a:solidFill>
                  <a:srgbClr val="333333"/>
                </a:solidFill>
                <a:latin typeface="Monaco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798475" y="4114800"/>
              <a:ext cx="168773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mem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228600" y="4006691"/>
            <a:ext cx="8298136" cy="469761"/>
            <a:chOff x="1798475" y="4114800"/>
            <a:chExt cx="8298136" cy="469761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238611" y="4114800"/>
              <a:ext cx="685800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d:Dict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k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has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 </a:t>
              </a:r>
              <a:r>
                <a:rPr lang="en-US" sz="2000" dirty="0" smtClean="0">
                  <a:solidFill>
                    <a:srgbClr val="E39B30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1798475" y="4114800"/>
              <a:ext cx="168773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get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228600" y="4940439"/>
            <a:ext cx="8298136" cy="469761"/>
            <a:chOff x="1798475" y="4114800"/>
            <a:chExt cx="8298136" cy="469761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3238611" y="4114800"/>
              <a:ext cx="685800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d:Dict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k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:Str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x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:Top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 </a:t>
              </a:r>
              <a:r>
                <a:rPr lang="en-US" sz="2000" dirty="0" smtClean="0">
                  <a:solidFill>
                    <a:srgbClr val="E39B30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upd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1798475" y="4114800"/>
              <a:ext cx="168773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set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64536" y="3074550"/>
            <a:ext cx="1402036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89977" y="4018133"/>
            <a:ext cx="4362394" cy="446877"/>
            <a:chOff x="4095805" y="4170533"/>
            <a:chExt cx="4362394" cy="446877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95805" y="4170533"/>
              <a:ext cx="1402036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495994" y="4193547"/>
              <a:ext cx="1962205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836854" y="4963453"/>
            <a:ext cx="2186918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381000" y="1380232"/>
            <a:ext cx="8382000" cy="600968"/>
          </a:xfrm>
        </p:spPr>
        <p:txBody>
          <a:bodyPr/>
          <a:lstStyle/>
          <a:p>
            <a:pPr algn="ctr">
              <a:buNone/>
            </a:pPr>
            <a:r>
              <a:rPr lang="en-US"/>
              <a:t>Types in terms of McCarthy operators</a:t>
            </a:r>
          </a:p>
        </p:txBody>
      </p:sp>
    </p:spTree>
    <p:custDataLst>
      <p:tags r:id="rId1"/>
    </p:custDataLst>
  </p:cSld>
  <p:clrMapOvr>
    <a:masterClrMapping/>
  </p:clrMapOvr>
  <p:transition advTm="427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1100" y="1570672"/>
            <a:ext cx="6781800" cy="73866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 err="1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getCount d 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mem d c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toInt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655368"/>
            <a:ext cx="41148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c:Str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992641" y="1935432"/>
            <a:ext cx="1531102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687146" y="4654987"/>
            <a:ext cx="3769707" cy="450413"/>
          </a:xfrm>
          <a:prstGeom prst="roundRect">
            <a:avLst>
              <a:gd name="adj" fmla="val 1991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 </a:t>
            </a:r>
            <a:r>
              <a:rPr lang="en-US" sz="2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true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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cxnSp>
        <p:nvCxnSpPr>
          <p:cNvPr id="24" name="Straight Arrow Connector 23"/>
          <p:cNvCxnSpPr>
            <a:stCxn id="16" idx="2"/>
          </p:cNvCxnSpPr>
          <p:nvPr/>
        </p:nvCxnSpPr>
        <p:spPr bwMode="auto">
          <a:xfrm rot="16200000" flipH="1">
            <a:off x="2151466" y="2966021"/>
            <a:ext cx="2295694" cy="108224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E30907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539718" y="1935432"/>
            <a:ext cx="114166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cxnSp>
        <p:nvCxnSpPr>
          <p:cNvPr id="31" name="Straight Arrow Connector 30"/>
          <p:cNvCxnSpPr>
            <a:endCxn id="30" idx="2"/>
          </p:cNvCxnSpPr>
          <p:nvPr/>
        </p:nvCxnSpPr>
        <p:spPr bwMode="auto">
          <a:xfrm rot="5400000" flipH="1" flipV="1">
            <a:off x="4422029" y="2966466"/>
            <a:ext cx="2295692" cy="108135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E30907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6324600" y="3124200"/>
            <a:ext cx="2209800" cy="975658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safe dictionary key lookup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528387" y="1510930"/>
            <a:ext cx="1070577" cy="401618"/>
          </a:xfrm>
          <a:prstGeom prst="roundRect">
            <a:avLst>
              <a:gd name="adj" fmla="val 966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get d c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496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6" grpId="0" animBg="1"/>
      <p:bldP spid="22" grpId="0" animBg="1"/>
      <p:bldP spid="30" grpId="1" animBg="1"/>
      <p:bldP spid="30" grpId="2" animBg="1"/>
      <p:bldP spid="30" grpId="3" animBg="1"/>
      <p:bldP spid="36" grpId="0" animBg="1"/>
      <p:bldP spid="11" grpId="0"/>
      <p:bldP spid="1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2461" y="4697325"/>
            <a:ext cx="8119077" cy="73866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incCount d 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let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getCount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 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in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with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+ 1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655368"/>
            <a:ext cx="41148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c:Str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3710916"/>
            <a:ext cx="71628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d:Dict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c:Str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EqMod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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29908" y="3759349"/>
            <a:ext cx="20574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212036" y="5062537"/>
            <a:ext cx="3417559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44513" y="3755455"/>
            <a:ext cx="16002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802641" y="3191623"/>
            <a:ext cx="2750754" cy="401618"/>
          </a:xfrm>
          <a:prstGeom prst="roundRect">
            <a:avLst>
              <a:gd name="adj" fmla="val 966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16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6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16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16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Int”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81100" y="1570672"/>
            <a:ext cx="6781800" cy="738664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 err="1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getCount d 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mem d c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toInt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5989364" y="5486400"/>
            <a:ext cx="1826802" cy="401618"/>
          </a:xfrm>
          <a:prstGeom prst="roundRect">
            <a:avLst>
              <a:gd name="adj" fmla="val 966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set d c (i+1)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370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/>
      <p:bldP spid="15" grpId="0"/>
      <p:bldP spid="1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541564" y="5509284"/>
            <a:ext cx="1017149" cy="609600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30124" y="4671084"/>
            <a:ext cx="1371600" cy="609600"/>
            <a:chOff x="4019606" y="2895600"/>
            <a:chExt cx="1371600" cy="6096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019606" y="2895600"/>
              <a:ext cx="1371600" cy="609600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956887" y="2971800"/>
              <a:ext cx="358118" cy="457200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41564" y="3013674"/>
            <a:ext cx="1695395" cy="609600"/>
            <a:chOff x="4019605" y="2895600"/>
            <a:chExt cx="1695395" cy="609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019605" y="2895600"/>
              <a:ext cx="1695395" cy="609600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465364" y="2971800"/>
              <a:ext cx="358118" cy="457200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223477" y="2971800"/>
              <a:ext cx="358118" cy="457200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19" name="Rounded Rectangle 18"/>
          <p:cNvSpPr/>
          <p:nvPr/>
        </p:nvSpPr>
        <p:spPr bwMode="auto">
          <a:xfrm>
            <a:off x="4530124" y="3832884"/>
            <a:ext cx="457199" cy="609600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362200" y="1219200"/>
            <a:ext cx="4648200" cy="5181600"/>
          </a:xfrm>
        </p:spPr>
        <p:txBody>
          <a:bodyPr/>
          <a:lstStyle/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 ::= 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/>
          </a:p>
          <a:p>
            <a:pPr>
              <a:spcAft>
                <a:spcPts val="1200"/>
              </a:spcAft>
            </a:pPr>
            <a:endParaRPr lang="en-US" sz="1000"/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 ::=  … | x</a:t>
            </a:r>
            <a:r>
              <a:rPr lang="en-US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</a:rPr>
              <a:t>::</a:t>
            </a:r>
            <a:r>
              <a:rPr lang="en-US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U</a:t>
            </a:r>
            <a:endParaRPr lang="en-US" baseline="-2500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1200"/>
              </a:spcAft>
            </a:pPr>
            <a:endParaRPr lang="en-US" sz="1000"/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 ::=  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y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:T</a:t>
            </a:r>
            <a:r>
              <a:rPr lang="en-US" baseline="-2500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</a:p>
          <a:p>
            <a:pPr lvl="2">
              <a:spcAft>
                <a:spcPts val="1200"/>
              </a:spcAft>
              <a:buNone/>
            </a:pPr>
            <a:endParaRPr lang="en-US" sz="50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|   A  </a:t>
            </a:r>
          </a:p>
          <a:p>
            <a:pPr lvl="2">
              <a:spcAft>
                <a:spcPts val="1200"/>
              </a:spcAft>
              <a:buNone/>
            </a:pPr>
            <a:endParaRPr lang="en-US" sz="50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|  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</a:p>
          <a:p>
            <a:pPr lvl="2">
              <a:spcAft>
                <a:spcPts val="1200"/>
              </a:spcAft>
              <a:buNone/>
            </a:pPr>
            <a:endParaRPr lang="en-US" sz="5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lvl="2">
              <a:spcAft>
                <a:spcPts val="1200"/>
              </a:spcAft>
              <a:buNone/>
            </a:pP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   Null</a:t>
            </a:r>
            <a:endParaRPr lang="en-US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A8CE-4F6D-D442-A56F-A8B0D98E1166}" type="slidenum">
              <a:rPr lang="en-US"/>
              <a:pPr/>
              <a:t>17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Type Constructors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4583440" y="1219201"/>
            <a:ext cx="1329723" cy="533400"/>
          </a:xfrm>
          <a:prstGeom prst="roundRect">
            <a:avLst>
              <a:gd name="adj" fmla="val 104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99077" y="3061132"/>
            <a:ext cx="2667000" cy="497384"/>
            <a:chOff x="609600" y="5755184"/>
            <a:chExt cx="2667000" cy="497384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09600" y="5755184"/>
              <a:ext cx="2057400" cy="497384"/>
            </a:xfrm>
            <a:prstGeom prst="roundRect">
              <a:avLst>
                <a:gd name="adj" fmla="val 1287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“type terms”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21" name="Straight Arrow Connector 20"/>
            <p:cNvCxnSpPr>
              <a:stCxn id="15" idx="3"/>
            </p:cNvCxnSpPr>
            <p:nvPr/>
          </p:nvCxnSpPr>
          <p:spPr bwMode="auto">
            <a:xfrm flipV="1">
              <a:off x="2667000" y="6001690"/>
              <a:ext cx="609600" cy="218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386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22" grpId="1" build="p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60388" y="1600200"/>
            <a:ext cx="3623223" cy="36933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apply f 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524725" y="2667000"/>
            <a:ext cx="6094550" cy="15240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8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8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853750" y="4648200"/>
            <a:ext cx="3436500" cy="5334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B</a:t>
            </a:r>
            <a:endParaRPr lang="en-US" sz="2000" dirty="0">
              <a:latin typeface="Monaco"/>
              <a:cs typeface="Monaco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941363" y="2785074"/>
            <a:ext cx="4156460" cy="1294473"/>
            <a:chOff x="2941363" y="2785074"/>
            <a:chExt cx="4156460" cy="1294473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83227" y="2785074"/>
              <a:ext cx="975273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122550" y="2785074"/>
              <a:ext cx="975273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941363" y="3231821"/>
              <a:ext cx="975273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41363" y="3655684"/>
              <a:ext cx="975273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231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1078468"/>
            <a:ext cx="4876800" cy="36933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dispatch d f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52425" y="2209800"/>
            <a:ext cx="8439150" cy="6858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d: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f: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d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49741" y="2345594"/>
            <a:ext cx="7684649" cy="3704772"/>
            <a:chOff x="1649741" y="2345594"/>
            <a:chExt cx="7684649" cy="3704772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649741" y="4857896"/>
              <a:ext cx="5844518" cy="1192470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d</a:t>
              </a:r>
              <a:r>
                <a:rPr lang="en-US" dirty="0" err="1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::</a:t>
              </a:r>
              <a:r>
                <a:rPr lang="en-US" dirty="0" err="1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A</a:t>
              </a: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but additional constraints on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A</a:t>
              </a:r>
              <a:endParaRPr lang="en-US" sz="1200" dirty="0" err="1" smtClean="0">
                <a:latin typeface="Monaco"/>
                <a:ea typeface="Consolas" pitchFamily="-65" charset="0"/>
                <a:cs typeface="Monaco"/>
              </a:endParaRPr>
            </a:p>
            <a:p>
              <a:pPr algn="ctr" eaLnBrk="1" hangingPunct="1"/>
              <a:r>
                <a:rPr lang="en-US" sz="1200" dirty="0" err="1" smtClean="0">
                  <a:latin typeface="Monaco"/>
                  <a:ea typeface="Consolas" pitchFamily="-65" charset="0"/>
                  <a:cs typeface="Monaco"/>
                </a:rPr>
                <a:t/>
              </a:r>
              <a:br>
                <a:rPr lang="en-US" sz="1200" dirty="0" err="1" smtClean="0">
                  <a:latin typeface="Monaco"/>
                  <a:ea typeface="Consolas" pitchFamily="-65" charset="0"/>
                  <a:cs typeface="Monaco"/>
                </a:rPr>
              </a:b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≈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∀A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&lt;: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{f: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A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 smtClean="0">
                  <a:solidFill>
                    <a:srgbClr val="00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B}.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d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::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A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 </a:t>
              </a:r>
              <a:endParaRPr lang="en-US" dirty="0">
                <a:latin typeface="Monaco"/>
                <a:ea typeface="Consolas" pitchFamily="-65" charset="0"/>
                <a:cs typeface="Monaco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21241" y="2345594"/>
              <a:ext cx="955608" cy="43193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442482" y="2345594"/>
              <a:ext cx="1981200" cy="43193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16" name="Straight Arrow Connector 15"/>
            <p:cNvCxnSpPr>
              <a:endCxn id="12" idx="2"/>
            </p:cNvCxnSpPr>
            <p:nvPr/>
          </p:nvCxnSpPr>
          <p:spPr bwMode="auto">
            <a:xfrm rot="5400000" flipH="1" flipV="1">
              <a:off x="4392500" y="3817314"/>
              <a:ext cx="208037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5257800" y="3276600"/>
              <a:ext cx="4076590" cy="975658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 form of</a:t>
              </a:r>
              <a:b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“bounded quantification”</a:t>
              </a:r>
              <a:endParaRPr lang="en-US" dirty="0">
                <a:latin typeface="Monaco"/>
                <a:ea typeface="Consolas" pitchFamily="-65" charset="0"/>
                <a:cs typeface="Monaco"/>
              </a:endParaRPr>
            </a:p>
          </p:txBody>
        </p:sp>
        <p:cxnSp>
          <p:nvCxnSpPr>
            <p:cNvPr id="9" name="Straight Arrow Connector 8"/>
            <p:cNvCxnSpPr>
              <a:endCxn id="11" idx="2"/>
            </p:cNvCxnSpPr>
            <p:nvPr/>
          </p:nvCxnSpPr>
          <p:spPr bwMode="auto">
            <a:xfrm rot="5400000" flipH="1" flipV="1">
              <a:off x="1658463" y="3817314"/>
              <a:ext cx="208037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376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B0E5BECC-5839-4146-AF63-7CEC011EE28A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/>
              <a:t>What are “Dynamic Languages”?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3441501"/>
            <a:ext cx="8305800" cy="184665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onto callbacks f obj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obj, 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-&gt;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obj, 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2689882" y="4605337"/>
            <a:ext cx="25908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5920718" y="4605337"/>
            <a:ext cx="10668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139528" y="3386137"/>
            <a:ext cx="4572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38200" y="4605337"/>
            <a:ext cx="4114800" cy="717221"/>
            <a:chOff x="838200" y="4605337"/>
            <a:chExt cx="4114800" cy="717221"/>
          </a:xfrm>
        </p:grpSpPr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838200" y="4605337"/>
              <a:ext cx="14478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3787118" y="4898695"/>
              <a:ext cx="1165882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1752600" y="990600"/>
            <a:ext cx="6096000" cy="469761"/>
            <a:chOff x="1752600" y="990600"/>
            <a:chExt cx="6096000" cy="469761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1752600" y="9906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tag tests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29100" y="9906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affect control flow</a:t>
              </a: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1752600" y="1600200"/>
            <a:ext cx="6096000" cy="469761"/>
            <a:chOff x="1752600" y="1600200"/>
            <a:chExt cx="6096000" cy="469761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1752600" y="16002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dictionary objects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9100" y="16002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indexed by arbitrary string keys</a:t>
              </a:r>
            </a:p>
          </p:txBody>
        </p:sp>
      </p:grpSp>
      <p:grpSp>
        <p:nvGrpSpPr>
          <p:cNvPr id="11" name="Group 33"/>
          <p:cNvGrpSpPr/>
          <p:nvPr/>
        </p:nvGrpSpPr>
        <p:grpSpPr>
          <a:xfrm>
            <a:off x="1752600" y="2209800"/>
            <a:ext cx="6096000" cy="469761"/>
            <a:chOff x="1752600" y="2209800"/>
            <a:chExt cx="6096000" cy="469761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1752600" y="22098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first-class functions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29100" y="22098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can appear inside objects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571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  <p:bldP spid="9" grpId="0" animBg="1"/>
      <p:bldP spid="10" grpId="0" animBg="1"/>
      <p:bldP spid="10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639" y="3563541"/>
            <a:ext cx="7940721" cy="110799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map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then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</a:t>
            </a:r>
            <a:endParaRPr lang="en-US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 </a:t>
            </a:r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map f xs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35768" y="609600"/>
            <a:ext cx="8304350" cy="10668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</a:p>
          <a:p>
            <a:endParaRPr lang="en-US" sz="800">
              <a:solidFill>
                <a:srgbClr val="333333"/>
              </a:solidFill>
              <a:latin typeface="Monaco"/>
              <a:ea typeface="Apple Symbols" charset="2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177518" y="4876800"/>
            <a:ext cx="5105400" cy="1066006"/>
            <a:chOff x="3124200" y="4702310"/>
            <a:chExt cx="5105400" cy="1066006"/>
          </a:xfrm>
          <a:noFill/>
        </p:grpSpPr>
        <p:cxnSp>
          <p:nvCxnSpPr>
            <p:cNvPr id="8" name="Straight Arrow Connector 7"/>
            <p:cNvCxnSpPr/>
            <p:nvPr/>
          </p:nvCxnSpPr>
          <p:spPr bwMode="auto">
            <a:xfrm rot="5400000" flipH="1" flipV="1">
              <a:off x="6971903" y="4968613"/>
              <a:ext cx="532606" cy="1588"/>
            </a:xfrm>
            <a:prstGeom prst="straightConnector1">
              <a:avLst/>
            </a:prstGeom>
            <a:grp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" name="Rounded Rectangle 8"/>
            <p:cNvSpPr/>
            <p:nvPr/>
          </p:nvSpPr>
          <p:spPr bwMode="auto">
            <a:xfrm>
              <a:off x="3124200" y="5226284"/>
              <a:ext cx="5105400" cy="542032"/>
            </a:xfrm>
            <a:prstGeom prst="roundRect">
              <a:avLst>
                <a:gd name="adj" fmla="val 26676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encode recursive data as dictionaries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4004816" y="4963106"/>
              <a:ext cx="523180" cy="1588"/>
            </a:xfrm>
            <a:prstGeom prst="straightConnector1">
              <a:avLst/>
            </a:prstGeom>
            <a:grp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61267" y="1154442"/>
            <a:ext cx="1828801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859347" y="2209800"/>
            <a:ext cx="5448299" cy="5334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530317" y="1143000"/>
            <a:ext cx="1828801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240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0" grpId="1" animBg="1"/>
      <p:bldP spid="13" grpId="0" animBg="1"/>
      <p:bldP spid="15" grpId="0" animBg="1"/>
      <p:bldP spid="1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794" y="1054894"/>
            <a:ext cx="7619999" cy="1231106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filter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not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 then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filter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   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 filter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71897" y="4422505"/>
            <a:ext cx="8001793" cy="606695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n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=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true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83178" y="4512163"/>
            <a:ext cx="303754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19400" y="2729743"/>
            <a:ext cx="3505200" cy="1783214"/>
            <a:chOff x="2617459" y="5226284"/>
            <a:chExt cx="3505200" cy="1783214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617459" y="5226284"/>
              <a:ext cx="3505200" cy="975658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usual definition,</a:t>
              </a:r>
              <a:b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but an interesting type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5400000">
              <a:off x="3966678" y="6605323"/>
              <a:ext cx="80676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42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05400"/>
          </a:xfrm>
        </p:spPr>
        <p:txBody>
          <a:bodyPr/>
          <a:lstStyle/>
          <a:p>
            <a:pPr algn="ctr">
              <a:buNone/>
            </a:pPr>
            <a:r>
              <a:rPr lang="en-US" smtClean="0">
                <a:solidFill>
                  <a:srgbClr val="A3A3A3"/>
                </a:solidFill>
              </a:rPr>
              <a:t>Intro</a:t>
            </a:r>
          </a:p>
          <a:p>
            <a:pPr algn="ctr">
              <a:buNone/>
            </a:pP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Examples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Subtyping</a:t>
            </a: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Type Soundness</a:t>
            </a:r>
          </a:p>
          <a:p>
            <a:pPr algn="ctr">
              <a:buNone/>
            </a:pP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Conclusion</a:t>
            </a:r>
            <a:endParaRPr lang="en-US" dirty="0">
              <a:solidFill>
                <a:srgbClr val="A3A3A3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advTm="12076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579165" y="609600"/>
            <a:ext cx="8001000" cy="1447800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179364" y="4499694"/>
            <a:ext cx="4907236" cy="536777"/>
            <a:chOff x="3218946" y="2549982"/>
            <a:chExt cx="4907236" cy="536777"/>
          </a:xfrm>
        </p:grpSpPr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3218946" y="2549982"/>
              <a:ext cx="76199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098912" y="2553359"/>
              <a:ext cx="4027270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42</a:t>
              </a:r>
              <a:r>
                <a:rPr lang="en-US" sz="2000" smtClean="0">
                  <a:solidFill>
                    <a:srgbClr val="E39B30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2000" smtClean="0">
                  <a:latin typeface="Monaco"/>
                  <a:cs typeface="Monaco"/>
                  <a:sym typeface="Symbol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00408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endParaRPr lang="en-US" sz="2000" dirty="0">
                <a:latin typeface="Monaco"/>
                <a:cs typeface="Monaco"/>
              </a:endParaRPr>
            </a:p>
          </p:txBody>
        </p:sp>
      </p:grpSp>
      <p:sp>
        <p:nvSpPr>
          <p:cNvPr id="10" name="Rounded Rectangle 9"/>
          <p:cNvSpPr/>
          <p:nvPr/>
        </p:nvSpPr>
        <p:spPr bwMode="auto">
          <a:xfrm>
            <a:off x="1142999" y="5486400"/>
            <a:ext cx="6553201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Γ  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42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/>
              <a:t> 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z="2000" dirty="0">
              <a:latin typeface="Monaco"/>
              <a:cs typeface="Monaco"/>
            </a:endParaRPr>
          </a:p>
          <a:p>
            <a:pPr algn="r"/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10800000">
            <a:off x="1752600" y="5227365"/>
            <a:ext cx="5638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3036559" y="5414891"/>
            <a:ext cx="609600" cy="509719"/>
            <a:chOff x="1447800" y="2321123"/>
            <a:chExt cx="609600" cy="509719"/>
          </a:xfrm>
        </p:grpSpPr>
        <p:sp>
          <p:nvSpPr>
            <p:cNvPr id="13" name="TextBox 12"/>
            <p:cNvSpPr txBox="1"/>
            <p:nvPr/>
          </p:nvSpPr>
          <p:spPr>
            <a:xfrm>
              <a:off x="1524000" y="2321123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_</a:t>
              </a:r>
              <a:endParaRPr lang="en-US" sz="20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2430732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endParaRPr lang="en-US" sz="2000"/>
            </a:p>
          </p:txBody>
        </p:sp>
      </p:grpSp>
      <p:grpSp>
        <p:nvGrpSpPr>
          <p:cNvPr id="17" name="Group 32"/>
          <p:cNvGrpSpPr/>
          <p:nvPr/>
        </p:nvGrpSpPr>
        <p:grpSpPr>
          <a:xfrm>
            <a:off x="883965" y="838200"/>
            <a:ext cx="5654018" cy="469761"/>
            <a:chOff x="1646075" y="4103358"/>
            <a:chExt cx="5654018" cy="469761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3829217" y="4114800"/>
              <a:ext cx="3470876" cy="450413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Int,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Int</a:t>
              </a:r>
              <a:endParaRPr lang="en-US" sz="2000">
                <a:solidFill>
                  <a:srgbClr val="333333"/>
                </a:solidFill>
                <a:latin typeface="Monaco"/>
                <a:cs typeface="Monaco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1646075" y="4103358"/>
              <a:ext cx="21259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applyInt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2785132" y="2590800"/>
            <a:ext cx="3573736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applyInt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42,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21" name="Group 32"/>
          <p:cNvGrpSpPr/>
          <p:nvPr/>
        </p:nvGrpSpPr>
        <p:grpSpPr>
          <a:xfrm>
            <a:off x="883965" y="1365320"/>
            <a:ext cx="7467600" cy="469761"/>
            <a:chOff x="1646075" y="4103358"/>
            <a:chExt cx="7467600" cy="469761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3829216" y="4114800"/>
              <a:ext cx="5284459" cy="450413"/>
            </a:xfrm>
            <a:prstGeom prst="roundRect">
              <a:avLst>
                <a:gd name="adj" fmla="val 19917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x:IntOrBool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pPr algn="ctr"/>
              <a:endParaRPr lang="en-US" sz="2000" dirty="0">
                <a:latin typeface="Monaco"/>
                <a:cs typeface="Monaco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1646075" y="4103358"/>
              <a:ext cx="21259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negate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5" name="Rounded Rectangle 24"/>
          <p:cNvSpPr/>
          <p:nvPr/>
        </p:nvSpPr>
        <p:spPr bwMode="auto">
          <a:xfrm>
            <a:off x="544841" y="649587"/>
            <a:ext cx="521960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Γ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04025" y="428896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267201" y="2636698"/>
            <a:ext cx="7620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544841" y="139839"/>
            <a:ext cx="2689882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type environment</a:t>
            </a:r>
            <a:endParaRPr lang="en-US" sz="2000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487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0" grpId="0"/>
      <p:bldP spid="20" grpId="0"/>
      <p:bldP spid="25" grpId="0"/>
      <p:bldP spid="26" grpId="0"/>
      <p:bldP spid="29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1043920" y="3603165"/>
            <a:ext cx="7273321" cy="1433306"/>
            <a:chOff x="2007301" y="1653453"/>
            <a:chExt cx="7273321" cy="1433306"/>
          </a:xfrm>
        </p:grpSpPr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2007301" y="2133275"/>
              <a:ext cx="76199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2944581" y="1653453"/>
              <a:ext cx="6336041" cy="1433306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…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negate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x:IorB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8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  <a:p>
              <a:r>
                <a:rPr lang="en-US" sz="8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8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…</a:t>
              </a:r>
              <a:r>
                <a:rPr lang="en-US" sz="2000" dirty="0" smtClean="0">
                  <a:solidFill>
                    <a:srgbClr val="FFFFFF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negate</a:t>
              </a:r>
              <a:b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</a:br>
              <a:endParaRPr lang="en-US" sz="8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endParaRPr>
            </a:p>
            <a:p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	</a:t>
              </a:r>
              <a:r>
                <a:rPr lang="en-US" sz="2000" smtClean="0">
                  <a:latin typeface="Monaco"/>
                  <a:cs typeface="Monaco"/>
                  <a:sym typeface="Symbol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lang="en-US" sz="2000" dirty="0">
                <a:latin typeface="Monaco"/>
                <a:cs typeface="Monaco"/>
              </a:endParaRPr>
            </a:p>
          </p:txBody>
        </p:sp>
      </p:grpSp>
      <p:sp>
        <p:nvSpPr>
          <p:cNvPr id="24" name="Rounded Rectangle 23"/>
          <p:cNvSpPr/>
          <p:nvPr/>
        </p:nvSpPr>
        <p:spPr bwMode="auto">
          <a:xfrm>
            <a:off x="579165" y="609600"/>
            <a:ext cx="8001000" cy="1447800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24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1142999" y="5486400"/>
            <a:ext cx="6553201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Γ  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/>
              <a:t> 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  <a:p>
            <a:pPr algn="r"/>
            <a:endParaRPr lang="en-US" sz="2000" dirty="0">
              <a:latin typeface="Monaco"/>
              <a:cs typeface="Monaco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10800000">
            <a:off x="1066802" y="5227365"/>
            <a:ext cx="7086599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14"/>
          <p:cNvGrpSpPr/>
          <p:nvPr/>
        </p:nvGrpSpPr>
        <p:grpSpPr>
          <a:xfrm>
            <a:off x="1817359" y="5414891"/>
            <a:ext cx="609600" cy="509719"/>
            <a:chOff x="1447800" y="2321123"/>
            <a:chExt cx="609600" cy="509719"/>
          </a:xfrm>
        </p:grpSpPr>
        <p:sp>
          <p:nvSpPr>
            <p:cNvPr id="13" name="TextBox 12"/>
            <p:cNvSpPr txBox="1"/>
            <p:nvPr/>
          </p:nvSpPr>
          <p:spPr>
            <a:xfrm>
              <a:off x="1524000" y="2321123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_</a:t>
              </a:r>
              <a:endParaRPr lang="en-US" sz="20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2430732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endParaRPr lang="en-US" sz="2000"/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883965" y="838200"/>
            <a:ext cx="5654018" cy="469761"/>
            <a:chOff x="1646075" y="4103358"/>
            <a:chExt cx="5654018" cy="469761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3829217" y="4114800"/>
              <a:ext cx="3470876" cy="450413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Int,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Int</a:t>
              </a:r>
              <a:endParaRPr lang="en-US" sz="2000">
                <a:solidFill>
                  <a:srgbClr val="333333"/>
                </a:solidFill>
                <a:latin typeface="Monaco"/>
                <a:cs typeface="Monaco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1646075" y="4103358"/>
              <a:ext cx="21259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applyInt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2785132" y="2590800"/>
            <a:ext cx="3573736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applyInt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42,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8" name="Group 32"/>
          <p:cNvGrpSpPr/>
          <p:nvPr/>
        </p:nvGrpSpPr>
        <p:grpSpPr>
          <a:xfrm>
            <a:off x="883965" y="1365320"/>
            <a:ext cx="7467600" cy="469761"/>
            <a:chOff x="1646075" y="4103358"/>
            <a:chExt cx="7467600" cy="469761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3829216" y="4114800"/>
              <a:ext cx="5284459" cy="450413"/>
            </a:xfrm>
            <a:prstGeom prst="roundRect">
              <a:avLst>
                <a:gd name="adj" fmla="val 19917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x:IntOrBool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pPr algn="ctr"/>
              <a:endParaRPr lang="en-US" sz="2000" dirty="0">
                <a:latin typeface="Monaco"/>
                <a:cs typeface="Monaco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1646075" y="4103358"/>
              <a:ext cx="21259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negate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5" name="Rounded Rectangle 24"/>
          <p:cNvSpPr/>
          <p:nvPr/>
        </p:nvSpPr>
        <p:spPr bwMode="auto">
          <a:xfrm>
            <a:off x="544841" y="649587"/>
            <a:ext cx="521960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Γ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953000" y="2636698"/>
            <a:ext cx="1076262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44841" y="139839"/>
            <a:ext cx="2689882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type environment</a:t>
            </a:r>
            <a:endParaRPr lang="en-US" sz="2000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248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/>
          <p:nvPr/>
        </p:nvGrpSpPr>
        <p:grpSpPr>
          <a:xfrm>
            <a:off x="3825328" y="3690778"/>
            <a:ext cx="4339514" cy="1264764"/>
            <a:chOff x="3825328" y="3364213"/>
            <a:chExt cx="4339514" cy="1264764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3931962" y="4213884"/>
              <a:ext cx="1490941" cy="415093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3825328" y="3364213"/>
              <a:ext cx="4339514" cy="415093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5422903" y="4438590"/>
              <a:ext cx="1358897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6031645" y="3780099"/>
              <a:ext cx="750155" cy="43378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4" name="Rounded Rectangle 23"/>
          <p:cNvSpPr/>
          <p:nvPr/>
        </p:nvSpPr>
        <p:spPr bwMode="auto">
          <a:xfrm>
            <a:off x="579165" y="609600"/>
            <a:ext cx="8001000" cy="1447800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1142999" y="5486400"/>
            <a:ext cx="6553201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Γ  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</a:t>
            </a:r>
            <a:r>
              <a:rPr lang="en-US" sz="2000"/>
              <a:t> 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  <a:p>
            <a:pPr algn="r"/>
            <a:endParaRPr lang="en-US" sz="2000" dirty="0">
              <a:latin typeface="Monaco"/>
              <a:cs typeface="Monaco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10800000">
            <a:off x="1066802" y="5227365"/>
            <a:ext cx="7086599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14"/>
          <p:cNvGrpSpPr/>
          <p:nvPr/>
        </p:nvGrpSpPr>
        <p:grpSpPr>
          <a:xfrm>
            <a:off x="1817359" y="5414891"/>
            <a:ext cx="609600" cy="509719"/>
            <a:chOff x="1447800" y="2321123"/>
            <a:chExt cx="609600" cy="509719"/>
          </a:xfrm>
        </p:grpSpPr>
        <p:sp>
          <p:nvSpPr>
            <p:cNvPr id="13" name="TextBox 12"/>
            <p:cNvSpPr txBox="1"/>
            <p:nvPr/>
          </p:nvSpPr>
          <p:spPr>
            <a:xfrm>
              <a:off x="1524000" y="2321123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_</a:t>
              </a:r>
              <a:endParaRPr lang="en-US" sz="20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2430732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endParaRPr lang="en-US" sz="2000"/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883965" y="838200"/>
            <a:ext cx="5654018" cy="469761"/>
            <a:chOff x="1646075" y="4103358"/>
            <a:chExt cx="5654018" cy="469761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3829217" y="4114800"/>
              <a:ext cx="3470876" cy="450413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Int,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Int</a:t>
              </a:r>
              <a:endParaRPr lang="en-US" sz="2000">
                <a:solidFill>
                  <a:srgbClr val="333333"/>
                </a:solidFill>
                <a:latin typeface="Monaco"/>
                <a:cs typeface="Monaco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1646075" y="4103358"/>
              <a:ext cx="21259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applyInt 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0" name="Rounded Rectangle 19"/>
          <p:cNvSpPr/>
          <p:nvPr/>
        </p:nvSpPr>
        <p:spPr bwMode="auto">
          <a:xfrm>
            <a:off x="2785132" y="2590800"/>
            <a:ext cx="3573736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applyInt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42,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8" name="Group 32"/>
          <p:cNvGrpSpPr/>
          <p:nvPr/>
        </p:nvGrpSpPr>
        <p:grpSpPr>
          <a:xfrm>
            <a:off x="883965" y="1365320"/>
            <a:ext cx="7467600" cy="469761"/>
            <a:chOff x="1646075" y="4103358"/>
            <a:chExt cx="7467600" cy="469761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3829216" y="4114800"/>
              <a:ext cx="5284459" cy="450413"/>
            </a:xfrm>
            <a:prstGeom prst="roundRect">
              <a:avLst>
                <a:gd name="adj" fmla="val 19917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x:IntOrBool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pPr algn="ctr"/>
              <a:endParaRPr lang="en-US" sz="2000" dirty="0">
                <a:latin typeface="Monaco"/>
                <a:cs typeface="Monaco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1646075" y="4103358"/>
              <a:ext cx="21259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negate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5" name="Rounded Rectangle 24"/>
          <p:cNvSpPr/>
          <p:nvPr/>
        </p:nvSpPr>
        <p:spPr bwMode="auto">
          <a:xfrm>
            <a:off x="544841" y="649587"/>
            <a:ext cx="521960" cy="40011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Γ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953000" y="2636698"/>
            <a:ext cx="1076262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872718" y="4300407"/>
            <a:ext cx="546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5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6781800" y="4290084"/>
            <a:ext cx="2057400" cy="1293197"/>
          </a:xfrm>
          <a:prstGeom prst="roundRect">
            <a:avLst>
              <a:gd name="adj" fmla="val 12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distinct uninterpreted constants!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44841" y="139839"/>
            <a:ext cx="2689882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type environment</a:t>
            </a:r>
            <a:endParaRPr lang="en-US" sz="2000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9" name="Group 4"/>
          <p:cNvGrpSpPr/>
          <p:nvPr/>
        </p:nvGrpSpPr>
        <p:grpSpPr>
          <a:xfrm>
            <a:off x="1043920" y="3603165"/>
            <a:ext cx="7273321" cy="1433306"/>
            <a:chOff x="2007301" y="1653453"/>
            <a:chExt cx="7273321" cy="1433306"/>
          </a:xfrm>
        </p:grpSpPr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2007301" y="2133275"/>
              <a:ext cx="76199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2944581" y="1653453"/>
              <a:ext cx="6336041" cy="1433306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…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negate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x:IorB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20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800" dirty="0" smtClean="0">
                <a:solidFill>
                  <a:srgbClr val="660066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  <a:p>
              <a:r>
                <a:rPr lang="en-US" sz="8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8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…</a:t>
              </a:r>
              <a:r>
                <a:rPr lang="en-US" sz="2000" dirty="0" smtClean="0">
                  <a:solidFill>
                    <a:srgbClr val="FFFFFF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negate</a:t>
              </a:r>
              <a:b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</a:br>
              <a:endParaRPr lang="en-US" sz="8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endParaRPr>
            </a:p>
            <a:p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	</a:t>
              </a:r>
              <a:r>
                <a:rPr lang="en-US" sz="2000" smtClean="0">
                  <a:latin typeface="Monaco"/>
                  <a:cs typeface="Monaco"/>
                  <a:sym typeface="Symbol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lang="en-US" sz="2000" dirty="0">
                <a:latin typeface="Monaco"/>
                <a:cs typeface="Monaco"/>
              </a:endParaRPr>
            </a:p>
          </p:txBody>
        </p:sp>
      </p:grpSp>
    </p:spTree>
  </p:cSld>
  <p:clrMapOvr>
    <a:masterClrMapping/>
  </p:clrMapOvr>
  <p:transition advTm="7587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26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381000" y="5685711"/>
            <a:ext cx="82296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IorB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&lt;: Int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5004376"/>
            <a:ext cx="8176282" cy="611188"/>
            <a:chOff x="1851682" y="3505200"/>
            <a:chExt cx="8176282" cy="611188"/>
          </a:xfrm>
        </p:grpSpPr>
        <p:cxnSp>
          <p:nvCxnSpPr>
            <p:cNvPr id="13" name="Straight Connector 12"/>
            <p:cNvCxnSpPr/>
            <p:nvPr/>
          </p:nvCxnSpPr>
          <p:spPr bwMode="auto">
            <a:xfrm rot="10800000">
              <a:off x="1927882" y="4114800"/>
              <a:ext cx="807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ounded Rectangle 13"/>
            <p:cNvSpPr/>
            <p:nvPr/>
          </p:nvSpPr>
          <p:spPr bwMode="auto">
            <a:xfrm>
              <a:off x="1851682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IorB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823482" y="3505200"/>
              <a:ext cx="5204482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&lt;: 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3937576"/>
            <a:ext cx="2362200" cy="915988"/>
            <a:chOff x="3352800" y="1676400"/>
            <a:chExt cx="2362200" cy="915988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3352800" y="1676400"/>
              <a:ext cx="2362200" cy="830997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FFFFFF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FFFFFF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err="1" smtClean="0">
                <a:solidFill>
                  <a:srgbClr val="004080"/>
                </a:solidFill>
                <a:latin typeface="Symbol" charset="2"/>
                <a:ea typeface="Consolas" pitchFamily="-65" charset="0"/>
                <a:cs typeface="Symbol" charset="2"/>
              </a:endParaRPr>
            </a:p>
            <a:p>
              <a:r>
                <a:rPr lang="en-US" sz="1600">
                  <a:solidFill>
                    <a:srgbClr val="FFFFFF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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Bool”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3733800" y="4191000"/>
            <a:ext cx="4724400" cy="662564"/>
            <a:chOff x="2156482" y="1931412"/>
            <a:chExt cx="4724400" cy="662564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2156482" y="1931412"/>
              <a:ext cx="4724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16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rot="10800000" flipV="1">
              <a:off x="2156482" y="2592388"/>
              <a:ext cx="4724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584776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US"/>
              <a:t>Invalid, since these are uninterpreted constants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81000" y="3200400"/>
            <a:ext cx="8382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W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 conventional syntactic subtyping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667000" y="3861376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848600" y="3785176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81000" y="1143000"/>
            <a:ext cx="8229600" cy="1604094"/>
            <a:chOff x="381000" y="1600200"/>
            <a:chExt cx="8229600" cy="1604094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2209800" y="1600200"/>
              <a:ext cx="5265354" cy="556284"/>
            </a:xfrm>
            <a:prstGeom prst="roundRect">
              <a:avLst>
                <a:gd name="adj" fmla="val 20566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008164" y="2648010"/>
              <a:ext cx="1683954" cy="556284"/>
            </a:xfrm>
            <a:prstGeom prst="roundRect">
              <a:avLst>
                <a:gd name="adj" fmla="val 18510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381000" y="1630061"/>
              <a:ext cx="8229600" cy="150810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x:IorB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pPr algn="ctr"/>
              <a:endParaRPr lang="en-US" sz="1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  <a:p>
              <a:pPr algn="ctr"/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</a:p>
            <a:p>
              <a:pPr algn="ctr"/>
              <a:endParaRPr lang="en-US" sz="1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endParaRPr>
            </a:p>
            <a:p>
              <a:pPr algn="ctr"/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dirty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lang="en-US" dirty="0">
                <a:solidFill>
                  <a:srgbClr val="333333"/>
                </a:solidFill>
                <a:latin typeface="Monaco"/>
                <a:cs typeface="Monaco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191000" y="1957777"/>
              <a:ext cx="546100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5000">
                  <a:solidFill>
                    <a:srgbClr val="FF0000"/>
                  </a:solidFill>
                  <a:latin typeface="Zapf Dingbats" pitchFamily="-65" charset="2"/>
                </a:rPr>
                <a:t>✗</a:t>
              </a:r>
              <a:endParaRPr lang="en-US" sz="5000" baseline="30000">
                <a:solidFill>
                  <a:srgbClr val="FF0000"/>
                </a:solidFill>
                <a:latin typeface="Calibri" pitchFamily="-65" charset="0"/>
              </a:endParaRPr>
            </a:p>
          </p:txBody>
        </p: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798754" y="5734955"/>
            <a:ext cx="496646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499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1" build="p"/>
      <p:bldP spid="24" grpId="0" build="p"/>
      <p:bldP spid="30" grpId="0"/>
      <p:bldP spid="31" grpId="0"/>
      <p:bldP spid="25" grpId="0" animBg="1"/>
      <p:bldP spid="2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Subtyping with Nesting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27</a:t>
            </a:fld>
            <a:endParaRPr lang="en-US"/>
          </a:p>
        </p:txBody>
      </p:sp>
      <p:sp>
        <p:nvSpPr>
          <p:cNvPr id="13" name="Content Placeholder 2"/>
          <p:cNvSpPr>
            <a:spLocks/>
          </p:cNvSpPr>
          <p:nvPr/>
        </p:nvSpPr>
        <p:spPr bwMode="auto">
          <a:xfrm>
            <a:off x="0" y="2662535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base predicate: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ij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33" name="Content Placeholder 2"/>
          <p:cNvSpPr>
            <a:spLocks/>
          </p:cNvSpPr>
          <p:nvPr/>
        </p:nvSpPr>
        <p:spPr bwMode="auto">
          <a:xfrm>
            <a:off x="76200" y="1367135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1) Convert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to CNF clauses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(q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11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(q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n1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</a:t>
            </a:r>
            <a:endParaRPr lang="en-US" baseline="-25000" dirty="0">
              <a:solidFill>
                <a:srgbClr val="333333"/>
              </a:solidFill>
              <a:latin typeface="Monaco"/>
              <a:cs typeface="Monaco"/>
            </a:endParaRPr>
          </a:p>
        </p:txBody>
      </p:sp>
      <p:sp>
        <p:nvSpPr>
          <p:cNvPr id="35" name="Content Placeholder 2"/>
          <p:cNvSpPr>
            <a:spLocks/>
          </p:cNvSpPr>
          <p:nvPr/>
        </p:nvSpPr>
        <p:spPr bwMode="auto">
          <a:xfrm>
            <a:off x="76200" y="1976735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2) For each clause, discharge some literal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ij </a:t>
            </a:r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as follows:</a:t>
            </a:r>
            <a:endParaRPr lang="en-US" baseline="-25000" dirty="0">
              <a:solidFill>
                <a:srgbClr val="333333"/>
              </a:solidFill>
              <a:latin typeface="Monaco"/>
              <a:cs typeface="Monaco"/>
            </a:endParaRPr>
          </a:p>
        </p:txBody>
      </p:sp>
      <p:sp>
        <p:nvSpPr>
          <p:cNvPr id="29" name="Content Placeholder 2"/>
          <p:cNvSpPr>
            <a:spLocks/>
          </p:cNvSpPr>
          <p:nvPr/>
        </p:nvSpPr>
        <p:spPr bwMode="auto">
          <a:xfrm>
            <a:off x="76200" y="7620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To prove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:</a:t>
            </a:r>
            <a:endParaRPr lang="en-US" baseline="-25000" dirty="0">
              <a:solidFill>
                <a:srgbClr val="333333"/>
              </a:solidFill>
              <a:latin typeface="Monaco"/>
              <a:cs typeface="Monaco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870897" y="2753653"/>
            <a:ext cx="3112759" cy="1894547"/>
            <a:chOff x="1870897" y="2753653"/>
            <a:chExt cx="3112759" cy="1894547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038538" y="2753653"/>
              <a:ext cx="695262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1870897" y="4186535"/>
              <a:ext cx="3112759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anything except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</a:t>
              </a:r>
              <a:endParaRPr lang="en-US" dirty="0">
                <a:solidFill>
                  <a:srgbClr val="333333"/>
                </a:solidFill>
                <a:latin typeface="Monaco"/>
                <a:cs typeface="Monaco"/>
              </a:endParaRPr>
            </a:p>
            <a:p>
              <a:pPr eaLnBrk="1" hangingPunct="1"/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rot="16200000" flipV="1">
              <a:off x="2911701" y="3694815"/>
              <a:ext cx="1036186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41" name="Rounded Rectangle 40"/>
          <p:cNvSpPr/>
          <p:nvPr/>
        </p:nvSpPr>
        <p:spPr bwMode="auto">
          <a:xfrm>
            <a:off x="1870897" y="4719935"/>
            <a:ext cx="35052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e.g.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1870896" y="5329535"/>
            <a:ext cx="4910904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dirty="0" err="1" smtClean="0">
                <a:solidFill>
                  <a:schemeClr val="bg1"/>
                </a:solidFill>
                <a:latin typeface="Calibri" pitchFamily="-65" charset="0"/>
                <a:ea typeface="Consolas" pitchFamily="-65" charset="0"/>
                <a:cs typeface="Consolas" pitchFamily="-65" charset="0"/>
              </a:rPr>
              <a:t>e.g.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,</a:t>
            </a:r>
            <a:r>
              <a:rPr lang="en-US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k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endParaRPr lang="en-US" dirty="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357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3" grpId="0"/>
      <p:bldP spid="35" grpId="0"/>
      <p:bldP spid="29" grpId="0"/>
      <p:bldP spid="41" grpId="0"/>
      <p:bldP spid="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Subtyping with Nesting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914400" y="3352800"/>
            <a:ext cx="1627419" cy="3177778"/>
            <a:chOff x="457200" y="3048000"/>
            <a:chExt cx="1627419" cy="3177778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457200" y="4061222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Implication</a:t>
              </a:r>
            </a:p>
          </p:txBody>
        </p:sp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457200" y="5715000"/>
              <a:ext cx="162741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 Solver</a:t>
              </a:r>
            </a:p>
          </p:txBody>
        </p:sp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457200" y="3048000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Subtyping</a:t>
              </a:r>
            </a:p>
          </p:txBody>
        </p:sp>
      </p:grp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6858000" y="3348335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1476888" y="41148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1156610" y="5448300"/>
            <a:ext cx="1143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" name="Straight Arrow Connector 10"/>
          <p:cNvCxnSpPr>
            <a:endCxn id="8" idx="1"/>
          </p:cNvCxnSpPr>
          <p:nvPr/>
        </p:nvCxnSpPr>
        <p:spPr bwMode="auto">
          <a:xfrm flipV="1">
            <a:off x="6019800" y="3603724"/>
            <a:ext cx="838200" cy="44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sp>
        <p:nvSpPr>
          <p:cNvPr id="13" name="Content Placeholder 2"/>
          <p:cNvSpPr>
            <a:spLocks/>
          </p:cNvSpPr>
          <p:nvPr/>
        </p:nvSpPr>
        <p:spPr bwMode="auto">
          <a:xfrm>
            <a:off x="0" y="2662535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base predicate: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ij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5" name="Content Placeholder 2"/>
          <p:cNvSpPr>
            <a:spLocks/>
          </p:cNvSpPr>
          <p:nvPr/>
        </p:nvSpPr>
        <p:spPr bwMode="auto">
          <a:xfrm>
            <a:off x="3962400" y="2662535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“has-type” predicate: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grpSp>
        <p:nvGrpSpPr>
          <p:cNvPr id="12" name="Group 37"/>
          <p:cNvGrpSpPr/>
          <p:nvPr/>
        </p:nvGrpSpPr>
        <p:grpSpPr>
          <a:xfrm>
            <a:off x="4392381" y="3352800"/>
            <a:ext cx="1627419" cy="3200400"/>
            <a:chOff x="4544781" y="3048000"/>
            <a:chExt cx="1627419" cy="3200400"/>
          </a:xfrm>
        </p:grpSpPr>
        <p:sp>
          <p:nvSpPr>
            <p:cNvPr id="24" name="AutoShape 18"/>
            <p:cNvSpPr>
              <a:spLocks noChangeArrowheads="1"/>
            </p:cNvSpPr>
            <p:nvPr/>
          </p:nvSpPr>
          <p:spPr bwMode="auto">
            <a:xfrm>
              <a:off x="4544781" y="4061222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Implication</a:t>
              </a:r>
            </a:p>
          </p:txBody>
        </p:sp>
        <p:sp>
          <p:nvSpPr>
            <p:cNvPr id="25" name="AutoShape 18"/>
            <p:cNvSpPr>
              <a:spLocks noChangeArrowheads="1"/>
            </p:cNvSpPr>
            <p:nvPr/>
          </p:nvSpPr>
          <p:spPr bwMode="auto">
            <a:xfrm>
              <a:off x="4544781" y="5737622"/>
              <a:ext cx="162741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 Solver</a:t>
              </a:r>
            </a:p>
          </p:txBody>
        </p:sp>
        <p:sp>
          <p:nvSpPr>
            <p:cNvPr id="26" name="AutoShape 18"/>
            <p:cNvSpPr>
              <a:spLocks noChangeArrowheads="1"/>
            </p:cNvSpPr>
            <p:nvPr/>
          </p:nvSpPr>
          <p:spPr bwMode="auto">
            <a:xfrm>
              <a:off x="4544781" y="3048000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Subtyping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 bwMode="auto">
          <a:xfrm rot="5400000">
            <a:off x="4954869" y="41148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5400000">
            <a:off x="4623280" y="5459611"/>
            <a:ext cx="116562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0" name="Content Placeholder 2"/>
          <p:cNvSpPr>
            <a:spLocks/>
          </p:cNvSpPr>
          <p:nvPr/>
        </p:nvSpPr>
        <p:spPr bwMode="auto">
          <a:xfrm>
            <a:off x="5257800" y="540127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U’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cxnSp>
        <p:nvCxnSpPr>
          <p:cNvPr id="32" name="Elbow Connector 31"/>
          <p:cNvCxnSpPr>
            <a:endCxn id="8" idx="2"/>
          </p:cNvCxnSpPr>
          <p:nvPr/>
        </p:nvCxnSpPr>
        <p:spPr bwMode="auto">
          <a:xfrm flipV="1">
            <a:off x="6019800" y="3859113"/>
            <a:ext cx="1651910" cy="762298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4" name="Content Placeholder 2"/>
          <p:cNvSpPr>
            <a:spLocks/>
          </p:cNvSpPr>
          <p:nvPr/>
        </p:nvSpPr>
        <p:spPr bwMode="auto">
          <a:xfrm>
            <a:off x="6739923" y="4643735"/>
            <a:ext cx="1676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U’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&lt;: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36" name="Content Placeholder 2"/>
          <p:cNvSpPr>
            <a:spLocks/>
          </p:cNvSpPr>
          <p:nvPr/>
        </p:nvSpPr>
        <p:spPr bwMode="auto">
          <a:xfrm>
            <a:off x="1752600" y="5405735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ij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3" name="Content Placeholder 2"/>
          <p:cNvSpPr>
            <a:spLocks/>
          </p:cNvSpPr>
          <p:nvPr/>
        </p:nvSpPr>
        <p:spPr bwMode="auto">
          <a:xfrm>
            <a:off x="76200" y="1367135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1) Convert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to CNF clauses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(q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11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(q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n1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…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</a:t>
            </a:r>
            <a:endParaRPr lang="en-US" baseline="-25000" dirty="0">
              <a:solidFill>
                <a:srgbClr val="333333"/>
              </a:solidFill>
              <a:latin typeface="Monaco"/>
              <a:cs typeface="Monaco"/>
            </a:endParaRPr>
          </a:p>
        </p:txBody>
      </p:sp>
      <p:sp>
        <p:nvSpPr>
          <p:cNvPr id="35" name="Content Placeholder 2"/>
          <p:cNvSpPr>
            <a:spLocks/>
          </p:cNvSpPr>
          <p:nvPr/>
        </p:nvSpPr>
        <p:spPr bwMode="auto">
          <a:xfrm>
            <a:off x="76200" y="1976735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2) For each clause, discharge some literal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q</a:t>
            </a:r>
            <a:r>
              <a:rPr lang="en-US" baseline="-25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ij </a:t>
            </a:r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as follows:</a:t>
            </a:r>
            <a:endParaRPr lang="en-US" baseline="-25000" dirty="0">
              <a:solidFill>
                <a:srgbClr val="333333"/>
              </a:solidFill>
              <a:latin typeface="Monaco"/>
              <a:cs typeface="Monaco"/>
            </a:endParaRPr>
          </a:p>
        </p:txBody>
      </p:sp>
      <p:sp>
        <p:nvSpPr>
          <p:cNvPr id="29" name="Content Placeholder 2"/>
          <p:cNvSpPr>
            <a:spLocks/>
          </p:cNvSpPr>
          <p:nvPr/>
        </p:nvSpPr>
        <p:spPr bwMode="auto">
          <a:xfrm>
            <a:off x="76200" y="7620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To prove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dirty="0" err="1" smtClean="0">
                <a:solidFill>
                  <a:srgbClr val="333333"/>
                </a:solidFill>
                <a:latin typeface="Calibri"/>
                <a:ea typeface="Consolas" pitchFamily="-65" charset="0"/>
                <a:cs typeface="Calibri"/>
              </a:rPr>
              <a:t> </a:t>
            </a:r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:</a:t>
            </a:r>
            <a:endParaRPr lang="en-US" baseline="-25000" dirty="0">
              <a:solidFill>
                <a:srgbClr val="333333"/>
              </a:solidFill>
              <a:latin typeface="Monaco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44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30" grpId="0"/>
      <p:bldP spid="34" grpId="0"/>
      <p:bldP spid="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304800" y="1752600"/>
            <a:ext cx="8012441" cy="1433306"/>
            <a:chOff x="304800" y="2286000"/>
            <a:chExt cx="8012441" cy="1433306"/>
          </a:xfrm>
        </p:grpSpPr>
        <p:grpSp>
          <p:nvGrpSpPr>
            <p:cNvPr id="39" name="Group 38"/>
            <p:cNvGrpSpPr/>
            <p:nvPr/>
          </p:nvGrpSpPr>
          <p:grpSpPr>
            <a:xfrm>
              <a:off x="3825328" y="2331768"/>
              <a:ext cx="4472699" cy="1264997"/>
              <a:chOff x="3825328" y="3409981"/>
              <a:chExt cx="4472699" cy="1264997"/>
            </a:xfrm>
          </p:grpSpPr>
          <p:sp>
            <p:nvSpPr>
              <p:cNvPr id="21" name="Rounded Rectangle 20"/>
              <p:cNvSpPr/>
              <p:nvPr/>
            </p:nvSpPr>
            <p:spPr bwMode="auto">
              <a:xfrm>
                <a:off x="3825328" y="3409981"/>
                <a:ext cx="4339514" cy="415093"/>
              </a:xfrm>
              <a:prstGeom prst="roundRect">
                <a:avLst>
                  <a:gd name="adj" fmla="val 10483"/>
                </a:avLst>
              </a:prstGeom>
              <a:solidFill>
                <a:srgbClr val="A3A3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>
                <a:off x="3958513" y="4259885"/>
                <a:ext cx="4339514" cy="415093"/>
              </a:xfrm>
              <a:prstGeom prst="roundRect">
                <a:avLst>
                  <a:gd name="adj" fmla="val 10483"/>
                </a:avLst>
              </a:prstGeom>
              <a:solidFill>
                <a:srgbClr val="A3A3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24" name="Group 4"/>
            <p:cNvGrpSpPr/>
            <p:nvPr/>
          </p:nvGrpSpPr>
          <p:grpSpPr>
            <a:xfrm>
              <a:off x="304800" y="2286000"/>
              <a:ext cx="8012441" cy="1433306"/>
              <a:chOff x="1268181" y="1653453"/>
              <a:chExt cx="8012441" cy="1433306"/>
            </a:xfrm>
          </p:grpSpPr>
          <p:sp>
            <p:nvSpPr>
              <p:cNvPr id="25" name="AutoShape 18"/>
              <p:cNvSpPr>
                <a:spLocks noChangeArrowheads="1"/>
              </p:cNvSpPr>
              <p:nvPr/>
            </p:nvSpPr>
            <p:spPr bwMode="auto">
              <a:xfrm>
                <a:off x="1268181" y="1699221"/>
                <a:ext cx="1600200" cy="944832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>
                    <a:solidFill>
                      <a:schemeClr val="bg1"/>
                    </a:solidFill>
                    <a:latin typeface="Calibri" pitchFamily="-65" charset="0"/>
                  </a:rPr>
                  <a:t>Uninterpreted</a:t>
                </a:r>
                <a:br>
                  <a:rPr lang="en-US" sz="2000">
                    <a:solidFill>
                      <a:schemeClr val="bg1"/>
                    </a:solidFill>
                    <a:latin typeface="Calibri" pitchFamily="-65" charset="0"/>
                  </a:rPr>
                </a:br>
                <a:r>
                  <a:rPr lang="en-US" sz="2000">
                    <a:solidFill>
                      <a:schemeClr val="bg1"/>
                    </a:solidFill>
                    <a:latin typeface="Calibri" pitchFamily="-65" charset="0"/>
                  </a:rPr>
                  <a:t>Reasoning</a:t>
                </a:r>
              </a:p>
            </p:txBody>
          </p:sp>
          <p:sp>
            <p:nvSpPr>
              <p:cNvPr id="26" name="Rounded Rectangle 25"/>
              <p:cNvSpPr/>
              <p:nvPr/>
            </p:nvSpPr>
            <p:spPr bwMode="auto">
              <a:xfrm>
                <a:off x="2944581" y="1653453"/>
                <a:ext cx="6336041" cy="1433306"/>
              </a:xfrm>
              <a:prstGeom prst="roundRect">
                <a:avLst>
                  <a:gd name="adj" fmla="val 11139"/>
                </a:avLst>
              </a:prstGeom>
              <a:noFill/>
              <a:ln w="635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…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  <a:sym typeface="Symbol" pitchFamily="-65" charset="2"/>
                  </a:rPr>
                  <a:t> 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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  <a:sym typeface="Symbol" pitchFamily="-65" charset="2"/>
                  </a:rPr>
                  <a:t> </a:t>
                </a:r>
                <a:r>
                  <a:rPr lang="en-US" sz="20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  <a:t>negate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x:IorB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2000" dirty="0" err="1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2000" dirty="0" err="1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x</a:t>
                </a:r>
                <a:r>
                  <a:rPr lang="en-US" sz="2000" dirty="0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lang="en-US" sz="8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800" dirty="0" smtClean="0">
                    <a:solidFill>
                      <a:srgbClr val="FFFFFF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/>
                </a:r>
                <a:br>
                  <a:rPr lang="en-US" sz="800" dirty="0" smtClean="0">
                    <a:solidFill>
                      <a:srgbClr val="FFFFFF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</a:br>
                <a:r>
                  <a:rPr lang="en-US" sz="2000" dirty="0" smtClean="0">
                    <a:solidFill>
                      <a:srgbClr val="FFFFFF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…</a:t>
                </a:r>
                <a:r>
                  <a:rPr lang="en-US" sz="2000" dirty="0" smtClean="0">
                    <a:solidFill>
                      <a:srgbClr val="FFFFFF"/>
                    </a:solidFill>
                    <a:latin typeface="Symbol" charset="2"/>
                    <a:ea typeface="Consolas" pitchFamily="-65" charset="0"/>
                    <a:cs typeface="Symbol" charset="2"/>
                    <a:sym typeface="Symbol" pitchFamily="-65" charset="2"/>
                  </a:rPr>
                  <a:t> 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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  <a:sym typeface="Symbol" pitchFamily="-65" charset="2"/>
                  </a:rPr>
                  <a:t> 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  <a:t>negate</a:t>
                </a:r>
                <a:br>
                  <a:rPr lang="en-US" sz="20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</a:br>
                <a:endParaRPr lang="en-US" sz="8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endParaRPr>
              </a:p>
              <a:p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  <a:sym typeface="Symbol" charset="2"/>
                  </a:rPr>
                  <a:t>	</a:t>
                </a:r>
                <a:r>
                  <a:rPr lang="en-US" sz="2000" smtClean="0">
                    <a:latin typeface="Monaco"/>
                    <a:cs typeface="Monaco"/>
                    <a:sym typeface="Symbol"/>
                  </a:rPr>
                  <a:t> 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 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x:IorB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2000" dirty="0" err="1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2000" dirty="0" err="1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x</a:t>
                </a:r>
                <a:r>
                  <a:rPr lang="en-US" sz="2000" dirty="0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smtClean="0">
                    <a:solidFill>
                      <a:srgbClr val="660066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lang="en-US" sz="8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800" dirty="0" smtClean="0">
                    <a:solidFill>
                      <a:srgbClr val="FFFFFF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/>
                </a:r>
                <a:br>
                  <a:rPr lang="en-US" sz="800" dirty="0" smtClean="0">
                    <a:solidFill>
                      <a:srgbClr val="FFFFFF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</a:br>
                <a:endParaRPr lang="en-US" sz="2000" dirty="0">
                  <a:latin typeface="Monaco"/>
                  <a:cs typeface="Monaco"/>
                </a:endParaRPr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785132" y="457200"/>
            <a:ext cx="3573736" cy="469761"/>
            <a:chOff x="2785132" y="1066800"/>
            <a:chExt cx="3573736" cy="469761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2785132" y="1066800"/>
              <a:ext cx="35737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applyInt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42,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negate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953000" y="1112698"/>
              <a:ext cx="1076262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066802" y="4986204"/>
            <a:ext cx="7086599" cy="728796"/>
            <a:chOff x="1066802" y="5358000"/>
            <a:chExt cx="7086599" cy="728796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1142999" y="5617035"/>
              <a:ext cx="655320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  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=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negate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>
                <a:latin typeface="Monaco"/>
                <a:cs typeface="Monaco"/>
              </a:endParaRPr>
            </a:p>
            <a:p>
              <a:pPr algn="r"/>
              <a:endParaRPr lang="en-US" sz="2000" dirty="0">
                <a:latin typeface="Monaco"/>
                <a:cs typeface="Monaco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3559" y="5545526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_</a:t>
              </a:r>
              <a:endParaRPr lang="en-US" sz="20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17359" y="5655135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endParaRPr lang="en-US" sz="200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rot="10800000">
              <a:off x="1066802" y="5358000"/>
              <a:ext cx="7086599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304800" y="2832532"/>
            <a:ext cx="8639835" cy="1769900"/>
            <a:chOff x="304800" y="3365932"/>
            <a:chExt cx="8639835" cy="1769900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723899" y="3365932"/>
              <a:ext cx="685799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dirty="0" smtClean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+</a:t>
              </a:r>
              <a:endParaRPr kumimoji="0" lang="en-US" sz="3200" b="0" i="0" u="none" strike="noStrike" cap="none" normalizeH="0" baseline="0" dirty="0">
                <a:ln>
                  <a:noFill/>
                </a:ln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304800" y="4191000"/>
              <a:ext cx="1600200" cy="944832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>
                  <a:latin typeface="Calibri" pitchFamily="-65" charset="0"/>
                </a:rPr>
                <a:t>Syntactic</a:t>
              </a:r>
              <a:br>
                <a:rPr lang="en-US" sz="2000">
                  <a:latin typeface="Calibri" pitchFamily="-65" charset="0"/>
                </a:rPr>
              </a:br>
              <a:r>
                <a:rPr lang="en-US" sz="2000">
                  <a:latin typeface="Calibri" pitchFamily="-65" charset="0"/>
                </a:rPr>
                <a:t>Reasoning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648005" y="4418714"/>
              <a:ext cx="6250866" cy="415093"/>
              <a:chOff x="2648005" y="4133226"/>
              <a:chExt cx="6250866" cy="415093"/>
            </a:xfrm>
          </p:grpSpPr>
          <p:sp>
            <p:nvSpPr>
              <p:cNvPr id="20" name="Rounded Rectangle 19"/>
              <p:cNvSpPr/>
              <p:nvPr/>
            </p:nvSpPr>
            <p:spPr bwMode="auto">
              <a:xfrm>
                <a:off x="7407930" y="4133226"/>
                <a:ext cx="1490941" cy="415093"/>
              </a:xfrm>
              <a:prstGeom prst="roundRect">
                <a:avLst>
                  <a:gd name="adj" fmla="val 10483"/>
                </a:avLst>
              </a:prstGeom>
              <a:solidFill>
                <a:srgbClr val="A3A3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>
                <a:off x="2648005" y="4133226"/>
                <a:ext cx="4339514" cy="415093"/>
              </a:xfrm>
              <a:prstGeom prst="roundRect">
                <a:avLst>
                  <a:gd name="adj" fmla="val 10483"/>
                </a:avLst>
              </a:prstGeom>
              <a:solidFill>
                <a:srgbClr val="A3A3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43" name="Rounded Rectangle 42"/>
            <p:cNvSpPr/>
            <p:nvPr/>
          </p:nvSpPr>
          <p:spPr bwMode="auto">
            <a:xfrm>
              <a:off x="1722165" y="4395597"/>
              <a:ext cx="722247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  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x:IorB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20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660066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44" name="Group 14"/>
            <p:cNvGrpSpPr/>
            <p:nvPr/>
          </p:nvGrpSpPr>
          <p:grpSpPr>
            <a:xfrm>
              <a:off x="2274559" y="4324088"/>
              <a:ext cx="609600" cy="509719"/>
              <a:chOff x="1447800" y="2321123"/>
              <a:chExt cx="609600" cy="509719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524000" y="2321123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447800" y="2430732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221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B0E5BECC-5839-4146-AF63-7CEC011EE28A}" type="slidenum">
              <a:rPr lang="en-US"/>
              <a:pPr/>
              <a:t>3</a:t>
            </a:fld>
            <a:endParaRPr lang="en-US"/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381000" y="3124200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Problem: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Lack of static types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… makes rapid prototyping / multi-language applications easy</a:t>
            </a:r>
          </a:p>
          <a:p>
            <a:pPr marL="285750" indent="-285750" eaLnBrk="1" hangingPunct="1">
              <a:lnSpc>
                <a:spcPct val="120000"/>
              </a:lnSpc>
              <a:spcBef>
                <a:spcPct val="20000"/>
              </a:spcBef>
              <a:spcAft>
                <a:spcPts val="2400"/>
              </a:spcAft>
              <a:defRPr/>
            </a:pPr>
            <a:r>
              <a:rPr lang="en-US" kern="0" dirty="0" err="1" smtClean="0">
                <a:latin typeface="Calibri"/>
                <a:ea typeface="+mn-ea"/>
                <a:cs typeface="Calibri"/>
              </a:rPr>
              <a:t>	… makes reliability / performance / maintenance hard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latin typeface="Calibri"/>
                <a:cs typeface="Calibri"/>
              </a:rPr>
              <a:t>This Talk:</a:t>
            </a:r>
            <a:r>
              <a:rPr lang="en-US" sz="3200" kern="0" dirty="0" smtClean="0">
                <a:latin typeface="Calibri"/>
                <a:cs typeface="Calibri"/>
              </a:rPr>
              <a:t> System D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spcAft>
                <a:spcPts val="2400"/>
              </a:spcAft>
              <a:defRPr/>
            </a:pPr>
            <a:r>
              <a:rPr lang="en-US" kern="0" dirty="0" smtClean="0">
                <a:latin typeface="Calibri"/>
                <a:cs typeface="Calibri"/>
              </a:rPr>
              <a:t>	… </a:t>
            </a:r>
            <a:r>
              <a:rPr lang="en-US" kern="0" dirty="0" err="1" smtClean="0">
                <a:latin typeface="Calibri"/>
                <a:cs typeface="Calibri"/>
              </a:rPr>
              <a:t>a type system for these features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752600" y="990600"/>
            <a:ext cx="6096000" cy="469761"/>
            <a:chOff x="1752600" y="990600"/>
            <a:chExt cx="6096000" cy="469761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1752600" y="9906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tag tests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29100" y="9906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affect control flow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752600" y="1600200"/>
            <a:ext cx="6096000" cy="469761"/>
            <a:chOff x="1752600" y="1600200"/>
            <a:chExt cx="6096000" cy="469761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1752600" y="16002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dictionary objects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29100" y="16002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indexed by arbitrary string keys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52600" y="2209800"/>
            <a:ext cx="6096000" cy="469761"/>
            <a:chOff x="1752600" y="2209800"/>
            <a:chExt cx="6096000" cy="469761"/>
          </a:xfrm>
        </p:grpSpPr>
        <p:sp>
          <p:nvSpPr>
            <p:cNvPr id="39" name="Rounded Rectangle 38"/>
            <p:cNvSpPr/>
            <p:nvPr/>
          </p:nvSpPr>
          <p:spPr bwMode="auto">
            <a:xfrm>
              <a:off x="1752600" y="22098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first-class functions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29100" y="22098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can appear inside objects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183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05400"/>
          </a:xfrm>
        </p:spPr>
        <p:txBody>
          <a:bodyPr/>
          <a:lstStyle/>
          <a:p>
            <a:pPr algn="ctr">
              <a:buNone/>
            </a:pPr>
            <a:r>
              <a:rPr lang="en-US" smtClean="0">
                <a:solidFill>
                  <a:srgbClr val="A3A3A3"/>
                </a:solidFill>
              </a:rPr>
              <a:t>Intro</a:t>
            </a:r>
          </a:p>
          <a:p>
            <a:pPr algn="ctr">
              <a:buNone/>
            </a:pP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Examples</a:t>
            </a:r>
          </a:p>
          <a:p>
            <a:pPr algn="ctr">
              <a:buNone/>
            </a:pP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Subtyping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Type Soundness</a:t>
            </a:r>
          </a:p>
          <a:p>
            <a:pPr algn="ctr">
              <a:buNone/>
            </a:pP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Conclusion</a:t>
            </a:r>
            <a:endParaRPr lang="en-US" dirty="0">
              <a:solidFill>
                <a:srgbClr val="A3A3A3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advTm="7646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2" name="Group 70"/>
          <p:cNvGrpSpPr/>
          <p:nvPr/>
        </p:nvGrpSpPr>
        <p:grpSpPr>
          <a:xfrm>
            <a:off x="3558518" y="5246358"/>
            <a:ext cx="4979769" cy="544842"/>
            <a:chOff x="3764236" y="5017758"/>
            <a:chExt cx="4979769" cy="544842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4194887" y="5092839"/>
              <a:ext cx="4549118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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x.x+1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>
                <a:latin typeface="Monaco"/>
                <a:cs typeface="Monaco"/>
              </a:endParaRPr>
            </a:p>
            <a:p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3" name="Group 58"/>
            <p:cNvGrpSpPr/>
            <p:nvPr/>
          </p:nvGrpSpPr>
          <p:grpSpPr>
            <a:xfrm>
              <a:off x="3764236" y="5017758"/>
              <a:ext cx="609600" cy="509719"/>
              <a:chOff x="2590800" y="4419600"/>
              <a:chExt cx="609600" cy="509719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2667000" y="44196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590800" y="45292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</p:grpSp>
      <p:grpSp>
        <p:nvGrpSpPr>
          <p:cNvPr id="5" name="Group 72"/>
          <p:cNvGrpSpPr/>
          <p:nvPr/>
        </p:nvGrpSpPr>
        <p:grpSpPr>
          <a:xfrm>
            <a:off x="3558518" y="4648997"/>
            <a:ext cx="4979769" cy="509719"/>
            <a:chOff x="3764236" y="3856767"/>
            <a:chExt cx="4979769" cy="509719"/>
          </a:xfrm>
        </p:grpSpPr>
        <p:sp>
          <p:nvSpPr>
            <p:cNvPr id="62" name="Rounded Rectangle 61"/>
            <p:cNvSpPr/>
            <p:nvPr/>
          </p:nvSpPr>
          <p:spPr bwMode="auto">
            <a:xfrm>
              <a:off x="4194887" y="3896725"/>
              <a:ext cx="4549118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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x.x+1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6" name="Group 63"/>
            <p:cNvGrpSpPr/>
            <p:nvPr/>
          </p:nvGrpSpPr>
          <p:grpSpPr>
            <a:xfrm>
              <a:off x="3764236" y="3856767"/>
              <a:ext cx="609600" cy="509719"/>
              <a:chOff x="2590800" y="4419600"/>
              <a:chExt cx="609600" cy="509719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2667000" y="44196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590800" y="45292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</p:grpSp>
      <p:grpSp>
        <p:nvGrpSpPr>
          <p:cNvPr id="7" name="Group 71"/>
          <p:cNvGrpSpPr/>
          <p:nvPr/>
        </p:nvGrpSpPr>
        <p:grpSpPr>
          <a:xfrm>
            <a:off x="228600" y="4038600"/>
            <a:ext cx="8309687" cy="544842"/>
            <a:chOff x="434318" y="4419600"/>
            <a:chExt cx="8309687" cy="544842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434318" y="4483239"/>
              <a:ext cx="3375682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f: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>
                <a:latin typeface="Monaco"/>
                <a:cs typeface="Monaco"/>
              </a:endParaRPr>
            </a:p>
            <a:p>
              <a:pPr algn="r"/>
              <a:endParaRPr lang="en-US" sz="2000" dirty="0">
                <a:latin typeface="Monaco"/>
                <a:cs typeface="Monaco"/>
              </a:endParaRPr>
            </a:p>
          </p:txBody>
        </p:sp>
        <p:sp>
          <p:nvSpPr>
            <p:cNvPr id="63" name="Rounded Rectangle 62"/>
            <p:cNvSpPr/>
            <p:nvPr/>
          </p:nvSpPr>
          <p:spPr bwMode="auto">
            <a:xfrm>
              <a:off x="4194887" y="4494681"/>
              <a:ext cx="4549118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f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8" name="Group 66"/>
            <p:cNvGrpSpPr/>
            <p:nvPr/>
          </p:nvGrpSpPr>
          <p:grpSpPr>
            <a:xfrm>
              <a:off x="3764236" y="4419600"/>
              <a:ext cx="609600" cy="509719"/>
              <a:chOff x="2590800" y="4419600"/>
              <a:chExt cx="609600" cy="509719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2667000" y="44196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590800" y="45292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</p:grpSp>
      <p:sp>
        <p:nvSpPr>
          <p:cNvPr id="43" name="Rounded Rectangle 42"/>
          <p:cNvSpPr/>
          <p:nvPr/>
        </p:nvSpPr>
        <p:spPr bwMode="auto">
          <a:xfrm>
            <a:off x="914400" y="390156"/>
            <a:ext cx="7398954" cy="1438644"/>
          </a:xfrm>
          <a:prstGeom prst="roundRect">
            <a:avLst>
              <a:gd name="adj" fmla="val 172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Substitution</a:t>
            </a:r>
            <a:b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Lemma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9" name="Group 40"/>
          <p:cNvGrpSpPr/>
          <p:nvPr/>
        </p:nvGrpSpPr>
        <p:grpSpPr>
          <a:xfrm>
            <a:off x="3295595" y="777322"/>
            <a:ext cx="3602447" cy="540962"/>
            <a:chOff x="5042476" y="152400"/>
            <a:chExt cx="3602447" cy="540962"/>
          </a:xfrm>
        </p:grpSpPr>
        <p:grpSp>
          <p:nvGrpSpPr>
            <p:cNvPr id="10" name="Group 16"/>
            <p:cNvGrpSpPr/>
            <p:nvPr/>
          </p:nvGrpSpPr>
          <p:grpSpPr>
            <a:xfrm>
              <a:off x="6960969" y="152400"/>
              <a:ext cx="609600" cy="509719"/>
              <a:chOff x="2045960" y="1524000"/>
              <a:chExt cx="609600" cy="509719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47" name="Rounded Rectangle 46"/>
            <p:cNvSpPr/>
            <p:nvPr/>
          </p:nvSpPr>
          <p:spPr bwMode="auto">
            <a:xfrm>
              <a:off x="6587523" y="223601"/>
              <a:ext cx="2057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 ::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r>
                <a:rPr lang="en-US" sz="20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x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5042476" y="224029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and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11" name="Group 41"/>
          <p:cNvGrpSpPr/>
          <p:nvPr/>
        </p:nvGrpSpPr>
        <p:grpSpPr>
          <a:xfrm>
            <a:off x="3295595" y="413040"/>
            <a:ext cx="3476596" cy="528723"/>
            <a:chOff x="2352594" y="161556"/>
            <a:chExt cx="3476596" cy="528723"/>
          </a:xfrm>
        </p:grpSpPr>
        <p:sp>
          <p:nvSpPr>
            <p:cNvPr id="54" name="Rounded Rectangle 53"/>
            <p:cNvSpPr/>
            <p:nvPr/>
          </p:nvSpPr>
          <p:spPr bwMode="auto">
            <a:xfrm>
              <a:off x="2352594" y="243402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If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 bwMode="auto">
            <a:xfrm>
              <a:off x="2979354" y="220518"/>
              <a:ext cx="28498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20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    e</a:t>
              </a:r>
              <a:r>
                <a:rPr lang="en-US" sz="200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grpSp>
          <p:nvGrpSpPr>
            <p:cNvPr id="12" name="Group 24"/>
            <p:cNvGrpSpPr/>
            <p:nvPr/>
          </p:nvGrpSpPr>
          <p:grpSpPr>
            <a:xfrm>
              <a:off x="4274754" y="161556"/>
              <a:ext cx="609600" cy="509719"/>
              <a:chOff x="2045960" y="1524000"/>
              <a:chExt cx="609600" cy="509719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</p:grpSp>
      <p:grpSp>
        <p:nvGrpSpPr>
          <p:cNvPr id="13" name="Group 66"/>
          <p:cNvGrpSpPr/>
          <p:nvPr/>
        </p:nvGrpSpPr>
        <p:grpSpPr>
          <a:xfrm>
            <a:off x="3295595" y="1178123"/>
            <a:ext cx="5017759" cy="521161"/>
            <a:chOff x="3366076" y="838200"/>
            <a:chExt cx="5017759" cy="521161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3996722" y="889600"/>
              <a:ext cx="4387113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e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14" name="Group 21"/>
            <p:cNvGrpSpPr/>
            <p:nvPr/>
          </p:nvGrpSpPr>
          <p:grpSpPr>
            <a:xfrm>
              <a:off x="5280682" y="838200"/>
              <a:ext cx="609600" cy="509719"/>
              <a:chOff x="2045960" y="1524000"/>
              <a:chExt cx="609600" cy="509719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73" name="Rounded Rectangle 72"/>
            <p:cNvSpPr/>
            <p:nvPr/>
          </p:nvSpPr>
          <p:spPr bwMode="auto">
            <a:xfrm>
              <a:off x="3366076" y="909138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then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16" name="Group 82"/>
          <p:cNvGrpSpPr/>
          <p:nvPr/>
        </p:nvGrpSpPr>
        <p:grpSpPr>
          <a:xfrm>
            <a:off x="361991" y="4113681"/>
            <a:ext cx="5381610" cy="1056477"/>
            <a:chOff x="361991" y="4113681"/>
            <a:chExt cx="5381610" cy="1056477"/>
          </a:xfrm>
        </p:grpSpPr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000610" y="4700397"/>
              <a:ext cx="1127700" cy="46976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61991" y="4113681"/>
              <a:ext cx="358775" cy="46976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5384826" y="4113681"/>
              <a:ext cx="358775" cy="469761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53" name="Group 49"/>
          <p:cNvGrpSpPr/>
          <p:nvPr/>
        </p:nvGrpSpPr>
        <p:grpSpPr>
          <a:xfrm>
            <a:off x="2819400" y="2300942"/>
            <a:ext cx="5364656" cy="2270261"/>
            <a:chOff x="3996723" y="3204841"/>
            <a:chExt cx="5364656" cy="2270261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3996723" y="3204841"/>
              <a:ext cx="5364656" cy="975658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independent of 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, and just echoes the binding from the environment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5983642" y="5051239"/>
              <a:ext cx="2855558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57" name="Straight Arrow Connector 56"/>
            <p:cNvCxnSpPr>
              <a:endCxn id="67" idx="0"/>
            </p:cNvCxnSpPr>
            <p:nvPr/>
          </p:nvCxnSpPr>
          <p:spPr bwMode="auto">
            <a:xfrm rot="5400000">
              <a:off x="6976051" y="4615868"/>
              <a:ext cx="870741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641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32</a:t>
            </a:fld>
            <a:endParaRPr lang="en-US"/>
          </a:p>
        </p:txBody>
      </p:sp>
      <p:sp>
        <p:nvSpPr>
          <p:cNvPr id="30" name="Rounded Rectangle 29"/>
          <p:cNvSpPr/>
          <p:nvPr/>
        </p:nvSpPr>
        <p:spPr bwMode="auto">
          <a:xfrm>
            <a:off x="6762805" y="5345675"/>
            <a:ext cx="1394432" cy="415093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5" name="Group 70"/>
          <p:cNvGrpSpPr/>
          <p:nvPr/>
        </p:nvGrpSpPr>
        <p:grpSpPr>
          <a:xfrm>
            <a:off x="3558518" y="5246358"/>
            <a:ext cx="4979769" cy="544842"/>
            <a:chOff x="3764236" y="5017758"/>
            <a:chExt cx="4979769" cy="544842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4194887" y="5092839"/>
              <a:ext cx="4549118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0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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x.x+1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>
                <a:latin typeface="Monaco"/>
                <a:cs typeface="Monaco"/>
              </a:endParaRPr>
            </a:p>
            <a:p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7" name="Group 58"/>
            <p:cNvGrpSpPr/>
            <p:nvPr/>
          </p:nvGrpSpPr>
          <p:grpSpPr>
            <a:xfrm>
              <a:off x="3764236" y="5017758"/>
              <a:ext cx="609600" cy="509719"/>
              <a:chOff x="2590800" y="4419600"/>
              <a:chExt cx="609600" cy="50971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667000" y="44196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590800" y="45292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</p:grpSp>
      <p:cxnSp>
        <p:nvCxnSpPr>
          <p:cNvPr id="10" name="Straight Connector 9"/>
          <p:cNvCxnSpPr/>
          <p:nvPr/>
        </p:nvCxnSpPr>
        <p:spPr bwMode="auto">
          <a:xfrm rot="10800000">
            <a:off x="560408" y="5180011"/>
            <a:ext cx="8202592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3" name="Group 32"/>
          <p:cNvGrpSpPr/>
          <p:nvPr/>
        </p:nvGrpSpPr>
        <p:grpSpPr>
          <a:xfrm>
            <a:off x="3733800" y="3535093"/>
            <a:ext cx="4907236" cy="536777"/>
            <a:chOff x="3488832" y="3535093"/>
            <a:chExt cx="4907236" cy="536777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6892323" y="3604284"/>
              <a:ext cx="1394432" cy="415093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grpSp>
          <p:nvGrpSpPr>
            <p:cNvPr id="11" name="Group 22"/>
            <p:cNvGrpSpPr/>
            <p:nvPr/>
          </p:nvGrpSpPr>
          <p:grpSpPr>
            <a:xfrm>
              <a:off x="3488832" y="3535093"/>
              <a:ext cx="4907236" cy="536777"/>
              <a:chOff x="3218946" y="2549982"/>
              <a:chExt cx="4907236" cy="536777"/>
            </a:xfrm>
          </p:grpSpPr>
          <p:sp>
            <p:nvSpPr>
              <p:cNvPr id="12" name="AutoShape 18"/>
              <p:cNvSpPr>
                <a:spLocks noChangeArrowheads="1"/>
              </p:cNvSpPr>
              <p:nvPr/>
            </p:nvSpPr>
            <p:spPr bwMode="auto">
              <a:xfrm>
                <a:off x="3218946" y="2549982"/>
                <a:ext cx="761999" cy="510778"/>
              </a:xfrm>
              <a:prstGeom prst="roundRect">
                <a:avLst>
                  <a:gd name="adj" fmla="val 16667"/>
                </a:avLst>
              </a:prstGeom>
              <a:solidFill>
                <a:srgbClr val="333333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>
                    <a:solidFill>
                      <a:schemeClr val="bg1"/>
                    </a:solidFill>
                    <a:latin typeface="Calibri" pitchFamily="-65" charset="0"/>
                  </a:rPr>
                  <a:t>SMT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>
                <a:off x="4098912" y="2553359"/>
                <a:ext cx="4027270" cy="533400"/>
              </a:xfrm>
              <a:prstGeom prst="roundRect">
                <a:avLst>
                  <a:gd name="adj" fmla="val 11139"/>
                </a:avLst>
              </a:prstGeom>
              <a:noFill/>
              <a:ln w="635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  <a:t>0</a:t>
                </a:r>
                <a:r>
                  <a:rPr lang="en-US" sz="2000" smtClean="0">
                    <a:solidFill>
                      <a:srgbClr val="E39B30"/>
                    </a:solidFill>
                    <a:latin typeface="Monaco"/>
                    <a:ea typeface="Consolas" pitchFamily="-65" charset="0"/>
                    <a:cs typeface="Monaco"/>
                  </a:rPr>
                  <a:t> </a:t>
                </a:r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  <a:sym typeface="Symbol" charset="2"/>
                  </a:rPr>
                  <a:t></a:t>
                </a:r>
                <a:r>
                  <a:rPr lang="en-US" sz="2000" smtClean="0">
                    <a:latin typeface="Monaco"/>
                    <a:cs typeface="Monaco"/>
                    <a:sym typeface="Symbol"/>
                  </a:rPr>
                  <a:t> </a:t>
                </a:r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  <a:sym typeface="Symbol" charset="2"/>
                  </a:rPr>
                  <a:t></a:t>
                </a:r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</a:rPr>
                  <a:t>x.x+1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200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endParaRPr lang="en-US" sz="2000" dirty="0">
                  <a:latin typeface="Monaco"/>
                  <a:cs typeface="Monaco"/>
                </a:endParaRPr>
              </a:p>
            </p:txBody>
          </p:sp>
        </p:grp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285609" y="3336925"/>
            <a:ext cx="546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5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455768" y="4494681"/>
            <a:ext cx="6145432" cy="469761"/>
            <a:chOff x="3455768" y="4494681"/>
            <a:chExt cx="6145432" cy="469761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7357127" y="4537907"/>
              <a:ext cx="1394432" cy="415093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3455768" y="4494681"/>
              <a:ext cx="6145432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0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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x.x+1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>
                <a:latin typeface="Monaco"/>
                <a:cs typeface="Monaco"/>
              </a:endParaRPr>
            </a:p>
            <a:p>
              <a:endParaRPr lang="en-US" sz="2000" dirty="0">
                <a:latin typeface="Monaco"/>
                <a:cs typeface="Monaco"/>
              </a:endParaRPr>
            </a:p>
          </p:txBody>
        </p:sp>
      </p:grpSp>
      <p:sp>
        <p:nvSpPr>
          <p:cNvPr id="21" name="Rounded Rectangle 20"/>
          <p:cNvSpPr/>
          <p:nvPr/>
        </p:nvSpPr>
        <p:spPr bwMode="auto">
          <a:xfrm>
            <a:off x="457200" y="4494681"/>
            <a:ext cx="2411392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/>
              <a:t> 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0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rot="10800000">
            <a:off x="3480870" y="4267200"/>
            <a:ext cx="5461298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914400" y="390156"/>
            <a:ext cx="7398954" cy="1438644"/>
          </a:xfrm>
          <a:prstGeom prst="roundRect">
            <a:avLst>
              <a:gd name="adj" fmla="val 172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Substitution</a:t>
            </a:r>
            <a:b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Lemma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37" name="Group 40"/>
          <p:cNvGrpSpPr/>
          <p:nvPr/>
        </p:nvGrpSpPr>
        <p:grpSpPr>
          <a:xfrm>
            <a:off x="3295595" y="777322"/>
            <a:ext cx="3602447" cy="540962"/>
            <a:chOff x="5042476" y="152400"/>
            <a:chExt cx="3602447" cy="540962"/>
          </a:xfrm>
        </p:grpSpPr>
        <p:grpSp>
          <p:nvGrpSpPr>
            <p:cNvPr id="38" name="Group 16"/>
            <p:cNvGrpSpPr/>
            <p:nvPr/>
          </p:nvGrpSpPr>
          <p:grpSpPr>
            <a:xfrm>
              <a:off x="6960969" y="152400"/>
              <a:ext cx="609600" cy="509719"/>
              <a:chOff x="2045960" y="1524000"/>
              <a:chExt cx="609600" cy="509719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39" name="Rounded Rectangle 38"/>
            <p:cNvSpPr/>
            <p:nvPr/>
          </p:nvSpPr>
          <p:spPr bwMode="auto">
            <a:xfrm>
              <a:off x="6587523" y="223601"/>
              <a:ext cx="2057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 ::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r>
                <a:rPr lang="en-US" sz="20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x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5042476" y="224029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and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43" name="Group 41"/>
          <p:cNvGrpSpPr/>
          <p:nvPr/>
        </p:nvGrpSpPr>
        <p:grpSpPr>
          <a:xfrm>
            <a:off x="3295595" y="413040"/>
            <a:ext cx="3476596" cy="528723"/>
            <a:chOff x="2352594" y="161556"/>
            <a:chExt cx="3476596" cy="528723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2352594" y="243402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If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 bwMode="auto">
            <a:xfrm>
              <a:off x="2979354" y="220518"/>
              <a:ext cx="28498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20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    e</a:t>
              </a:r>
              <a:r>
                <a:rPr lang="en-US" sz="200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grpSp>
          <p:nvGrpSpPr>
            <p:cNvPr id="46" name="Group 24"/>
            <p:cNvGrpSpPr/>
            <p:nvPr/>
          </p:nvGrpSpPr>
          <p:grpSpPr>
            <a:xfrm>
              <a:off x="4274754" y="161556"/>
              <a:ext cx="609600" cy="509719"/>
              <a:chOff x="2045960" y="1524000"/>
              <a:chExt cx="609600" cy="509719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3295595" y="1178123"/>
            <a:ext cx="5017759" cy="521161"/>
            <a:chOff x="3366076" y="838200"/>
            <a:chExt cx="5017759" cy="521161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3996722" y="889600"/>
              <a:ext cx="4387113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e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51" name="Group 21"/>
            <p:cNvGrpSpPr/>
            <p:nvPr/>
          </p:nvGrpSpPr>
          <p:grpSpPr>
            <a:xfrm>
              <a:off x="5280682" y="838200"/>
              <a:ext cx="609600" cy="509719"/>
              <a:chOff x="2045960" y="1524000"/>
              <a:chExt cx="609600" cy="509719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52" name="Rounded Rectangle 51"/>
            <p:cNvSpPr/>
            <p:nvPr/>
          </p:nvSpPr>
          <p:spPr bwMode="auto">
            <a:xfrm>
              <a:off x="3366076" y="909138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then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56" name="Rounded Rectangle 55"/>
          <p:cNvSpPr/>
          <p:nvPr/>
        </p:nvSpPr>
        <p:spPr bwMode="auto">
          <a:xfrm>
            <a:off x="2706361" y="2939018"/>
            <a:ext cx="1385557" cy="397907"/>
          </a:xfrm>
          <a:prstGeom prst="roundRect">
            <a:avLst>
              <a:gd name="adj" fmla="val 128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800" baseline="30000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st</a:t>
            </a:r>
            <a:r>
              <a:rPr lang="en-US" sz="1800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 attempt</a:t>
            </a:r>
            <a:endParaRPr lang="en-US" sz="1800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387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4" grpId="0"/>
      <p:bldP spid="21" grpId="0"/>
      <p:bldP spid="5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33</a:t>
            </a:fld>
            <a:endParaRPr lang="en-US"/>
          </a:p>
        </p:txBody>
      </p:sp>
      <p:grpSp>
        <p:nvGrpSpPr>
          <p:cNvPr id="2" name="Group 34"/>
          <p:cNvGrpSpPr/>
          <p:nvPr/>
        </p:nvGrpSpPr>
        <p:grpSpPr>
          <a:xfrm>
            <a:off x="3558518" y="5246358"/>
            <a:ext cx="4979769" cy="544842"/>
            <a:chOff x="3558518" y="5246358"/>
            <a:chExt cx="4979769" cy="544842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6762805" y="5345675"/>
              <a:ext cx="1394432" cy="415093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grpSp>
          <p:nvGrpSpPr>
            <p:cNvPr id="3" name="Group 70"/>
            <p:cNvGrpSpPr/>
            <p:nvPr/>
          </p:nvGrpSpPr>
          <p:grpSpPr>
            <a:xfrm>
              <a:off x="3558518" y="5246358"/>
              <a:ext cx="4979769" cy="544842"/>
              <a:chOff x="3764236" y="5017758"/>
              <a:chExt cx="4979769" cy="544842"/>
            </a:xfrm>
          </p:grpSpPr>
          <p:sp>
            <p:nvSpPr>
              <p:cNvPr id="6" name="Rounded Rectangle 5"/>
              <p:cNvSpPr/>
              <p:nvPr/>
            </p:nvSpPr>
            <p:spPr bwMode="auto">
              <a:xfrm>
                <a:off x="4194887" y="5092839"/>
                <a:ext cx="4549118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0</a:t>
                </a:r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</a:rPr>
                  <a:t> 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2000"/>
                  <a:t> 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  <a:sym typeface="Symbol" charset="2"/>
                  </a:rPr>
                  <a:t></a:t>
                </a:r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</a:rPr>
                  <a:t>x.x+1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2000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lang="en-US" sz="2000" dirty="0">
                  <a:latin typeface="Monaco"/>
                  <a:cs typeface="Monaco"/>
                </a:endParaRPr>
              </a:p>
              <a:p>
                <a:endParaRPr lang="en-US" sz="2000" dirty="0">
                  <a:latin typeface="Monaco"/>
                  <a:cs typeface="Monaco"/>
                </a:endParaRPr>
              </a:p>
            </p:txBody>
          </p:sp>
          <p:grpSp>
            <p:nvGrpSpPr>
              <p:cNvPr id="5" name="Group 58"/>
              <p:cNvGrpSpPr/>
              <p:nvPr/>
            </p:nvGrpSpPr>
            <p:grpSpPr>
              <a:xfrm>
                <a:off x="3764236" y="5017758"/>
                <a:ext cx="609600" cy="509719"/>
                <a:chOff x="2590800" y="4419600"/>
                <a:chExt cx="609600" cy="509719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2667000" y="4419600"/>
                  <a:ext cx="5334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_</a:t>
                  </a:r>
                  <a:endParaRPr lang="en-US" sz="200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590800" y="4529209"/>
                  <a:ext cx="5334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endParaRPr lang="en-US" sz="2000"/>
                </a:p>
              </p:txBody>
            </p:sp>
          </p:grpSp>
        </p:grpSp>
      </p:grpSp>
      <p:cxnSp>
        <p:nvCxnSpPr>
          <p:cNvPr id="10" name="Straight Connector 9"/>
          <p:cNvCxnSpPr/>
          <p:nvPr/>
        </p:nvCxnSpPr>
        <p:spPr bwMode="auto">
          <a:xfrm rot="10800000">
            <a:off x="560408" y="5180011"/>
            <a:ext cx="8202592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Group 33"/>
          <p:cNvGrpSpPr/>
          <p:nvPr/>
        </p:nvGrpSpPr>
        <p:grpSpPr>
          <a:xfrm>
            <a:off x="3455768" y="4494681"/>
            <a:ext cx="6145432" cy="469761"/>
            <a:chOff x="3455768" y="4494681"/>
            <a:chExt cx="6145432" cy="469761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7357127" y="4537907"/>
              <a:ext cx="1394432" cy="415093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3455768" y="4494681"/>
              <a:ext cx="6145432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0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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x.x+1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sz="2000" dirty="0">
                <a:latin typeface="Monaco"/>
                <a:cs typeface="Monaco"/>
              </a:endParaRPr>
            </a:p>
            <a:p>
              <a:endParaRPr lang="en-US" sz="2000" dirty="0">
                <a:latin typeface="Monaco"/>
                <a:cs typeface="Monaco"/>
              </a:endParaRPr>
            </a:p>
          </p:txBody>
        </p:sp>
      </p:grpSp>
      <p:sp>
        <p:nvSpPr>
          <p:cNvPr id="21" name="Rounded Rectangle 20"/>
          <p:cNvSpPr/>
          <p:nvPr/>
        </p:nvSpPr>
        <p:spPr bwMode="auto">
          <a:xfrm>
            <a:off x="457200" y="4494681"/>
            <a:ext cx="2411392" cy="469761"/>
          </a:xfrm>
          <a:prstGeom prst="roundRect">
            <a:avLst>
              <a:gd name="adj" fmla="val 2667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/>
              <a:t> 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0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rot="10800000">
            <a:off x="3480870" y="4267200"/>
            <a:ext cx="5461298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914400" y="390156"/>
            <a:ext cx="7398954" cy="1438644"/>
          </a:xfrm>
          <a:prstGeom prst="roundRect">
            <a:avLst>
              <a:gd name="adj" fmla="val 172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Substitution</a:t>
            </a:r>
            <a:b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Lemma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17" name="Group 40"/>
          <p:cNvGrpSpPr/>
          <p:nvPr/>
        </p:nvGrpSpPr>
        <p:grpSpPr>
          <a:xfrm>
            <a:off x="3295595" y="777322"/>
            <a:ext cx="3602447" cy="540962"/>
            <a:chOff x="5042476" y="152400"/>
            <a:chExt cx="3602447" cy="540962"/>
          </a:xfrm>
        </p:grpSpPr>
        <p:grpSp>
          <p:nvGrpSpPr>
            <p:cNvPr id="18" name="Group 16"/>
            <p:cNvGrpSpPr/>
            <p:nvPr/>
          </p:nvGrpSpPr>
          <p:grpSpPr>
            <a:xfrm>
              <a:off x="6960969" y="152400"/>
              <a:ext cx="609600" cy="509719"/>
              <a:chOff x="2045960" y="1524000"/>
              <a:chExt cx="609600" cy="509719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39" name="Rounded Rectangle 38"/>
            <p:cNvSpPr/>
            <p:nvPr/>
          </p:nvSpPr>
          <p:spPr bwMode="auto">
            <a:xfrm>
              <a:off x="6587523" y="223601"/>
              <a:ext cx="2057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 ::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r>
                <a:rPr lang="en-US" sz="20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x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5042476" y="224029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and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19" name="Group 41"/>
          <p:cNvGrpSpPr/>
          <p:nvPr/>
        </p:nvGrpSpPr>
        <p:grpSpPr>
          <a:xfrm>
            <a:off x="3295595" y="413040"/>
            <a:ext cx="3476596" cy="528723"/>
            <a:chOff x="2352594" y="161556"/>
            <a:chExt cx="3476596" cy="528723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2352594" y="243402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If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 bwMode="auto">
            <a:xfrm>
              <a:off x="2979354" y="220518"/>
              <a:ext cx="28498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20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    e</a:t>
              </a:r>
              <a:r>
                <a:rPr lang="en-US" sz="200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grpSp>
          <p:nvGrpSpPr>
            <p:cNvPr id="20" name="Group 24"/>
            <p:cNvGrpSpPr/>
            <p:nvPr/>
          </p:nvGrpSpPr>
          <p:grpSpPr>
            <a:xfrm>
              <a:off x="4274754" y="161556"/>
              <a:ext cx="609600" cy="509719"/>
              <a:chOff x="2045960" y="1524000"/>
              <a:chExt cx="609600" cy="509719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</p:grpSp>
      <p:grpSp>
        <p:nvGrpSpPr>
          <p:cNvPr id="22" name="Group 48"/>
          <p:cNvGrpSpPr/>
          <p:nvPr/>
        </p:nvGrpSpPr>
        <p:grpSpPr>
          <a:xfrm>
            <a:off x="3295595" y="1178123"/>
            <a:ext cx="5017759" cy="521161"/>
            <a:chOff x="3366076" y="838200"/>
            <a:chExt cx="5017759" cy="521161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3996722" y="889600"/>
              <a:ext cx="4387113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e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23" name="Group 21"/>
            <p:cNvGrpSpPr/>
            <p:nvPr/>
          </p:nvGrpSpPr>
          <p:grpSpPr>
            <a:xfrm>
              <a:off x="5280682" y="838200"/>
              <a:ext cx="609600" cy="509719"/>
              <a:chOff x="2045960" y="1524000"/>
              <a:chExt cx="609600" cy="509719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52" name="Rounded Rectangle 51"/>
            <p:cNvSpPr/>
            <p:nvPr/>
          </p:nvSpPr>
          <p:spPr bwMode="auto">
            <a:xfrm>
              <a:off x="3366076" y="909138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then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1828800" y="654784"/>
            <a:ext cx="91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10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06361" y="2439187"/>
            <a:ext cx="5447039" cy="1563948"/>
            <a:chOff x="2706361" y="2439187"/>
            <a:chExt cx="5447039" cy="1563948"/>
          </a:xfrm>
        </p:grpSpPr>
        <p:sp>
          <p:nvSpPr>
            <p:cNvPr id="55" name="Rounded Rectangle 54"/>
            <p:cNvSpPr/>
            <p:nvPr/>
          </p:nvSpPr>
          <p:spPr bwMode="auto">
            <a:xfrm>
              <a:off x="6583686" y="3558749"/>
              <a:ext cx="1394432" cy="415093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51" name="Rounded Rectangle 50"/>
            <p:cNvSpPr/>
            <p:nvPr/>
          </p:nvSpPr>
          <p:spPr bwMode="auto">
            <a:xfrm>
              <a:off x="5650241" y="3558749"/>
              <a:ext cx="402547" cy="415093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grpSp>
          <p:nvGrpSpPr>
            <p:cNvPr id="7" name="Group 32"/>
            <p:cNvGrpSpPr/>
            <p:nvPr/>
          </p:nvGrpSpPr>
          <p:grpSpPr>
            <a:xfrm>
              <a:off x="4572000" y="2439187"/>
              <a:ext cx="3581400" cy="536777"/>
              <a:chOff x="3336432" y="3535093"/>
              <a:chExt cx="3581400" cy="536777"/>
            </a:xfrm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6102514" y="3592842"/>
                <a:ext cx="402547" cy="415093"/>
              </a:xfrm>
              <a:prstGeom prst="roundRect">
                <a:avLst>
                  <a:gd name="adj" fmla="val 10483"/>
                </a:avLst>
              </a:prstGeom>
              <a:solidFill>
                <a:srgbClr val="A3A3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grpSp>
            <p:nvGrpSpPr>
              <p:cNvPr id="11" name="Group 22"/>
              <p:cNvGrpSpPr/>
              <p:nvPr/>
            </p:nvGrpSpPr>
            <p:grpSpPr>
              <a:xfrm>
                <a:off x="3336432" y="3535093"/>
                <a:ext cx="3581400" cy="536777"/>
                <a:chOff x="3066546" y="2549982"/>
                <a:chExt cx="3581400" cy="536777"/>
              </a:xfrm>
            </p:grpSpPr>
            <p:sp>
              <p:nvSpPr>
                <p:cNvPr id="12" name="AutoShape 18"/>
                <p:cNvSpPr>
                  <a:spLocks noChangeArrowheads="1"/>
                </p:cNvSpPr>
                <p:nvPr/>
              </p:nvSpPr>
              <p:spPr bwMode="auto">
                <a:xfrm>
                  <a:off x="3066546" y="2549982"/>
                  <a:ext cx="761999" cy="51077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333333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>
                      <a:solidFill>
                        <a:schemeClr val="bg1"/>
                      </a:solidFill>
                      <a:latin typeface="Calibri" pitchFamily="-65" charset="0"/>
                    </a:rPr>
                    <a:t>SMT</a:t>
                  </a: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 bwMode="auto">
                <a:xfrm>
                  <a:off x="4098912" y="2553359"/>
                  <a:ext cx="2549034" cy="533400"/>
                </a:xfrm>
                <a:prstGeom prst="roundRect">
                  <a:avLst>
                    <a:gd name="adj" fmla="val 11139"/>
                  </a:avLst>
                </a:prstGeom>
                <a:noFill/>
                <a:ln w="635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2000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200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20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=</a:t>
                  </a:r>
                  <a:r>
                    <a:rPr lang="en-US" sz="200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2000" smtClean="0">
                      <a:solidFill>
                        <a:srgbClr val="333333"/>
                      </a:solidFill>
                      <a:latin typeface="Monaco"/>
                      <a:ea typeface="Apple Symbols" charset="2"/>
                      <a:cs typeface="Monaco"/>
                    </a:rPr>
                    <a:t>0</a:t>
                  </a:r>
                  <a:r>
                    <a:rPr lang="en-US" sz="2000" smtClean="0">
                      <a:solidFill>
                        <a:srgbClr val="E39B30"/>
                      </a:solidFill>
                      <a:latin typeface="Monaco"/>
                      <a:ea typeface="Consolas" pitchFamily="-65" charset="0"/>
                      <a:cs typeface="Monaco"/>
                    </a:rPr>
                    <a:t> </a:t>
                  </a:r>
                  <a:r>
                    <a:rPr lang="en-US" sz="2000">
                      <a:solidFill>
                        <a:srgbClr val="333333"/>
                      </a:solidFill>
                      <a:latin typeface="Monaco" charset="0"/>
                      <a:ea typeface="Consolas" charset="0"/>
                      <a:cs typeface="Consolas" charset="0"/>
                      <a:sym typeface="Symbol" charset="2"/>
                    </a:rPr>
                    <a:t></a:t>
                  </a:r>
                  <a:r>
                    <a:rPr lang="en-US" sz="2000" smtClean="0">
                      <a:latin typeface="Monaco"/>
                      <a:cs typeface="Monaco"/>
                      <a:sym typeface="Symbol"/>
                    </a:rPr>
                    <a:t> </a:t>
                  </a:r>
                  <a:r>
                    <a:rPr lang="en-US" sz="2000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200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20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::</a:t>
                  </a:r>
                  <a:r>
                    <a:rPr lang="en-US" sz="2000" smtClean="0">
                      <a:solidFill>
                        <a:srgbClr val="E39B30"/>
                      </a:solidFill>
                      <a:latin typeface="Symbol" charset="2"/>
                      <a:ea typeface="Consolas" pitchFamily="-65" charset="0"/>
                      <a:cs typeface="Symbol" charset="2"/>
                    </a:rPr>
                    <a:t> </a:t>
                  </a:r>
                  <a:r>
                    <a:rPr lang="en-US" sz="20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U’</a:t>
                  </a:r>
                  <a:endParaRPr lang="en-US" sz="2000" dirty="0">
                    <a:latin typeface="Monaco"/>
                    <a:cs typeface="Monaco"/>
                  </a:endParaRPr>
                </a:p>
              </p:txBody>
            </p:sp>
          </p:grpSp>
        </p:grpSp>
        <p:sp>
          <p:nvSpPr>
            <p:cNvPr id="43" name="AutoShape 18"/>
            <p:cNvSpPr>
              <a:spLocks noChangeArrowheads="1"/>
            </p:cNvSpPr>
            <p:nvPr/>
          </p:nvSpPr>
          <p:spPr bwMode="auto">
            <a:xfrm>
              <a:off x="4572000" y="3492357"/>
              <a:ext cx="76199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>
                  <a:latin typeface="Calibri" pitchFamily="-65" charset="0"/>
                </a:rPr>
                <a:t>Arrow</a:t>
              </a:r>
            </a:p>
          </p:txBody>
        </p:sp>
        <p:sp>
          <p:nvSpPr>
            <p:cNvPr id="46" name="Rounded Rectangle 45"/>
            <p:cNvSpPr/>
            <p:nvPr/>
          </p:nvSpPr>
          <p:spPr bwMode="auto">
            <a:xfrm>
              <a:off x="5604366" y="3533374"/>
              <a:ext cx="2549034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U’ &lt;: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lang="en-US" sz="2000" dirty="0">
                <a:latin typeface="Monaco"/>
                <a:cs typeface="Monaco"/>
              </a:endParaRPr>
            </a:p>
          </p:txBody>
        </p:sp>
        <p:sp>
          <p:nvSpPr>
            <p:cNvPr id="49" name="Rounded Rectangle 48"/>
            <p:cNvSpPr/>
            <p:nvPr/>
          </p:nvSpPr>
          <p:spPr bwMode="auto">
            <a:xfrm>
              <a:off x="4602436" y="2854265"/>
              <a:ext cx="685799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dirty="0" smtClean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+</a:t>
              </a:r>
              <a:endParaRPr kumimoji="0" lang="en-US" sz="3200" b="0" i="0" u="none" strike="noStrike" cap="none" normalizeH="0" baseline="0" dirty="0">
                <a:ln>
                  <a:noFill/>
                </a:ln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2706361" y="2939018"/>
              <a:ext cx="1385557" cy="397907"/>
            </a:xfrm>
            <a:prstGeom prst="roundRect">
              <a:avLst>
                <a:gd name="adj" fmla="val 1287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1800" baseline="30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nd</a:t>
              </a:r>
              <a:r>
                <a:rPr lang="en-US" sz="18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attempt</a:t>
              </a:r>
              <a:endParaRPr lang="en-US" sz="18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76209" y="2270125"/>
            <a:ext cx="546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5000" baseline="30000">
              <a:solidFill>
                <a:srgbClr val="FF0000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 advTm="168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ounded Rectangle 121"/>
          <p:cNvSpPr/>
          <p:nvPr/>
        </p:nvSpPr>
        <p:spPr bwMode="auto">
          <a:xfrm>
            <a:off x="5227363" y="6009541"/>
            <a:ext cx="1637073" cy="467459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5193040" y="4726934"/>
            <a:ext cx="1637073" cy="467459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34</a:t>
            </a:fld>
            <a:endParaRPr lang="en-US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757909" y="2776129"/>
            <a:ext cx="1107266" cy="594865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2248010" y="4627256"/>
            <a:ext cx="5852072" cy="630544"/>
            <a:chOff x="2248010" y="4398656"/>
            <a:chExt cx="5852072" cy="630544"/>
          </a:xfrm>
        </p:grpSpPr>
        <p:sp>
          <p:nvSpPr>
            <p:cNvPr id="96" name="Rounded Rectangle 95"/>
            <p:cNvSpPr/>
            <p:nvPr/>
          </p:nvSpPr>
          <p:spPr bwMode="auto">
            <a:xfrm>
              <a:off x="3528082" y="4454397"/>
              <a:ext cx="4572000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</a:t>
              </a:r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x.x+1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lang="en-US" dirty="0">
                <a:latin typeface="Monaco"/>
                <a:cs typeface="Monaco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2248010" y="4398656"/>
              <a:ext cx="1097236" cy="630544"/>
              <a:chOff x="1828800" y="773442"/>
              <a:chExt cx="1097236" cy="630544"/>
            </a:xfrm>
          </p:grpSpPr>
          <p:grpSp>
            <p:nvGrpSpPr>
              <p:cNvPr id="98" name="Group 15"/>
              <p:cNvGrpSpPr/>
              <p:nvPr/>
            </p:nvGrpSpPr>
            <p:grpSpPr>
              <a:xfrm>
                <a:off x="2507046" y="773442"/>
                <a:ext cx="418990" cy="630544"/>
                <a:chOff x="1745046" y="1463413"/>
                <a:chExt cx="418990" cy="630544"/>
              </a:xfrm>
            </p:grpSpPr>
            <p:sp>
              <p:nvSpPr>
                <p:cNvPr id="100" name="TextBox 99"/>
                <p:cNvSpPr txBox="1"/>
                <p:nvPr/>
              </p:nvSpPr>
              <p:spPr>
                <a:xfrm>
                  <a:off x="1745046" y="1509181"/>
                  <a:ext cx="388554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endParaRPr lang="en-US" sz="3200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1859236" y="1463413"/>
                  <a:ext cx="304800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=</a:t>
                  </a:r>
                  <a:endParaRPr lang="en-US" sz="3200"/>
                </a:p>
              </p:txBody>
            </p:sp>
          </p:grpSp>
          <p:sp>
            <p:nvSpPr>
              <p:cNvPr id="99" name="Rounded Rectangle 98"/>
              <p:cNvSpPr/>
              <p:nvPr/>
            </p:nvSpPr>
            <p:spPr bwMode="auto">
              <a:xfrm>
                <a:off x="1828800" y="819210"/>
                <a:ext cx="609600" cy="533400"/>
              </a:xfrm>
              <a:prstGeom prst="roundRect">
                <a:avLst>
                  <a:gd name="adj" fmla="val 11139"/>
                </a:avLst>
              </a:prstGeom>
              <a:noFill/>
              <a:ln w="635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en-US" sz="3200">
                    <a:solidFill>
                      <a:srgbClr val="333333"/>
                    </a:solidFill>
                    <a:latin typeface="Lucida Handwriting"/>
                    <a:ea typeface="Consolas" charset="0"/>
                    <a:cs typeface="Lucida Handwriting"/>
                    <a:sym typeface="Symbol" charset="2"/>
                  </a:rPr>
                  <a:t>I</a:t>
                </a:r>
                <a:endParaRPr lang="en-US" sz="3200" dirty="0">
                  <a:latin typeface="Lucida Handwriting"/>
                  <a:cs typeface="Lucida Handwriting"/>
                </a:endParaRP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1219200" y="5791997"/>
            <a:ext cx="7620000" cy="761203"/>
            <a:chOff x="838200" y="2554243"/>
            <a:chExt cx="7620000" cy="761203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1752600" y="2739029"/>
              <a:ext cx="6705600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</a:t>
              </a:r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x.x+1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lang="en-US" dirty="0">
                <a:latin typeface="Monaco"/>
                <a:cs typeface="Monaco"/>
              </a:endParaRPr>
            </a:p>
          </p:txBody>
        </p:sp>
        <p:grpSp>
          <p:nvGrpSpPr>
            <p:cNvPr id="104" name="Group 14"/>
            <p:cNvGrpSpPr/>
            <p:nvPr/>
          </p:nvGrpSpPr>
          <p:grpSpPr>
            <a:xfrm>
              <a:off x="838200" y="2554243"/>
              <a:ext cx="643923" cy="761203"/>
              <a:chOff x="4031046" y="3324308"/>
              <a:chExt cx="643923" cy="761203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4031046" y="3500735"/>
                <a:ext cx="388554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320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4141569" y="3324308"/>
                <a:ext cx="533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3200"/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459252" y="87868"/>
            <a:ext cx="4493748" cy="2077752"/>
            <a:chOff x="459252" y="-64532"/>
            <a:chExt cx="4493748" cy="2077752"/>
          </a:xfrm>
        </p:grpSpPr>
        <p:grpSp>
          <p:nvGrpSpPr>
            <p:cNvPr id="2" name="Group 28"/>
            <p:cNvGrpSpPr/>
            <p:nvPr/>
          </p:nvGrpSpPr>
          <p:grpSpPr>
            <a:xfrm>
              <a:off x="611652" y="431472"/>
              <a:ext cx="4341348" cy="1429349"/>
              <a:chOff x="508684" y="2743200"/>
              <a:chExt cx="4341348" cy="1429349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rot="10800000" flipV="1">
                <a:off x="508684" y="3476895"/>
                <a:ext cx="4220792" cy="1447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3" name="Group 22"/>
              <p:cNvGrpSpPr/>
              <p:nvPr/>
            </p:nvGrpSpPr>
            <p:grpSpPr>
              <a:xfrm>
                <a:off x="838200" y="2743200"/>
                <a:ext cx="3498904" cy="536777"/>
                <a:chOff x="2804882" y="2549982"/>
                <a:chExt cx="3498904" cy="536777"/>
              </a:xfrm>
            </p:grpSpPr>
            <p:sp>
              <p:nvSpPr>
                <p:cNvPr id="8" name="AutoShape 18"/>
                <p:cNvSpPr>
                  <a:spLocks noChangeArrowheads="1"/>
                </p:cNvSpPr>
                <p:nvPr/>
              </p:nvSpPr>
              <p:spPr bwMode="auto">
                <a:xfrm>
                  <a:off x="2804882" y="2549982"/>
                  <a:ext cx="761999" cy="51077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333333"/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>
                      <a:solidFill>
                        <a:schemeClr val="bg1"/>
                      </a:solidFill>
                      <a:latin typeface="Calibri" pitchFamily="-65" charset="0"/>
                    </a:rPr>
                    <a:t>SMT</a:t>
                  </a:r>
                </a:p>
              </p:txBody>
            </p:sp>
            <p:sp>
              <p:nvSpPr>
                <p:cNvPr id="9" name="Rounded Rectangle 8"/>
                <p:cNvSpPr/>
                <p:nvPr/>
              </p:nvSpPr>
              <p:spPr bwMode="auto">
                <a:xfrm>
                  <a:off x="3684848" y="2553359"/>
                  <a:ext cx="2618938" cy="533400"/>
                </a:xfrm>
                <a:prstGeom prst="roundRect">
                  <a:avLst>
                    <a:gd name="adj" fmla="val 11139"/>
                  </a:avLst>
                </a:prstGeom>
                <a:noFill/>
                <a:ln w="635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32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Γ</a:t>
                  </a:r>
                  <a:r>
                    <a:rPr lang="en-US" sz="3200" smtClean="0">
                      <a:solidFill>
                        <a:srgbClr val="E39B30"/>
                      </a:solidFill>
                      <a:latin typeface="Monaco"/>
                      <a:ea typeface="Consolas" pitchFamily="-65" charset="0"/>
                      <a:cs typeface="Monaco"/>
                      <a:sym typeface="Symbol" pitchFamily="-65" charset="2"/>
                    </a:rPr>
                    <a:t> </a:t>
                  </a:r>
                  <a:r>
                    <a:rPr lang="en-US" sz="320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</a:t>
                  </a:r>
                  <a:r>
                    <a:rPr lang="en-US" sz="3200" smtClean="0">
                      <a:solidFill>
                        <a:srgbClr val="E39B30"/>
                      </a:solidFill>
                      <a:latin typeface="Monaco"/>
                      <a:ea typeface="Consolas" pitchFamily="-65" charset="0"/>
                      <a:cs typeface="Monaco"/>
                      <a:sym typeface="Symbol" pitchFamily="-65" charset="2"/>
                    </a:rPr>
                    <a:t> </a:t>
                  </a:r>
                  <a:r>
                    <a:rPr lang="en-US" sz="3200" smtClean="0">
                      <a:solidFill>
                        <a:srgbClr val="333333"/>
                      </a:solidFill>
                      <a:latin typeface="Monaco"/>
                      <a:ea typeface="Apple Symbols" charset="2"/>
                      <a:cs typeface="Monaco"/>
                    </a:rPr>
                    <a:t>p</a:t>
                  </a:r>
                  <a:r>
                    <a:rPr lang="en-US" sz="3200" smtClean="0">
                      <a:solidFill>
                        <a:srgbClr val="E39B30"/>
                      </a:solidFill>
                      <a:latin typeface="Monaco"/>
                      <a:ea typeface="Consolas" pitchFamily="-65" charset="0"/>
                      <a:cs typeface="Monaco"/>
                    </a:rPr>
                    <a:t> </a:t>
                  </a:r>
                  <a:r>
                    <a:rPr lang="en-US" sz="3200">
                      <a:solidFill>
                        <a:srgbClr val="333333"/>
                      </a:solidFill>
                      <a:latin typeface="Monaco" charset="0"/>
                      <a:ea typeface="Consolas" charset="0"/>
                      <a:cs typeface="Consolas" charset="0"/>
                      <a:sym typeface="Symbol" charset="2"/>
                    </a:rPr>
                    <a:t></a:t>
                  </a:r>
                  <a:r>
                    <a:rPr lang="en-US" sz="3200" smtClean="0">
                      <a:latin typeface="Monaco"/>
                      <a:cs typeface="Monaco"/>
                      <a:sym typeface="Symbol"/>
                    </a:rPr>
                    <a:t> </a:t>
                  </a:r>
                  <a:r>
                    <a:rPr lang="en-US" sz="3200">
                      <a:solidFill>
                        <a:srgbClr val="333333"/>
                      </a:solidFill>
                      <a:latin typeface="Monaco" charset="0"/>
                      <a:ea typeface="Consolas" charset="0"/>
                      <a:cs typeface="Consolas" charset="0"/>
                    </a:rPr>
                    <a:t>q</a:t>
                  </a:r>
                  <a:endParaRPr lang="en-US" sz="3200" dirty="0">
                    <a:latin typeface="Monaco"/>
                    <a:cs typeface="Monaco"/>
                  </a:endParaRPr>
                </a:p>
              </p:txBody>
            </p:sp>
          </p:grpSp>
          <p:sp>
            <p:nvSpPr>
              <p:cNvPr id="10" name="Rounded Rectangle 9"/>
              <p:cNvSpPr/>
              <p:nvPr/>
            </p:nvSpPr>
            <p:spPr bwMode="auto">
              <a:xfrm>
                <a:off x="533400" y="3702788"/>
                <a:ext cx="4316632" cy="469761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Γ   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  <a:t>p</a:t>
                </a:r>
                <a:r>
                  <a:rPr lang="en-US" sz="2000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</a:rPr>
                  <a:t> 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&lt;</a:t>
                </a:r>
                <a:r>
                  <a:rPr lang="en-US" sz="2000"/>
                  <a:t> 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  <a:t>q</a:t>
                </a:r>
                <a:r>
                  <a:rPr lang="en-US" sz="2000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lang="en-US" sz="2000" dirty="0">
                  <a:latin typeface="Monaco"/>
                  <a:cs typeface="Monaco"/>
                </a:endParaRPr>
              </a:p>
              <a:p>
                <a:endParaRPr lang="en-US" sz="2000" dirty="0">
                  <a:latin typeface="Monaco"/>
                  <a:cs typeface="Monaco"/>
                </a:endParaRPr>
              </a:p>
            </p:txBody>
          </p:sp>
          <p:grpSp>
            <p:nvGrpSpPr>
              <p:cNvPr id="7" name="Group 58"/>
              <p:cNvGrpSpPr/>
              <p:nvPr/>
            </p:nvGrpSpPr>
            <p:grpSpPr>
              <a:xfrm>
                <a:off x="887632" y="3627707"/>
                <a:ext cx="609600" cy="509719"/>
                <a:chOff x="2590800" y="4419600"/>
                <a:chExt cx="609600" cy="509719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2667000" y="4419600"/>
                  <a:ext cx="5334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_</a:t>
                  </a:r>
                  <a:endParaRPr lang="en-US" sz="200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590800" y="4529209"/>
                  <a:ext cx="5334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endParaRPr lang="en-US" sz="2000"/>
                </a:p>
              </p:txBody>
            </p:sp>
          </p:grpSp>
        </p:grpSp>
        <p:sp>
          <p:nvSpPr>
            <p:cNvPr id="56" name="Rounded Rectangle 55"/>
            <p:cNvSpPr/>
            <p:nvPr/>
          </p:nvSpPr>
          <p:spPr bwMode="auto">
            <a:xfrm>
              <a:off x="459252" y="304800"/>
              <a:ext cx="4493748" cy="1708420"/>
            </a:xfrm>
            <a:prstGeom prst="roundRect">
              <a:avLst>
                <a:gd name="adj" fmla="val 631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r" eaLnBrk="1" hangingPunct="1"/>
              <a:endParaRPr lang="en-US" sz="1800" dirty="0">
                <a:latin typeface="Calibri"/>
                <a:ea typeface="Consolas" pitchFamily="-65" charset="0"/>
                <a:cs typeface="Calibri"/>
              </a:endParaRPr>
            </a:p>
          </p:txBody>
        </p:sp>
        <p:sp>
          <p:nvSpPr>
            <p:cNvPr id="113" name="Rounded Rectangle 112"/>
            <p:cNvSpPr/>
            <p:nvPr/>
          </p:nvSpPr>
          <p:spPr bwMode="auto">
            <a:xfrm>
              <a:off x="459252" y="-64532"/>
              <a:ext cx="2667000" cy="369332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dirty="0" err="1" smtClean="0">
                  <a:latin typeface="Calibri"/>
                  <a:ea typeface="Consolas" pitchFamily="-65" charset="0"/>
                  <a:cs typeface="Calibri"/>
                </a:rPr>
                <a:t>[S-Valid-Uninterpreted]</a:t>
              </a:r>
              <a:endParaRPr lang="en-US" sz="1800" dirty="0">
                <a:latin typeface="Calibri"/>
                <a:ea typeface="Consolas" pitchFamily="-65" charset="0"/>
                <a:cs typeface="Calibri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59252" y="2265648"/>
            <a:ext cx="4493748" cy="2077752"/>
            <a:chOff x="459252" y="2526268"/>
            <a:chExt cx="4493748" cy="2077752"/>
          </a:xfrm>
        </p:grpSpPr>
        <p:grpSp>
          <p:nvGrpSpPr>
            <p:cNvPr id="24" name="Group 23"/>
            <p:cNvGrpSpPr/>
            <p:nvPr/>
          </p:nvGrpSpPr>
          <p:grpSpPr>
            <a:xfrm>
              <a:off x="632370" y="3001070"/>
              <a:ext cx="1097236" cy="630544"/>
              <a:chOff x="1828800" y="773442"/>
              <a:chExt cx="1097236" cy="630544"/>
            </a:xfrm>
          </p:grpSpPr>
          <p:grpSp>
            <p:nvGrpSpPr>
              <p:cNvPr id="25" name="Group 15"/>
              <p:cNvGrpSpPr/>
              <p:nvPr/>
            </p:nvGrpSpPr>
            <p:grpSpPr>
              <a:xfrm>
                <a:off x="2507046" y="773442"/>
                <a:ext cx="418990" cy="630544"/>
                <a:chOff x="1745046" y="1463413"/>
                <a:chExt cx="418990" cy="630544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1745046" y="1509181"/>
                  <a:ext cx="388554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endParaRPr lang="en-US" sz="320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859236" y="1463413"/>
                  <a:ext cx="304800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=</a:t>
                  </a:r>
                  <a:endParaRPr lang="en-US" sz="3200"/>
                </a:p>
              </p:txBody>
            </p:sp>
          </p:grpSp>
          <p:sp>
            <p:nvSpPr>
              <p:cNvPr id="26" name="Rounded Rectangle 25"/>
              <p:cNvSpPr/>
              <p:nvPr/>
            </p:nvSpPr>
            <p:spPr bwMode="auto">
              <a:xfrm>
                <a:off x="1828800" y="819210"/>
                <a:ext cx="609600" cy="533400"/>
              </a:xfrm>
              <a:prstGeom prst="roundRect">
                <a:avLst>
                  <a:gd name="adj" fmla="val 11139"/>
                </a:avLst>
              </a:prstGeom>
              <a:noFill/>
              <a:ln w="635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r"/>
                <a:r>
                  <a:rPr lang="en-US" sz="3200">
                    <a:solidFill>
                      <a:srgbClr val="333333"/>
                    </a:solidFill>
                    <a:latin typeface="Lucida Handwriting"/>
                    <a:ea typeface="Consolas" charset="0"/>
                    <a:cs typeface="Lucida Handwriting"/>
                    <a:sym typeface="Symbol" charset="2"/>
                  </a:rPr>
                  <a:t>I</a:t>
                </a:r>
                <a:endParaRPr lang="en-US" sz="3200" dirty="0">
                  <a:latin typeface="Lucida Handwriting"/>
                  <a:cs typeface="Lucida Handwriting"/>
                </a:endParaRPr>
              </a:p>
            </p:txBody>
          </p:sp>
        </p:grpSp>
        <p:grpSp>
          <p:nvGrpSpPr>
            <p:cNvPr id="83" name="Group 28"/>
            <p:cNvGrpSpPr/>
            <p:nvPr/>
          </p:nvGrpSpPr>
          <p:grpSpPr>
            <a:xfrm>
              <a:off x="611652" y="3066727"/>
              <a:ext cx="4341348" cy="1425972"/>
              <a:chOff x="508684" y="2746577"/>
              <a:chExt cx="4341348" cy="1425972"/>
            </a:xfrm>
          </p:grpSpPr>
          <p:cxnSp>
            <p:nvCxnSpPr>
              <p:cNvPr id="85" name="Straight Connector 84"/>
              <p:cNvCxnSpPr/>
              <p:nvPr/>
            </p:nvCxnSpPr>
            <p:spPr bwMode="auto">
              <a:xfrm rot="10800000" flipV="1">
                <a:off x="508684" y="3476895"/>
                <a:ext cx="4220792" cy="1447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2" name="Rounded Rectangle 91"/>
              <p:cNvSpPr/>
              <p:nvPr/>
            </p:nvSpPr>
            <p:spPr bwMode="auto">
              <a:xfrm>
                <a:off x="1718166" y="2746577"/>
                <a:ext cx="2618938" cy="533400"/>
              </a:xfrm>
              <a:prstGeom prst="roundRect">
                <a:avLst>
                  <a:gd name="adj" fmla="val 11139"/>
                </a:avLst>
              </a:prstGeom>
              <a:noFill/>
              <a:ln w="635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32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Γ</a:t>
                </a:r>
                <a:r>
                  <a:rPr lang="en-US" sz="3200" smtClean="0">
                    <a:solidFill>
                      <a:srgbClr val="E39B30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 </a:t>
                </a:r>
                <a:r>
                  <a:rPr lang="en-US" sz="32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</a:t>
                </a:r>
                <a:r>
                  <a:rPr lang="en-US" sz="3200" smtClean="0">
                    <a:solidFill>
                      <a:srgbClr val="E39B30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 </a:t>
                </a:r>
                <a:r>
                  <a:rPr lang="en-US" sz="32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  <a:t>p</a:t>
                </a:r>
                <a:r>
                  <a:rPr lang="en-US" sz="3200" smtClean="0">
                    <a:solidFill>
                      <a:srgbClr val="E39B30"/>
                    </a:solidFill>
                    <a:latin typeface="Monaco"/>
                    <a:ea typeface="Consolas" pitchFamily="-65" charset="0"/>
                    <a:cs typeface="Monaco"/>
                  </a:rPr>
                  <a:t> </a:t>
                </a:r>
                <a:r>
                  <a:rPr lang="en-US" sz="32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  <a:sym typeface="Symbol" charset="2"/>
                  </a:rPr>
                  <a:t></a:t>
                </a:r>
                <a:r>
                  <a:rPr lang="en-US" sz="3200" smtClean="0">
                    <a:latin typeface="Monaco"/>
                    <a:cs typeface="Monaco"/>
                    <a:sym typeface="Symbol"/>
                  </a:rPr>
                  <a:t> </a:t>
                </a:r>
                <a:r>
                  <a:rPr lang="en-US" sz="32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</a:rPr>
                  <a:t>q</a:t>
                </a:r>
                <a:endParaRPr lang="en-US" sz="3200" dirty="0">
                  <a:latin typeface="Monaco"/>
                  <a:cs typeface="Monaco"/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 bwMode="auto">
              <a:xfrm>
                <a:off x="533400" y="3702788"/>
                <a:ext cx="4316632" cy="469761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Γ   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  <a:t>p</a:t>
                </a:r>
                <a:r>
                  <a:rPr lang="en-US" sz="2000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r>
                  <a:rPr lang="en-US" sz="20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</a:rPr>
                  <a:t> </a:t>
                </a:r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&lt;</a:t>
                </a:r>
                <a:r>
                  <a:rPr lang="en-US" sz="2000"/>
                  <a:t> 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smtClean="0">
                    <a:solidFill>
                      <a:srgbClr val="333333"/>
                    </a:solidFill>
                    <a:latin typeface="Monaco"/>
                    <a:ea typeface="Apple Symbols" charset="2"/>
                    <a:cs typeface="Monaco"/>
                  </a:rPr>
                  <a:t>q</a:t>
                </a:r>
                <a:r>
                  <a:rPr lang="en-US" sz="2000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lang="en-US" sz="2000" dirty="0">
                  <a:latin typeface="Monaco"/>
                  <a:cs typeface="Monaco"/>
                </a:endParaRPr>
              </a:p>
              <a:p>
                <a:endParaRPr lang="en-US" sz="2000" dirty="0">
                  <a:latin typeface="Monaco"/>
                  <a:cs typeface="Monaco"/>
                </a:endParaRPr>
              </a:p>
            </p:txBody>
          </p:sp>
          <p:grpSp>
            <p:nvGrpSpPr>
              <p:cNvPr id="88" name="Group 58"/>
              <p:cNvGrpSpPr/>
              <p:nvPr/>
            </p:nvGrpSpPr>
            <p:grpSpPr>
              <a:xfrm>
                <a:off x="887632" y="3627707"/>
                <a:ext cx="609600" cy="509719"/>
                <a:chOff x="2590800" y="4419600"/>
                <a:chExt cx="609600" cy="509719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2667000" y="4419600"/>
                  <a:ext cx="5334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_</a:t>
                  </a:r>
                  <a:endParaRPr lang="en-US" sz="200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2590800" y="4529209"/>
                  <a:ext cx="5334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endParaRPr lang="en-US" sz="2000"/>
                </a:p>
              </p:txBody>
            </p:sp>
          </p:grpSp>
        </p:grpSp>
        <p:sp>
          <p:nvSpPr>
            <p:cNvPr id="84" name="Rounded Rectangle 83"/>
            <p:cNvSpPr/>
            <p:nvPr/>
          </p:nvSpPr>
          <p:spPr bwMode="auto">
            <a:xfrm>
              <a:off x="459252" y="2895600"/>
              <a:ext cx="4493748" cy="1708420"/>
            </a:xfrm>
            <a:prstGeom prst="roundRect">
              <a:avLst>
                <a:gd name="adj" fmla="val 6312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r" eaLnBrk="1" hangingPunct="1"/>
              <a:endParaRPr lang="en-US" sz="1800" dirty="0">
                <a:latin typeface="Calibri"/>
                <a:ea typeface="Consolas" pitchFamily="-65" charset="0"/>
                <a:cs typeface="Calibri"/>
              </a:endParaRPr>
            </a:p>
          </p:txBody>
        </p:sp>
        <p:sp>
          <p:nvSpPr>
            <p:cNvPr id="115" name="Rounded Rectangle 114"/>
            <p:cNvSpPr/>
            <p:nvPr/>
          </p:nvSpPr>
          <p:spPr bwMode="auto">
            <a:xfrm>
              <a:off x="459252" y="2526268"/>
              <a:ext cx="2667000" cy="369332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 dirty="0" err="1" smtClean="0">
                  <a:latin typeface="Calibri"/>
                  <a:ea typeface="Consolas" pitchFamily="-65" charset="0"/>
                  <a:cs typeface="Calibri"/>
                </a:rPr>
                <a:t>[S-Valid-Interpreted]</a:t>
              </a:r>
              <a:endParaRPr lang="en-US" sz="1800" dirty="0">
                <a:latin typeface="Calibri"/>
                <a:ea typeface="Consolas" pitchFamily="-65" charset="0"/>
                <a:cs typeface="Calibri"/>
              </a:endParaRPr>
            </a:p>
          </p:txBody>
        </p:sp>
      </p:grpSp>
      <p:sp>
        <p:nvSpPr>
          <p:cNvPr id="119" name="Content Placeholder 2"/>
          <p:cNvSpPr>
            <a:spLocks noGrp="1"/>
          </p:cNvSpPr>
          <p:nvPr>
            <p:ph idx="1"/>
          </p:nvPr>
        </p:nvSpPr>
        <p:spPr>
          <a:xfrm>
            <a:off x="1066800" y="5257800"/>
            <a:ext cx="6019800" cy="584776"/>
          </a:xfr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/>
              <a:t>iff</a:t>
            </a:r>
          </a:p>
        </p:txBody>
      </p:sp>
      <p:sp>
        <p:nvSpPr>
          <p:cNvPr id="125" name="Content Placeholder 2"/>
          <p:cNvSpPr txBox="1">
            <a:spLocks/>
          </p:cNvSpPr>
          <p:nvPr/>
        </p:nvSpPr>
        <p:spPr bwMode="auto">
          <a:xfrm>
            <a:off x="5227362" y="812472"/>
            <a:ext cx="3535637" cy="330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Rule not closed under substitution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Tx/>
              <a:buSzTx/>
              <a:buFontTx/>
              <a:buChar char="•"/>
              <a:tabLst/>
              <a:defRPr/>
            </a:pPr>
            <a:r>
              <a:rPr lang="en-US" kern="0" dirty="0" err="1" smtClean="0">
                <a:latin typeface="Calibri"/>
                <a:ea typeface="+mn-ea"/>
                <a:cs typeface="Calibri"/>
              </a:rPr>
              <a:t>Interpret formulas by “hooking back” into type system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Tx/>
              <a:buChar char="•"/>
              <a:defRPr/>
            </a:pPr>
            <a:r>
              <a:rPr lang="en-US" kern="0" dirty="0" err="1" smtClean="0">
                <a:latin typeface="Calibri"/>
                <a:cs typeface="Calibri"/>
              </a:rPr>
              <a:t>Stratification to create ordering for induction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2417450" y="4659642"/>
            <a:ext cx="1127700" cy="674358"/>
            <a:chOff x="2417450" y="4419600"/>
            <a:chExt cx="1127700" cy="674358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2731759" y="4560558"/>
              <a:ext cx="457200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n</a:t>
              </a:r>
              <a:endParaRPr lang="en-US" sz="2000" dirty="0">
                <a:latin typeface="Monaco"/>
                <a:cs typeface="Monaco"/>
              </a:endParaRPr>
            </a:p>
          </p:txBody>
        </p:sp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417450" y="4419600"/>
              <a:ext cx="1127700" cy="621956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253523" y="5954053"/>
            <a:ext cx="1040031" cy="751547"/>
            <a:chOff x="1253523" y="5695021"/>
            <a:chExt cx="1040031" cy="751547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1531554" y="5913168"/>
              <a:ext cx="762000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n-1</a:t>
              </a:r>
              <a:endParaRPr lang="en-US" sz="2000" dirty="0">
                <a:latin typeface="Monaco"/>
                <a:cs typeface="Monaco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253523" y="5695021"/>
              <a:ext cx="925841" cy="694337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002041" y="3751022"/>
            <a:ext cx="674359" cy="626478"/>
            <a:chOff x="1002041" y="3412122"/>
            <a:chExt cx="674359" cy="626478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1219200" y="3505200"/>
              <a:ext cx="457200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n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1002041" y="3412122"/>
              <a:ext cx="567723" cy="538836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135" name="Rounded Rectangle 134"/>
          <p:cNvSpPr/>
          <p:nvPr/>
        </p:nvSpPr>
        <p:spPr bwMode="auto">
          <a:xfrm>
            <a:off x="1112564" y="2887826"/>
            <a:ext cx="457200" cy="5334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n</a:t>
            </a:r>
            <a:endParaRPr lang="en-US" sz="2000" dirty="0">
              <a:latin typeface="Monaco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900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1" grpId="0" animBg="1"/>
      <p:bldP spid="95" grpId="1" animBg="1"/>
      <p:bldP spid="95" grpId="2" animBg="1"/>
      <p:bldP spid="119" grpId="0" build="p"/>
      <p:bldP spid="125" grpId="0" uiExpand="1" build="p"/>
      <p:bldP spid="13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Soundness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727677" y="1075956"/>
            <a:ext cx="7696200" cy="1438644"/>
            <a:chOff x="727677" y="1075956"/>
            <a:chExt cx="7696200" cy="1438644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27677" y="1075956"/>
              <a:ext cx="7696200" cy="1438644"/>
            </a:xfrm>
            <a:prstGeom prst="roundRect">
              <a:avLst>
                <a:gd name="adj" fmla="val 1728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Stratified</a:t>
              </a:r>
              <a:b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Substitution</a:t>
              </a:r>
              <a:b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Lemma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grpSp>
          <p:nvGrpSpPr>
            <p:cNvPr id="7" name="Group 16"/>
            <p:cNvGrpSpPr/>
            <p:nvPr/>
          </p:nvGrpSpPr>
          <p:grpSpPr>
            <a:xfrm>
              <a:off x="4766277" y="1463122"/>
              <a:ext cx="609600" cy="509719"/>
              <a:chOff x="2045960" y="1524000"/>
              <a:chExt cx="609600" cy="50971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8" name="Rounded Rectangle 7"/>
            <p:cNvSpPr/>
            <p:nvPr/>
          </p:nvSpPr>
          <p:spPr bwMode="auto">
            <a:xfrm>
              <a:off x="4297636" y="1534323"/>
              <a:ext cx="2398358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 ::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r>
                <a:rPr lang="en-US" sz="20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x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3108872" y="1534751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and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3108872" y="1180686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If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735632" y="1157802"/>
              <a:ext cx="28498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20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     e</a:t>
              </a:r>
              <a:r>
                <a:rPr lang="en-US" sz="200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grpSp>
          <p:nvGrpSpPr>
            <p:cNvPr id="15" name="Group 24"/>
            <p:cNvGrpSpPr/>
            <p:nvPr/>
          </p:nvGrpSpPr>
          <p:grpSpPr>
            <a:xfrm>
              <a:off x="4756888" y="1089684"/>
              <a:ext cx="609600" cy="509719"/>
              <a:chOff x="2045960" y="1524000"/>
              <a:chExt cx="609600" cy="509719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19" name="Rounded Rectangle 18"/>
            <p:cNvSpPr/>
            <p:nvPr/>
          </p:nvSpPr>
          <p:spPr bwMode="auto">
            <a:xfrm>
              <a:off x="3739518" y="1915323"/>
              <a:ext cx="4387113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Γ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e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r>
                <a:rPr lang="en-US" sz="20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</a:rPr>
                <a:t>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/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]</a:t>
              </a:r>
              <a:endParaRPr lang="en-US" sz="2000" dirty="0">
                <a:latin typeface="Monaco"/>
                <a:cs typeface="Monaco"/>
              </a:endParaRPr>
            </a:p>
          </p:txBody>
        </p:sp>
        <p:grpSp>
          <p:nvGrpSpPr>
            <p:cNvPr id="20" name="Group 21"/>
            <p:cNvGrpSpPr/>
            <p:nvPr/>
          </p:nvGrpSpPr>
          <p:grpSpPr>
            <a:xfrm>
              <a:off x="4766277" y="1863923"/>
              <a:ext cx="609600" cy="509719"/>
              <a:chOff x="2045960" y="1524000"/>
              <a:chExt cx="609600" cy="50971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21" name="Rounded Rectangle 20"/>
            <p:cNvSpPr/>
            <p:nvPr/>
          </p:nvSpPr>
          <p:spPr bwMode="auto">
            <a:xfrm>
              <a:off x="3108872" y="1934861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then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94877" y="1219200"/>
            <a:ext cx="676830" cy="1314390"/>
            <a:chOff x="4994877" y="1242084"/>
            <a:chExt cx="676830" cy="1314390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4997925" y="2023074"/>
              <a:ext cx="671311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n+1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5000396" y="1242084"/>
              <a:ext cx="671311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n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4994877" y="1634526"/>
              <a:ext cx="671311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n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sp>
        <p:nvSpPr>
          <p:cNvPr id="31" name="Rounded Rectangle 30"/>
          <p:cNvSpPr/>
          <p:nvPr/>
        </p:nvSpPr>
        <p:spPr bwMode="auto">
          <a:xfrm>
            <a:off x="727677" y="4504235"/>
            <a:ext cx="7696200" cy="1210765"/>
          </a:xfrm>
          <a:prstGeom prst="roundRect">
            <a:avLst>
              <a:gd name="adj" fmla="val 172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Stratified</a:t>
            </a:r>
          </a:p>
          <a:p>
            <a:pPr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Preservation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6054124" y="4577759"/>
            <a:ext cx="1946876" cy="469761"/>
            <a:chOff x="6054124" y="4577759"/>
            <a:chExt cx="1946876" cy="469761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6781800" y="4577759"/>
              <a:ext cx="12192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e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Wingdings"/>
                </a:rPr>
                <a:t>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6054124" y="4597951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and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108872" y="4517963"/>
            <a:ext cx="2638396" cy="680838"/>
            <a:chOff x="3108872" y="4517963"/>
            <a:chExt cx="2638396" cy="680838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3108872" y="4608965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If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3733800" y="4586081"/>
              <a:ext cx="2013468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e</a:t>
              </a:r>
              <a:r>
                <a:rPr lang="en-US" sz="200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grpSp>
          <p:nvGrpSpPr>
            <p:cNvPr id="37" name="Group 24"/>
            <p:cNvGrpSpPr/>
            <p:nvPr/>
          </p:nvGrpSpPr>
          <p:grpSpPr>
            <a:xfrm>
              <a:off x="4114800" y="4517963"/>
              <a:ext cx="609600" cy="509719"/>
              <a:chOff x="2045960" y="1524000"/>
              <a:chExt cx="609600" cy="509719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2122160" y="15240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_</a:t>
                </a:r>
                <a:endParaRPr lang="en-US" sz="20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045960" y="16336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endParaRPr lang="en-US" sz="2000"/>
              </a:p>
            </p:txBody>
          </p:sp>
        </p:grpSp>
        <p:sp>
          <p:nvSpPr>
            <p:cNvPr id="47" name="Rounded Rectangle 46"/>
            <p:cNvSpPr/>
            <p:nvPr/>
          </p:nvSpPr>
          <p:spPr bwMode="auto">
            <a:xfrm>
              <a:off x="4357889" y="4665401"/>
              <a:ext cx="671311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0</a:t>
              </a:r>
              <a:endParaRPr lang="en-US" sz="1600" dirty="0">
                <a:latin typeface="Monaco"/>
                <a:cs typeface="Monaco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108872" y="5023517"/>
            <a:ext cx="4459643" cy="691483"/>
            <a:chOff x="3108872" y="5023517"/>
            <a:chExt cx="4459643" cy="691483"/>
          </a:xfrm>
        </p:grpSpPr>
        <p:sp>
          <p:nvSpPr>
            <p:cNvPr id="41" name="TextBox 40"/>
            <p:cNvSpPr txBox="1"/>
            <p:nvPr/>
          </p:nvSpPr>
          <p:spPr>
            <a:xfrm>
              <a:off x="4191000" y="5023517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_</a:t>
              </a:r>
              <a:endParaRPr lang="en-US" sz="2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14800" y="5133126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endParaRPr lang="en-US" sz="2000"/>
            </a:p>
          </p:txBody>
        </p:sp>
        <p:sp>
          <p:nvSpPr>
            <p:cNvPr id="40" name="Rounded Rectangle 39"/>
            <p:cNvSpPr/>
            <p:nvPr/>
          </p:nvSpPr>
          <p:spPr bwMode="auto">
            <a:xfrm>
              <a:off x="3108872" y="5128781"/>
              <a:ext cx="8267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then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 bwMode="auto">
            <a:xfrm>
              <a:off x="3733800" y="5111829"/>
              <a:ext cx="2011636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</a:t>
              </a:r>
              <a:r>
                <a:rPr lang="en-US" sz="2000" smtClean="0">
                  <a:solidFill>
                    <a:srgbClr val="FFFFFF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[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/>
                <a:t>  </a:t>
              </a:r>
              <a:r>
                <a:rPr lang="en-US" sz="2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</a:t>
              </a:r>
              <a:endParaRPr lang="en-US" sz="2000" dirty="0">
                <a:solidFill>
                  <a:srgbClr val="FFFFFF"/>
                </a:solidFill>
                <a:latin typeface="Monaco"/>
                <a:cs typeface="Monaco"/>
              </a:endParaRPr>
            </a:p>
          </p:txBody>
        </p:sp>
        <p:sp>
          <p:nvSpPr>
            <p:cNvPr id="49" name="Rounded Rectangle 48"/>
            <p:cNvSpPr/>
            <p:nvPr/>
          </p:nvSpPr>
          <p:spPr bwMode="auto">
            <a:xfrm>
              <a:off x="4357889" y="5181600"/>
              <a:ext cx="671311" cy="533400"/>
            </a:xfrm>
            <a:prstGeom prst="roundRect">
              <a:avLst>
                <a:gd name="adj" fmla="val 11139"/>
              </a:avLst>
            </a:prstGeom>
            <a:noFill/>
            <a:ln w="635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m</a:t>
              </a:r>
              <a:endParaRPr lang="en-US" sz="1600" dirty="0">
                <a:latin typeface="Monaco"/>
                <a:cs typeface="Monaco"/>
              </a:endParaRPr>
            </a:p>
          </p:txBody>
        </p:sp>
        <p:sp>
          <p:nvSpPr>
            <p:cNvPr id="50" name="Rounded Rectangle 49"/>
            <p:cNvSpPr/>
            <p:nvPr/>
          </p:nvSpPr>
          <p:spPr bwMode="auto">
            <a:xfrm>
              <a:off x="6055957" y="5128284"/>
              <a:ext cx="1512558" cy="400110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for some m</a:t>
              </a:r>
              <a:endParaRPr lang="en-US" sz="2000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727678" y="2971800"/>
            <a:ext cx="769619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“Level 0”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 for type checking source programs,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kern="0" dirty="0" err="1" smtClean="0">
                <a:latin typeface="Calibri"/>
                <a:ea typeface="+mn-ea"/>
                <a:cs typeface="Calibri"/>
              </a:rPr>
              <a:t>using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Calibri"/>
              </a:rPr>
              <a:t>only [S-Valid-Uninterpreted]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4173837" y="3962401"/>
            <a:ext cx="497245" cy="1126544"/>
            <a:chOff x="4173837" y="3962401"/>
            <a:chExt cx="497245" cy="1126544"/>
          </a:xfrm>
        </p:grpSpPr>
        <p:cxnSp>
          <p:nvCxnSpPr>
            <p:cNvPr id="52" name="Straight Arrow Connector 51"/>
            <p:cNvCxnSpPr>
              <a:stCxn id="53" idx="0"/>
            </p:cNvCxnSpPr>
            <p:nvPr/>
          </p:nvCxnSpPr>
          <p:spPr bwMode="auto">
            <a:xfrm rot="5400000" flipH="1" flipV="1">
              <a:off x="4082402" y="4302459"/>
              <a:ext cx="680117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173837" y="4642517"/>
              <a:ext cx="497245" cy="446428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27678" y="5161940"/>
            <a:ext cx="7696199" cy="1342409"/>
            <a:chOff x="727678" y="5161940"/>
            <a:chExt cx="7696199" cy="1342409"/>
          </a:xfrm>
        </p:grpSpPr>
        <p:cxnSp>
          <p:nvCxnSpPr>
            <p:cNvPr id="57" name="Straight Arrow Connector 56"/>
            <p:cNvCxnSpPr>
              <a:stCxn id="56" idx="2"/>
            </p:cNvCxnSpPr>
            <p:nvPr/>
          </p:nvCxnSpPr>
          <p:spPr bwMode="auto">
            <a:xfrm rot="5400000">
              <a:off x="4216745" y="5814084"/>
              <a:ext cx="411433" cy="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173838" y="5161940"/>
              <a:ext cx="497245" cy="446428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61" name="Content Placeholder 2"/>
            <p:cNvSpPr txBox="1">
              <a:spLocks/>
            </p:cNvSpPr>
            <p:nvPr/>
          </p:nvSpPr>
          <p:spPr bwMode="auto">
            <a:xfrm>
              <a:off x="727678" y="6042684"/>
              <a:ext cx="76961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Calibri"/>
                </a:rPr>
                <a:t>artifact</a:t>
              </a:r>
              <a:r>
                <a:rPr kumimoji="0" lang="en-US" b="0" i="0" u="none" strike="noStrike" kern="0" cap="none" spc="0" normalizeH="0" noProof="0" dirty="0" err="1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Calibri"/>
                </a:rPr>
                <a:t> of the metatheory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549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Dynamic languages make heavy use of:</a:t>
            </a:r>
          </a:p>
          <a:p>
            <a:pPr lvl="1">
              <a:spcAft>
                <a:spcPts val="600"/>
              </a:spcAft>
            </a:pPr>
            <a:r>
              <a:rPr lang="en-US"/>
              <a:t>run-time tag tests, dictionary objects, lambdas</a:t>
            </a:r>
          </a:p>
          <a:p>
            <a:pPr>
              <a:spcAft>
                <a:spcPts val="600"/>
              </a:spcAft>
            </a:pPr>
            <a:r>
              <a:rPr lang="en-US"/>
              <a:t>Nested refinements</a:t>
            </a:r>
          </a:p>
          <a:p>
            <a:pPr lvl="1">
              <a:spcAft>
                <a:spcPts val="600"/>
              </a:spcAft>
            </a:pPr>
            <a:r>
              <a:rPr lang="en-US"/>
              <a:t>generalizes refinement type architecture</a:t>
            </a:r>
          </a:p>
          <a:p>
            <a:pPr lvl="1">
              <a:spcAft>
                <a:spcPts val="600"/>
              </a:spcAft>
            </a:pPr>
            <a:r>
              <a:rPr lang="en-US"/>
              <a:t>enables combination of dictionaries and lambdas</a:t>
            </a:r>
          </a:p>
          <a:p>
            <a:pPr>
              <a:spcAft>
                <a:spcPts val="600"/>
              </a:spcAft>
            </a:pPr>
            <a:r>
              <a:rPr lang="en-US"/>
              <a:t>Decidable refinement logic</a:t>
            </a:r>
          </a:p>
          <a:p>
            <a:pPr lvl="1">
              <a:spcAft>
                <a:spcPts val="600"/>
              </a:spcAft>
            </a:pPr>
            <a:r>
              <a:rPr lang="en-US"/>
              <a:t>all proof obligations discharged algorithmically</a:t>
            </a:r>
          </a:p>
          <a:p>
            <a:pPr lvl="1">
              <a:spcAft>
                <a:spcPts val="600"/>
              </a:spcAft>
            </a:pPr>
            <a:r>
              <a:rPr lang="en-US"/>
              <a:t>novel subtyping decomposition to retain precision</a:t>
            </a:r>
          </a:p>
          <a:p>
            <a:pPr>
              <a:spcAft>
                <a:spcPts val="600"/>
              </a:spcAft>
            </a:pPr>
            <a:r>
              <a:rPr lang="en-US"/>
              <a:t>Syntactic type soundness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78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200"/>
              </a:spcAft>
            </a:pPr>
            <a:r>
              <a:rPr lang="en-US"/>
              <a:t>Imperative Updates</a:t>
            </a:r>
          </a:p>
          <a:p>
            <a:pPr>
              <a:spcAft>
                <a:spcPts val="4200"/>
              </a:spcAft>
            </a:pPr>
            <a:r>
              <a:rPr lang="en-US"/>
              <a:t>Inheritance (prototypes in JS, classes in Python)</a:t>
            </a:r>
          </a:p>
          <a:p>
            <a:pPr>
              <a:spcAft>
                <a:spcPts val="4200"/>
              </a:spcAft>
            </a:pPr>
            <a:r>
              <a:rPr lang="en-US"/>
              <a:t>Applications</a:t>
            </a:r>
          </a:p>
          <a:p>
            <a:pPr>
              <a:spcAft>
                <a:spcPts val="4200"/>
              </a:spcAft>
            </a:pPr>
            <a:r>
              <a:rPr lang="en-US"/>
              <a:t>More local type inference / syntactic sugar</a:t>
            </a:r>
          </a:p>
          <a:p>
            <a:pPr>
              <a:spcAft>
                <a:spcPts val="4200"/>
              </a:spcAft>
            </a:pPr>
            <a:r>
              <a:rPr lang="en-US"/>
              <a:t>Dictionaries in statically-typed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654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895-C639-C84D-8BF1-47249E81A26E}" type="slidenum">
              <a:rPr lang="en-US"/>
              <a:pPr/>
              <a:t>38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95600" y="1447800"/>
            <a:ext cx="3352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0" b="0" i="0" u="none" strike="noStrike" kern="0" cap="none" spc="0" normalizeH="0" baseline="0" noProof="0">
                <a:ln>
                  <a:noFill/>
                </a:ln>
                <a:solidFill>
                  <a:srgbClr val="003F84"/>
                </a:solidFill>
                <a:effectLst/>
                <a:uLnTx/>
                <a:uFillTx/>
                <a:latin typeface="Palatino"/>
                <a:ea typeface="+mn-ea"/>
                <a:cs typeface="Palatino"/>
              </a:rPr>
              <a:t>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4313099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ravichugh.com/nested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53713" y="2339316"/>
            <a:ext cx="18288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0" cap="none" spc="0" normalizeH="0" baseline="0" noProof="0">
                <a:ln>
                  <a:noFill/>
                </a:ln>
                <a:solidFill>
                  <a:srgbClr val="003F84"/>
                </a:solidFill>
                <a:effectLst/>
                <a:uLnTx/>
                <a:uFillTx/>
                <a:latin typeface="Palatino"/>
                <a:ea typeface="+mn-ea"/>
                <a:cs typeface="Palatino"/>
              </a:rPr>
              <a:t>::</a:t>
            </a:r>
          </a:p>
        </p:txBody>
      </p:sp>
    </p:spTree>
  </p:cSld>
  <p:clrMapOvr>
    <a:masterClrMapping/>
  </p:clrMapOvr>
  <p:transition advTm="876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39</a:t>
            </a:fld>
            <a:endParaRPr lang="en-US"/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0"/>
            <a:ext cx="9144000" cy="5638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Calibri" pitchFamily="-65" charset="0"/>
              </a:rPr>
              <a:t>Extra Slides</a:t>
            </a:r>
            <a:endParaRPr lang="en-US" sz="5400" dirty="0">
              <a:solidFill>
                <a:schemeClr val="bg1"/>
              </a:solidFill>
              <a:latin typeface="Calibri" pitchFamily="-65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6189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ounded Rectangle 47"/>
          <p:cNvSpPr/>
          <p:nvPr/>
        </p:nvSpPr>
        <p:spPr bwMode="auto">
          <a:xfrm>
            <a:off x="2275438" y="4987326"/>
            <a:ext cx="581952" cy="374571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…</a:t>
            </a:r>
          </a:p>
        </p:txBody>
      </p:sp>
      <p:sp>
        <p:nvSpPr>
          <p:cNvPr id="47" name="Rounded Rectangle 46"/>
          <p:cNvSpPr/>
          <p:nvPr/>
        </p:nvSpPr>
        <p:spPr bwMode="auto">
          <a:xfrm>
            <a:off x="1514542" y="4431042"/>
            <a:ext cx="1199751" cy="646986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occurrence types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1248172" y="4121229"/>
            <a:ext cx="762000" cy="374571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alibri"/>
                <a:ea typeface="ＭＳ ゴシック"/>
                <a:cs typeface="Calibri"/>
              </a:rPr>
              <a:t>∨, ∧</a:t>
            </a: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1476772" y="3259820"/>
            <a:ext cx="743862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Our Approach:</a:t>
            </a:r>
            <a:r>
              <a:rPr kumimoji="0" lang="en-US" sz="320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Quantifier-free formulas</a:t>
            </a:r>
          </a:p>
        </p:txBody>
      </p:sp>
      <p:grpSp>
        <p:nvGrpSpPr>
          <p:cNvPr id="6" name="Group 21"/>
          <p:cNvGrpSpPr/>
          <p:nvPr/>
        </p:nvGrpSpPr>
        <p:grpSpPr>
          <a:xfrm>
            <a:off x="1752600" y="990600"/>
            <a:ext cx="6096000" cy="469761"/>
            <a:chOff x="1752600" y="990600"/>
            <a:chExt cx="6096000" cy="469761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1752600" y="9906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tag tests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29100" y="9906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affect control flow</a:t>
              </a:r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1752600" y="1600200"/>
            <a:ext cx="6096000" cy="469761"/>
            <a:chOff x="1752600" y="1600200"/>
            <a:chExt cx="6096000" cy="469761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1752600" y="16002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dictionary objects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29100" y="16002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indexed by arbitrary string keys</a:t>
              </a:r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1752600" y="2209800"/>
            <a:ext cx="6096000" cy="469761"/>
            <a:chOff x="1752600" y="2209800"/>
            <a:chExt cx="6096000" cy="46976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752600" y="22098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first-class functions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29100" y="22098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can appear inside objects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0" y="3220184"/>
            <a:ext cx="8801100" cy="3410010"/>
            <a:chOff x="152400" y="3220184"/>
            <a:chExt cx="8801100" cy="3410010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 rot="5400000" flipH="1" flipV="1">
              <a:off x="-541734" y="5067300"/>
              <a:ext cx="2667000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790972" y="6401594"/>
              <a:ext cx="6295628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7162800" y="6172994"/>
              <a:ext cx="17907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>
                  <a:latin typeface="Calibri"/>
                  <a:cs typeface="Calibri"/>
                </a:rPr>
                <a:t>Expressiveness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2400" y="3220184"/>
              <a:ext cx="1277144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>
                  <a:latin typeface="Calibri"/>
                  <a:cs typeface="Calibri"/>
                </a:rPr>
                <a:t>Usability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919203" y="3733800"/>
            <a:ext cx="528597" cy="442674"/>
          </a:xfrm>
          <a:prstGeom prst="roundRect">
            <a:avLst/>
          </a:prstGeom>
          <a:solidFill>
            <a:srgbClr val="FCF1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F</a:t>
            </a:r>
            <a:r>
              <a:rPr kumimoji="0" lang="en-US" sz="20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≤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629400" y="5756314"/>
            <a:ext cx="595823" cy="374571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Coq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2971800" y="4250420"/>
            <a:ext cx="1219200" cy="646986"/>
          </a:xfrm>
          <a:prstGeom prst="roundRect">
            <a:avLst/>
          </a:prstGeom>
          <a:solidFill>
            <a:srgbClr val="B0FA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refinement types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4343400" y="4250420"/>
            <a:ext cx="1266871" cy="646986"/>
          </a:xfrm>
          <a:prstGeom prst="roundRect">
            <a:avLst/>
          </a:prstGeom>
          <a:solidFill>
            <a:srgbClr val="B0FA8E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rPr>
              <a:t>nested refinements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0160" y="5791200"/>
            <a:ext cx="221723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>
                <a:latin typeface="Calibri"/>
                <a:cs typeface="Calibri"/>
              </a:rPr>
              <a:t>syntactic approaches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971800" y="5791200"/>
            <a:ext cx="36576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>
                <a:latin typeface="Calibri"/>
                <a:cs typeface="Calibri"/>
              </a:rPr>
              <a:t>dependent approaches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80677" y="4098020"/>
            <a:ext cx="3276600" cy="8549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000">
                <a:latin typeface="Calibri"/>
                <a:cs typeface="Calibri"/>
              </a:rPr>
              <a:t> 1. increase expressiveness</a:t>
            </a:r>
          </a:p>
          <a:p>
            <a:r>
              <a:rPr lang="en-US" sz="2000">
                <a:latin typeface="Calibri"/>
                <a:cs typeface="Calibri"/>
              </a:rPr>
              <a:t> 2. retain level of automation</a:t>
            </a:r>
          </a:p>
        </p:txBody>
      </p:sp>
    </p:spTree>
    <p:custDataLst>
      <p:tags r:id="rId1"/>
    </p:custDataLst>
  </p:cSld>
  <p:clrMapOvr>
    <a:masterClrMapping/>
  </p:clrMapOvr>
  <p:transition advTm="784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46" grpId="0" animBg="1"/>
      <p:bldP spid="28" grpId="0"/>
      <p:bldP spid="44" grpId="0" animBg="1"/>
      <p:bldP spid="49" grpId="0" animBg="1"/>
      <p:bldP spid="50" grpId="0" animBg="1"/>
      <p:bldP spid="51" grpId="0" animBg="1"/>
      <p:bldP spid="52" grpId="0"/>
      <p:bldP spid="53" grpId="0"/>
      <p:bldP spid="5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362200"/>
          <a:ext cx="8686800" cy="2352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90954"/>
                <a:gridCol w="556846"/>
                <a:gridCol w="7239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tagof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x:Top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/>
                        </a:rPr>
                        <a:t>tag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mem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Bool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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True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sym typeface="Symbol"/>
                        </a:rPr>
                        <a:t>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has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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has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sel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x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:Top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upd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upd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bot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r>
              <a:rPr lang="en-US"/>
              <a:t>Types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r>
              <a:rPr lang="en-US"/>
              <a:t>Formulas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Logical Values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41</a:t>
            </a:fld>
            <a:endParaRPr lang="en-US"/>
          </a:p>
        </p:txBody>
      </p:sp>
      <p:grpSp>
        <p:nvGrpSpPr>
          <p:cNvPr id="6" name="Group 34"/>
          <p:cNvGrpSpPr/>
          <p:nvPr/>
        </p:nvGrpSpPr>
        <p:grpSpPr>
          <a:xfrm>
            <a:off x="3657600" y="1066800"/>
            <a:ext cx="3463323" cy="338554"/>
            <a:chOff x="3505200" y="1447800"/>
            <a:chExt cx="3463323" cy="338554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606323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9" name="Group 36"/>
          <p:cNvGrpSpPr/>
          <p:nvPr/>
        </p:nvGrpSpPr>
        <p:grpSpPr>
          <a:xfrm>
            <a:off x="3352800" y="1600200"/>
            <a:ext cx="3996723" cy="609600"/>
            <a:chOff x="4994877" y="685800"/>
            <a:chExt cx="3996723" cy="609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994877" y="815316"/>
              <a:ext cx="13716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400800" y="685800"/>
              <a:ext cx="2590800" cy="6096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 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7456159" y="803874"/>
              <a:ext cx="1192196" cy="381000"/>
            </a:xfrm>
            <a:prstGeom prst="roundRect">
              <a:avLst>
                <a:gd name="adj" fmla="val 0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3505200" y="2895600"/>
            <a:ext cx="3276600" cy="338554"/>
            <a:chOff x="4038600" y="1447800"/>
            <a:chExt cx="3276600" cy="338554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5181600" y="1447800"/>
              <a:ext cx="21336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160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“Str”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0386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Str(x)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6" name="Group 34"/>
          <p:cNvGrpSpPr/>
          <p:nvPr/>
        </p:nvGrpSpPr>
        <p:grpSpPr>
          <a:xfrm>
            <a:off x="3505200" y="4800600"/>
            <a:ext cx="2590800" cy="338554"/>
            <a:chOff x="4343400" y="1447800"/>
            <a:chExt cx="2590800" cy="338554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4864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“k”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3434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x.k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9" name="Group 34"/>
          <p:cNvGrpSpPr/>
          <p:nvPr/>
        </p:nvGrpSpPr>
        <p:grpSpPr>
          <a:xfrm>
            <a:off x="3505200" y="5139154"/>
            <a:ext cx="2590800" cy="338554"/>
            <a:chOff x="4343400" y="1447800"/>
            <a:chExt cx="2590800" cy="338554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54864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3434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x[k]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3" name="Group 34"/>
          <p:cNvGrpSpPr/>
          <p:nvPr/>
        </p:nvGrpSpPr>
        <p:grpSpPr>
          <a:xfrm>
            <a:off x="3276600" y="3242846"/>
            <a:ext cx="3581400" cy="338554"/>
            <a:chOff x="3810000" y="1447800"/>
            <a:chExt cx="3581400" cy="338554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5181600" y="1447800"/>
              <a:ext cx="2209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!=</a:t>
              </a:r>
              <a:r>
                <a:rPr lang="en-US" sz="160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810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has(d,k)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6" name="Group 34"/>
          <p:cNvGrpSpPr/>
          <p:nvPr/>
        </p:nvGrpSpPr>
        <p:grpSpPr>
          <a:xfrm>
            <a:off x="2438400" y="3623846"/>
            <a:ext cx="6096000" cy="584776"/>
            <a:chOff x="2971800" y="1447800"/>
            <a:chExt cx="6096000" cy="584776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181600" y="1447800"/>
              <a:ext cx="38862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∀k’. k’</a:t>
              </a:r>
              <a:r>
                <a:rPr lang="en-US" sz="1600">
                  <a:solidFill>
                    <a:srgbClr val="333333"/>
                  </a:solidFill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!=</a:t>
              </a:r>
              <a:r>
                <a:rPr lang="en-US" sz="1600">
                  <a:solidFill>
                    <a:srgbClr val="333333"/>
                  </a:solidFill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k </a:t>
              </a:r>
              <a:r>
                <a:rPr lang="en-US" sz="160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  <a:t/>
              </a:r>
              <a:b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</a:b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  <a:t>       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!=</a:t>
              </a:r>
              <a:r>
                <a:rPr lang="en-US" sz="160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d’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2971800" y="1447800"/>
              <a:ext cx="22860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EqMod(d,d’,k)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42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1045964"/>
            <a:ext cx="8077200" cy="184665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onto callbacks f obj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obj,callbacks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-&gt;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obj, 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3352800"/>
            <a:ext cx="6400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∀A.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callbacks: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	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	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38200" y="3505200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onto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685800"/>
            <a:ext cx="39624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functional version of Dojo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43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1045964"/>
            <a:ext cx="8077200" cy="184665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onto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callbacks,f,obj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obj,callbacks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-&gt;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obj, 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371600" y="3429000"/>
            <a:ext cx="7543800" cy="26670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callbacks: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*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*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 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8600" y="3646158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onto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685800"/>
            <a:ext cx="39624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functional version of Dojo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Traditional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vs. Nested Refinements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8F77D-8DCB-714F-AB78-3D56DEACFE0C}" type="slidenum">
              <a:rPr lang="en-US"/>
              <a:pPr/>
              <a:t>45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Reuse refinement type architecture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Find a decidable refinement logic for</a:t>
            </a:r>
          </a:p>
          <a:p>
            <a:pPr lvl="1">
              <a:lnSpc>
                <a:spcPct val="120000"/>
              </a:lnSpc>
            </a:pPr>
            <a:r>
              <a:rPr lang="en-US"/>
              <a:t>Tag-tests</a:t>
            </a:r>
          </a:p>
          <a:p>
            <a:pPr lvl="1">
              <a:lnSpc>
                <a:spcPct val="120000"/>
              </a:lnSpc>
            </a:pPr>
            <a:r>
              <a:rPr lang="en-US"/>
              <a:t>Dictionaries</a:t>
            </a:r>
          </a:p>
          <a:p>
            <a:pPr lvl="1">
              <a:lnSpc>
                <a:spcPct val="120000"/>
              </a:lnSpc>
            </a:pPr>
            <a:r>
              <a:rPr lang="en-US"/>
              <a:t>Lambdas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Define </a:t>
            </a:r>
            <a:r>
              <a:rPr lang="en-US" b="1">
                <a:solidFill>
                  <a:srgbClr val="004080"/>
                </a:solidFill>
              </a:rPr>
              <a:t>nested</a:t>
            </a:r>
            <a:r>
              <a:rPr lang="en-US"/>
              <a:t> refinement type architecture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Approach: Refinement Types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127375" y="277177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124200" y="3990975"/>
            <a:ext cx="546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5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sp>
        <p:nvSpPr>
          <p:cNvPr id="2" name="Rectangle 58"/>
          <p:cNvSpPr>
            <a:spLocks noChangeArrowheads="1"/>
          </p:cNvSpPr>
          <p:nvPr/>
        </p:nvSpPr>
        <p:spPr bwMode="auto">
          <a:xfrm>
            <a:off x="3124200" y="338137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3" name="Rectangle 58"/>
          <p:cNvSpPr>
            <a:spLocks noChangeArrowheads="1"/>
          </p:cNvSpPr>
          <p:nvPr/>
        </p:nvSpPr>
        <p:spPr bwMode="auto">
          <a:xfrm>
            <a:off x="3124200" y="4022725"/>
            <a:ext cx="8715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r>
              <a:rPr lang="en-US" sz="5000" baseline="30000">
                <a:solidFill>
                  <a:srgbClr val="008000"/>
                </a:solidFill>
                <a:latin typeface="Calibri" pitchFamily="-65" charset="0"/>
                <a:ea typeface="Zapf Dingbats" pitchFamily="-65" charset="2"/>
                <a:cs typeface="Zapf Dingbats" pitchFamily="-65" charset="2"/>
              </a:rPr>
              <a:t>*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  <p:bldP spid="59" grpId="0"/>
      <p:bldP spid="18" grpId="0"/>
      <p:bldP spid="18" grpId="1"/>
      <p:bldP spid="2" grpId="0"/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2D-DDE8-D841-BFB9-C406CD900C7A}" type="slidenum">
              <a:rPr lang="en-US"/>
              <a:pPr/>
              <a:t>46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Refinements</a:t>
            </a:r>
            <a:endParaRPr lang="en-US" dirty="0"/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::=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&lt;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tag(x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“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”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sel(x,y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z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2000" dirty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  </a:t>
            </a:r>
            <a:r>
              <a:rPr lang="en-US" sz="2000" dirty="0" err="1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U</a:t>
            </a:r>
          </a:p>
        </p:txBody>
      </p:sp>
      <p:sp>
        <p:nvSpPr>
          <p:cNvPr id="14542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23622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Calibri"/>
                <a:cs typeface="Calibri"/>
              </a:rPr>
              <a:t>Refinement formulas over a decidable logic</a:t>
            </a:r>
          </a:p>
          <a:p>
            <a:pPr lvl="1">
              <a:lnSpc>
                <a:spcPct val="120000"/>
              </a:lnSpc>
            </a:pPr>
            <a:r>
              <a:rPr lang="en-US" sz="2400" dirty="0" err="1" smtClean="0">
                <a:latin typeface="Calibri"/>
                <a:cs typeface="Calibri"/>
              </a:rPr>
              <a:t>uninterpreted</a:t>
            </a:r>
            <a:r>
              <a:rPr lang="en-US" sz="2400" dirty="0" smtClean="0">
                <a:latin typeface="Calibri"/>
                <a:cs typeface="Calibri"/>
              </a:rPr>
              <a:t> functions, McCarthy arrays, linear arithmetic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alibri"/>
                <a:cs typeface="Calibri"/>
              </a:rPr>
              <a:t>Only base values refined by formulas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238125" y="4312968"/>
            <a:ext cx="6972300" cy="423863"/>
            <a:chOff x="238125" y="4312968"/>
            <a:chExt cx="6972300" cy="423863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229225" y="4312968"/>
              <a:ext cx="19812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238125" y="4312968"/>
              <a:ext cx="2352675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10" name="Straight Arrow Connector 9"/>
            <p:cNvCxnSpPr>
              <a:stCxn id="18" idx="1"/>
              <a:endCxn id="2" idx="3"/>
            </p:cNvCxnSpPr>
            <p:nvPr/>
          </p:nvCxnSpPr>
          <p:spPr bwMode="auto">
            <a:xfrm rot="10800000">
              <a:off x="2590801" y="4524900"/>
              <a:ext cx="2638425" cy="1588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28600" y="3950958"/>
            <a:ext cx="21336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62000" y="2129706"/>
            <a:ext cx="2895600" cy="676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rgbClr val="004080"/>
                </a:solidFill>
                <a:latin typeface="Calibri" pitchFamily="-65" charset="0"/>
              </a:rPr>
              <a:t>All values</a:t>
            </a:r>
            <a:endParaRPr lang="en-US" sz="3200" dirty="0">
              <a:solidFill>
                <a:srgbClr val="004080"/>
              </a:solidFill>
              <a:latin typeface="Calibri" pitchFamily="-65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24400" y="3749675"/>
            <a:ext cx="4267200" cy="2936875"/>
            <a:chOff x="4724400" y="3749675"/>
            <a:chExt cx="4267200" cy="2936875"/>
          </a:xfrm>
        </p:grpSpPr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4724400" y="3749675"/>
              <a:ext cx="4137025" cy="2555875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q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&lt;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tag(x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“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sel(x,y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z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</p:txBody>
        </p:sp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>
              <a:off x="4724400" y="6248400"/>
              <a:ext cx="42672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nimBg="1"/>
      <p:bldP spid="145424" grpId="0" build="p"/>
      <p:bldP spid="14" grpId="0" animBg="1"/>
      <p:bldP spid="14" grpId="1" animBg="1"/>
      <p:bldP spid="1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C0AB-A6F6-F947-9E2C-356D5EF78828}" type="slidenum">
              <a:rPr lang="en-US"/>
              <a:pPr/>
              <a:t>47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Refinements</a:t>
            </a:r>
          </a:p>
        </p:txBody>
      </p:sp>
      <p:sp>
        <p:nvSpPr>
          <p:cNvPr id="161795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::=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&lt;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tag(x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“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”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sel(x,y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z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sz="2000" dirty="0"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57275" y="6141768"/>
            <a:ext cx="115252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" name="Rectangle 16"/>
          <p:cNvSpPr txBox="1">
            <a:spLocks noChangeArrowheads="1"/>
          </p:cNvSpPr>
          <p:nvPr/>
        </p:nvSpPr>
        <p:spPr bwMode="auto">
          <a:xfrm>
            <a:off x="381000" y="914400"/>
            <a:ext cx="838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Refinement formulas over a decidable logic</a:t>
            </a:r>
          </a:p>
          <a:p>
            <a:pPr marL="742950" marR="0" lvl="1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uninterpreted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functions, McCarthy arrays, linear arithmetic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/>
                <a:ea typeface="+mn-ea"/>
                <a:cs typeface="Calibri"/>
              </a:rPr>
              <a:t>Only base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values refined by formulas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/>
                <a:ea typeface="+mn-ea"/>
                <a:cs typeface="Calibri"/>
              </a:rPr>
              <a:t>“has-type” allows “type terms” in formulas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62000" y="2129706"/>
            <a:ext cx="2895600" cy="676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rgbClr val="004080"/>
                </a:solidFill>
                <a:latin typeface="Calibri" pitchFamily="-65" charset="0"/>
              </a:rPr>
              <a:t>All values</a:t>
            </a:r>
            <a:endParaRPr lang="en-US" sz="3200" dirty="0">
              <a:solidFill>
                <a:srgbClr val="004080"/>
              </a:solidFill>
              <a:latin typeface="Calibri" pitchFamily="-65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724400" y="3749675"/>
            <a:ext cx="4267200" cy="2936875"/>
            <a:chOff x="4724400" y="3749675"/>
            <a:chExt cx="4267200" cy="2936875"/>
          </a:xfrm>
        </p:grpSpPr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4724400" y="3749675"/>
              <a:ext cx="4137025" cy="2555875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q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&lt;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tag(x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“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sel(x,y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z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4724400" y="6248400"/>
              <a:ext cx="42672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57B-5E95-6848-B941-1AC81720E6CC}" type="slidenum">
              <a:rPr lang="en-US"/>
              <a:pPr/>
              <a:t>48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Refinements</a:t>
            </a:r>
          </a:p>
        </p:txBody>
      </p:sp>
      <p:sp>
        <p:nvSpPr>
          <p:cNvPr id="178179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rgbClr val="004080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" y="914400"/>
            <a:ext cx="8382000" cy="2362200"/>
            <a:chOff x="381000" y="914400"/>
            <a:chExt cx="8382000" cy="2362200"/>
          </a:xfrm>
        </p:grpSpPr>
        <p:sp>
          <p:nvSpPr>
            <p:cNvPr id="5" name="Rectangle 16"/>
            <p:cNvSpPr txBox="1">
              <a:spLocks noChangeArrowheads="1"/>
            </p:cNvSpPr>
            <p:nvPr/>
          </p:nvSpPr>
          <p:spPr bwMode="auto">
            <a:xfrm>
              <a:off x="381000" y="914400"/>
              <a:ext cx="8382000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Refinement formulas over a decidable logic</a:t>
              </a:r>
            </a:p>
            <a:p>
              <a:pPr marL="742950" marR="0" lvl="1" indent="-28575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uninterpreted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functions, McCarthy arrays, linear arithmetic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US" sz="3200" kern="0" dirty="0" smtClean="0">
                  <a:latin typeface="Calibri"/>
                  <a:ea typeface="+mn-ea"/>
                  <a:cs typeface="Calibri"/>
                </a:rPr>
                <a:t>Only base 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values refined by formulas</a:t>
              </a:r>
            </a:p>
            <a:p>
              <a:pPr marL="342900" lvl="0" indent="-342900" eaLnBrk="1" hangingPunct="1">
                <a:lnSpc>
                  <a:spcPct val="12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3200" kern="0" dirty="0" smtClean="0">
                  <a:latin typeface="Calibri"/>
                  <a:ea typeface="+mn-ea"/>
                  <a:cs typeface="Calibri"/>
                </a:rPr>
                <a:t>“has-type” </a:t>
              </a:r>
              <a:r>
                <a:rPr lang="en-US" sz="3200" kern="0" dirty="0" smtClean="0">
                  <a:latin typeface="Calibri"/>
                  <a:cs typeface="Calibri"/>
                </a:rPr>
                <a:t>allows “type terms” in formulas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62000" y="2129706"/>
              <a:ext cx="2895600" cy="676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342900" indent="-342900" algn="ctr" eaLnBrk="1" hangingPunct="1">
                <a:lnSpc>
                  <a:spcPct val="120000"/>
                </a:lnSpc>
                <a:spcBef>
                  <a:spcPct val="20000"/>
                </a:spcBef>
              </a:pPr>
              <a:r>
                <a:rPr lang="en-US" sz="3200" b="1" dirty="0" smtClean="0">
                  <a:solidFill>
                    <a:srgbClr val="004080"/>
                  </a:solidFill>
                  <a:latin typeface="Calibri" pitchFamily="-65" charset="0"/>
                </a:rPr>
                <a:t>All values</a:t>
              </a:r>
              <a:endParaRPr lang="en-US" sz="3200" dirty="0">
                <a:solidFill>
                  <a:srgbClr val="004080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 (Traditional Refinements)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49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cxnSp>
        <p:nvCxnSpPr>
          <p:cNvPr id="22" name="Straight Arrow Connector 21"/>
          <p:cNvCxnSpPr>
            <a:stCxn id="19" idx="2"/>
            <a:endCxn id="16" idx="0"/>
          </p:cNvCxnSpPr>
          <p:nvPr/>
        </p:nvCxnSpPr>
        <p:spPr bwMode="auto">
          <a:xfrm rot="5400000">
            <a:off x="1144869" y="1905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3" name="Straight Arrow Connector 22"/>
          <p:cNvCxnSpPr>
            <a:stCxn id="16" idx="2"/>
            <a:endCxn id="18" idx="0"/>
          </p:cNvCxnSpPr>
          <p:nvPr/>
        </p:nvCxnSpPr>
        <p:spPr bwMode="auto">
          <a:xfrm rot="5400000">
            <a:off x="1118080" y="2945011"/>
            <a:ext cx="55602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2" name="Rounded Rectangle 31"/>
          <p:cNvSpPr/>
          <p:nvPr/>
        </p:nvSpPr>
        <p:spPr bwMode="auto">
          <a:xfrm>
            <a:off x="3810000" y="1905000"/>
            <a:ext cx="38100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)=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>
                <a:solidFill>
                  <a:srgbClr val="333333"/>
                </a:solidFill>
                <a:latin typeface="Monaco"/>
                <a:ea typeface="Consolas" charset="0"/>
                <a:cs typeface="Monaco"/>
                <a:sym typeface="Symbol" charset="2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true</a:t>
            </a:r>
            <a:endParaRPr lang="en-US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5215923" y="2510135"/>
            <a:ext cx="22098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 &lt;: Top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0800000" flipV="1">
            <a:off x="3733800" y="2438399"/>
            <a:ext cx="396240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32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B0E5BECC-5839-4146-AF63-7CEC011EE28A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31"/>
          <p:cNvGrpSpPr/>
          <p:nvPr/>
        </p:nvGrpSpPr>
        <p:grpSpPr>
          <a:xfrm>
            <a:off x="1143000" y="5715000"/>
            <a:ext cx="6876995" cy="685800"/>
            <a:chOff x="1066800" y="5715000"/>
            <a:chExt cx="6876995" cy="685800"/>
          </a:xfrm>
        </p:grpSpPr>
        <p:sp>
          <p:nvSpPr>
            <p:cNvPr id="24" name="Content Placeholder 2"/>
            <p:cNvSpPr txBox="1">
              <a:spLocks/>
            </p:cNvSpPr>
            <p:nvPr/>
          </p:nvSpPr>
          <p:spPr bwMode="auto">
            <a:xfrm>
              <a:off x="3048000" y="5715000"/>
              <a:ext cx="489579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Functions inside dictionaries</a:t>
              </a:r>
            </a:p>
          </p:txBody>
        </p:sp>
        <p:sp>
          <p:nvSpPr>
            <p:cNvPr id="25" name="Content Placeholder 2"/>
            <p:cNvSpPr txBox="1">
              <a:spLocks/>
            </p:cNvSpPr>
            <p:nvPr/>
          </p:nvSpPr>
          <p:spPr bwMode="auto">
            <a:xfrm>
              <a:off x="1066800" y="5715000"/>
              <a:ext cx="1981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Challenge: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1344831" y="3200400"/>
            <a:ext cx="6477000" cy="469761"/>
            <a:chOff x="4800600" y="1740039"/>
            <a:chExt cx="6477000" cy="469761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5715000" y="1740039"/>
              <a:ext cx="556260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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Bool”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4800600" y="1740039"/>
              <a:ext cx="914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1912554" y="4011235"/>
            <a:ext cx="5334000" cy="1335326"/>
            <a:chOff x="4800600" y="1740039"/>
            <a:chExt cx="5334000" cy="1335326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5715000" y="1740039"/>
              <a:ext cx="4419600" cy="1335326"/>
            </a:xfrm>
            <a:prstGeom prst="roundRect">
              <a:avLst>
                <a:gd name="adj" fmla="val 9669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Dict”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endParaRPr lang="en-US" sz="2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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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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))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4800600" y="1832162"/>
              <a:ext cx="914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6" name="Group 21"/>
          <p:cNvGrpSpPr/>
          <p:nvPr/>
        </p:nvGrpSpPr>
        <p:grpSpPr>
          <a:xfrm>
            <a:off x="1752600" y="990600"/>
            <a:ext cx="6096000" cy="469761"/>
            <a:chOff x="1752600" y="990600"/>
            <a:chExt cx="6096000" cy="469761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1752600" y="9906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tag tests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29100" y="9906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affect control flow</a:t>
              </a:r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1752600" y="1600200"/>
            <a:ext cx="6096000" cy="469761"/>
            <a:chOff x="1752600" y="1600200"/>
            <a:chExt cx="6096000" cy="469761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1752600" y="16002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dictionary objects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29100" y="16002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indexed by arbitrary string keys</a:t>
              </a:r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1752600" y="2209800"/>
            <a:ext cx="6096000" cy="469761"/>
            <a:chOff x="1752600" y="2209800"/>
            <a:chExt cx="6096000" cy="46976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752600" y="2209800"/>
              <a:ext cx="2362200" cy="469761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cs typeface="Calibri"/>
                </a:rPr>
                <a:t>first-class functions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29100" y="2209800"/>
              <a:ext cx="3619500" cy="4572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can appear inside objects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32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 (Traditional Refinements)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50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3429000" y="4186535"/>
            <a:ext cx="51054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Int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&lt;: Int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429000" y="3505200"/>
            <a:ext cx="5105400" cy="611188"/>
            <a:chOff x="3429000" y="3505200"/>
            <a:chExt cx="5105400" cy="611188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10800000">
              <a:off x="3429000" y="4114800"/>
              <a:ext cx="5105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34290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Top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3246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29000" y="2691824"/>
            <a:ext cx="2057400" cy="662564"/>
            <a:chOff x="3429000" y="1929824"/>
            <a:chExt cx="2057400" cy="662564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true</a:t>
              </a:r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6400800" y="2690236"/>
            <a:ext cx="2057400" cy="662564"/>
            <a:chOff x="3429000" y="1929824"/>
            <a:chExt cx="2057400" cy="662564"/>
          </a:xfrm>
        </p:grpSpPr>
        <p:sp>
          <p:nvSpPr>
            <p:cNvPr id="41" name="Rounded Rectangle 40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 (Traditional Refinements)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51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3429000" y="4186535"/>
            <a:ext cx="51054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Int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&lt;: Int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9" name="Group 42"/>
          <p:cNvGrpSpPr/>
          <p:nvPr/>
        </p:nvGrpSpPr>
        <p:grpSpPr>
          <a:xfrm>
            <a:off x="3429000" y="3505200"/>
            <a:ext cx="5105400" cy="611188"/>
            <a:chOff x="3429000" y="3505200"/>
            <a:chExt cx="5105400" cy="611188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10800000">
              <a:off x="3429000" y="4114800"/>
              <a:ext cx="5105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34290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Top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3246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3429000" y="2691824"/>
            <a:ext cx="2057400" cy="662564"/>
            <a:chOff x="3429000" y="1929824"/>
            <a:chExt cx="2057400" cy="662564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true</a:t>
              </a:r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8"/>
          <p:cNvGrpSpPr/>
          <p:nvPr/>
        </p:nvGrpSpPr>
        <p:grpSpPr>
          <a:xfrm>
            <a:off x="6400800" y="2690236"/>
            <a:ext cx="2057400" cy="662564"/>
            <a:chOff x="3429000" y="1929824"/>
            <a:chExt cx="2057400" cy="662564"/>
          </a:xfrm>
        </p:grpSpPr>
        <p:sp>
          <p:nvSpPr>
            <p:cNvPr id="41" name="Rounded Rectangle 40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048000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209800" y="1293812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209800" y="14478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165882" y="1645968"/>
            <a:ext cx="447347" cy="511048"/>
            <a:chOff x="1165882" y="1645968"/>
            <a:chExt cx="447347" cy="511048"/>
          </a:xfrm>
        </p:grpSpPr>
        <p:cxnSp>
          <p:nvCxnSpPr>
            <p:cNvPr id="22" name="Straight Arrow Connector 21"/>
            <p:cNvCxnSpPr>
              <a:stCxn id="19" idx="2"/>
              <a:endCxn id="16" idx="0"/>
            </p:cNvCxnSpPr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143000" y="2667000"/>
            <a:ext cx="447347" cy="511048"/>
            <a:chOff x="1165882" y="1645968"/>
            <a:chExt cx="447347" cy="511048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 (Traditional Refinements)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52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048000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209800" y="1293812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209800" y="14478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165882" y="1645968"/>
            <a:ext cx="447347" cy="511048"/>
            <a:chOff x="1165882" y="1645968"/>
            <a:chExt cx="447347" cy="511048"/>
          </a:xfrm>
        </p:grpSpPr>
        <p:cxnSp>
          <p:nvCxnSpPr>
            <p:cNvPr id="22" name="Straight Arrow Connector 21"/>
            <p:cNvCxnSpPr>
              <a:stCxn id="19" idx="2"/>
              <a:endCxn id="16" idx="0"/>
            </p:cNvCxnSpPr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13" name="Group 42"/>
          <p:cNvGrpSpPr/>
          <p:nvPr/>
        </p:nvGrpSpPr>
        <p:grpSpPr>
          <a:xfrm>
            <a:off x="1143000" y="2667000"/>
            <a:ext cx="447347" cy="511048"/>
            <a:chOff x="1165882" y="1645968"/>
            <a:chExt cx="447347" cy="511048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49" name="Content Placeholder 2"/>
          <p:cNvSpPr>
            <a:spLocks/>
          </p:cNvSpPr>
          <p:nvPr/>
        </p:nvSpPr>
        <p:spPr bwMode="auto">
          <a:xfrm>
            <a:off x="2819400" y="2743200"/>
            <a:ext cx="586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 eaLnBrk="1" hangingPunct="1">
              <a:spcBef>
                <a:spcPct val="20000"/>
              </a:spcBef>
            </a:pPr>
            <a:r>
              <a:rPr lang="en-US" sz="3200" dirty="0">
                <a:latin typeface="Calibri" pitchFamily="-65" charset="0"/>
              </a:rPr>
              <a:t>Decidable if: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Only values in formulas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Underlying theories decidable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A8CE-4F6D-D442-A56F-A8B0D98E1166}" type="slidenum">
              <a:rPr lang="en-US"/>
              <a:pPr/>
              <a:t>6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Idea: Nested Refinements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54441" y="1828800"/>
            <a:ext cx="6835118" cy="1841363"/>
            <a:chOff x="1089682" y="2186916"/>
            <a:chExt cx="6835118" cy="1841363"/>
          </a:xfrm>
        </p:grpSpPr>
        <p:grpSp>
          <p:nvGrpSpPr>
            <p:cNvPr id="13" name="Group 12"/>
            <p:cNvGrpSpPr/>
            <p:nvPr/>
          </p:nvGrpSpPr>
          <p:grpSpPr>
            <a:xfrm>
              <a:off x="1089682" y="2186916"/>
              <a:ext cx="6835118" cy="1841363"/>
              <a:chOff x="4701518" y="1740039"/>
              <a:chExt cx="6835118" cy="59232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5715000" y="1740039"/>
                <a:ext cx="5821636" cy="592320"/>
              </a:xfrm>
              <a:prstGeom prst="roundRect">
                <a:avLst>
                  <a:gd name="adj" fmla="val 10483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20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Dict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endParaRPr lang="en-US" sz="1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lang="en-US" sz="1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  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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sel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,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f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 </a:t>
                </a:r>
                <a:endPara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pPr>
                  <a:buFont typeface="Symbol" pitchFamily="-65" charset="2"/>
                  <a:buChar char=" "/>
                </a:pPr>
                <a:endPara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                                  }</a:t>
                </a:r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4701518" y="1780525"/>
                <a:ext cx="1036364" cy="151110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 bwMode="auto">
            <a:xfrm>
              <a:off x="4572000" y="2786194"/>
              <a:ext cx="2926036" cy="1078242"/>
            </a:xfrm>
            <a:prstGeom prst="roundRect">
              <a:avLst>
                <a:gd name="adj" fmla="val 1048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01518" y="2527162"/>
            <a:ext cx="2788964" cy="853895"/>
            <a:chOff x="4983436" y="2819400"/>
            <a:chExt cx="2788964" cy="853895"/>
          </a:xfrm>
        </p:grpSpPr>
        <p:sp>
          <p:nvSpPr>
            <p:cNvPr id="163845" name="AutoShape 5"/>
            <p:cNvSpPr>
              <a:spLocks noChangeArrowheads="1"/>
            </p:cNvSpPr>
            <p:nvPr/>
          </p:nvSpPr>
          <p:spPr bwMode="auto">
            <a:xfrm>
              <a:off x="4983436" y="3210889"/>
              <a:ext cx="609600" cy="451406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endPara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4998764" y="2819400"/>
              <a:ext cx="2362200" cy="381119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410200" y="3292176"/>
              <a:ext cx="2362200" cy="381119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2918484"/>
            <a:ext cx="3707031" cy="2628483"/>
            <a:chOff x="609600" y="2918484"/>
            <a:chExt cx="3707031" cy="2628483"/>
          </a:xfrm>
        </p:grpSpPr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 flipV="1">
              <a:off x="3249831" y="2918484"/>
              <a:ext cx="1066800" cy="1219200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609600" y="4137684"/>
              <a:ext cx="3429000" cy="1409283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uninterpreted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predicate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x</a:t>
              </a:r>
              <a:r>
                <a:rPr lang="en-US" dirty="0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::</a:t>
              </a:r>
              <a:r>
                <a:rPr lang="en-US" dirty="0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U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” says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x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has-type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U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53000" y="3529672"/>
            <a:ext cx="3429000" cy="1150044"/>
            <a:chOff x="4953000" y="3529672"/>
            <a:chExt cx="3429000" cy="1150044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rot="5400000" flipH="1" flipV="1">
              <a:off x="6020991" y="3833281"/>
              <a:ext cx="608012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Rounded Rectangle 30"/>
            <p:cNvSpPr/>
            <p:nvPr/>
          </p:nvSpPr>
          <p:spPr bwMode="auto">
            <a:xfrm>
              <a:off x="4953000" y="4137684"/>
              <a:ext cx="3429000" cy="542032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syntactic arrow type…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48025" y="990600"/>
            <a:ext cx="2647950" cy="59372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274320" tIns="18288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 + d[f](0)</a:t>
            </a:r>
          </a:p>
        </p:txBody>
      </p:sp>
    </p:spTree>
    <p:custDataLst>
      <p:tags r:id="rId1"/>
    </p:custDataLst>
  </p:cSld>
  <p:clrMapOvr>
    <a:masterClrMapping/>
  </p:clrMapOvr>
  <p:transition advTm="275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A8CE-4F6D-D442-A56F-A8B0D98E1166}" type="slidenum">
              <a:rPr lang="en-US"/>
              <a:pPr/>
              <a:t>7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Idea: Nested Refinements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1154441" y="1828800"/>
            <a:ext cx="6835118" cy="1841363"/>
            <a:chOff x="1089682" y="2186916"/>
            <a:chExt cx="6835118" cy="1841363"/>
          </a:xfrm>
        </p:grpSpPr>
        <p:grpSp>
          <p:nvGrpSpPr>
            <p:cNvPr id="3" name="Group 12"/>
            <p:cNvGrpSpPr/>
            <p:nvPr/>
          </p:nvGrpSpPr>
          <p:grpSpPr>
            <a:xfrm>
              <a:off x="1089682" y="2186916"/>
              <a:ext cx="6835118" cy="1841363"/>
              <a:chOff x="4701518" y="1740039"/>
              <a:chExt cx="6835118" cy="59232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5715000" y="1740039"/>
                <a:ext cx="5821636" cy="592320"/>
              </a:xfrm>
              <a:prstGeom prst="roundRect">
                <a:avLst>
                  <a:gd name="adj" fmla="val 10483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20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Dict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endParaRPr lang="en-US" sz="1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lang="en-US" sz="1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  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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sel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,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f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 </a:t>
                </a:r>
                <a:endPara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pPr>
                  <a:buFont typeface="Symbol" pitchFamily="-65" charset="2"/>
                  <a:buChar char=" "/>
                </a:pPr>
                <a:endPara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                                  }</a:t>
                </a:r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4701518" y="1780525"/>
                <a:ext cx="1036364" cy="151110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 bwMode="auto">
            <a:xfrm>
              <a:off x="4572000" y="2786194"/>
              <a:ext cx="2926036" cy="1078242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4701518" y="2527162"/>
            <a:ext cx="2788964" cy="853895"/>
            <a:chOff x="4983436" y="2819400"/>
            <a:chExt cx="2788964" cy="853895"/>
          </a:xfrm>
        </p:grpSpPr>
        <p:sp>
          <p:nvSpPr>
            <p:cNvPr id="163845" name="AutoShape 5"/>
            <p:cNvSpPr>
              <a:spLocks noChangeArrowheads="1"/>
            </p:cNvSpPr>
            <p:nvPr/>
          </p:nvSpPr>
          <p:spPr bwMode="auto">
            <a:xfrm>
              <a:off x="4983436" y="3210889"/>
              <a:ext cx="609600" cy="451406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endPara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4998764" y="2819400"/>
              <a:ext cx="2362200" cy="381119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410200" y="3292176"/>
              <a:ext cx="2362200" cy="381119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609600" y="2918484"/>
            <a:ext cx="3707031" cy="2628483"/>
            <a:chOff x="609600" y="2918484"/>
            <a:chExt cx="3707031" cy="2628483"/>
          </a:xfrm>
        </p:grpSpPr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 flipV="1">
              <a:off x="3249831" y="2918484"/>
              <a:ext cx="1066800" cy="1219200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609600" y="4137684"/>
              <a:ext cx="3429000" cy="1409283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uninterpreted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predicate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x</a:t>
              </a:r>
              <a:r>
                <a:rPr lang="en-US" dirty="0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::</a:t>
              </a:r>
              <a:r>
                <a:rPr lang="en-US" dirty="0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U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” says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x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has-type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U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48025" y="990600"/>
            <a:ext cx="2647950" cy="59372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274320" tIns="18288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 + d[f](0)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53000" y="3529672"/>
            <a:ext cx="3429000" cy="1150044"/>
            <a:chOff x="4953000" y="3529672"/>
            <a:chExt cx="3429000" cy="1150044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 rot="5400000" flipH="1" flipV="1">
              <a:off x="6020991" y="3833281"/>
              <a:ext cx="608012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4953000" y="4137684"/>
              <a:ext cx="3429000" cy="542032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syntactic arrow type…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26" name="Rounded Rectangle 25"/>
          <p:cNvSpPr/>
          <p:nvPr/>
        </p:nvSpPr>
        <p:spPr bwMode="auto">
          <a:xfrm>
            <a:off x="4953000" y="4891742"/>
            <a:ext cx="3429000" cy="975658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… but uninterpreted constant in the logic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</p:spTree>
  </p:cSld>
  <p:clrMapOvr>
    <a:masterClrMapping/>
  </p:clrMapOvr>
  <p:transition advTm="962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4019605" y="2895600"/>
            <a:ext cx="1695395" cy="609600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465364" y="2971800"/>
            <a:ext cx="358118" cy="457200"/>
          </a:xfrm>
          <a:prstGeom prst="roundRect">
            <a:avLst>
              <a:gd name="adj" fmla="val 1991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223477" y="2971800"/>
            <a:ext cx="358118" cy="457200"/>
          </a:xfrm>
          <a:prstGeom prst="roundRect">
            <a:avLst>
              <a:gd name="adj" fmla="val 1991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/>
              <a:t>All values described by refinement formulas</a:t>
            </a:r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 ::=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/>
          </a:p>
          <a:p>
            <a:pPr>
              <a:spcAft>
                <a:spcPts val="1200"/>
              </a:spcAft>
            </a:pPr>
            <a:r>
              <a:rPr lang="en-US"/>
              <a:t>“Has-type” predicate for arrows in formulas</a:t>
            </a:r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 ::= … | x</a:t>
            </a:r>
            <a:r>
              <a:rPr lang="en-US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</a:rPr>
              <a:t>::</a:t>
            </a:r>
            <a:r>
              <a:rPr lang="en-US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y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:T</a:t>
            </a:r>
            <a:r>
              <a:rPr lang="en-US" baseline="-2500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endParaRPr lang="en-US">
              <a:solidFill>
                <a:srgbClr val="333333"/>
              </a:solidFill>
            </a:endParaRPr>
          </a:p>
          <a:p>
            <a:pPr>
              <a:spcAft>
                <a:spcPts val="1200"/>
              </a:spcAft>
            </a:pPr>
            <a:r>
              <a:rPr lang="en-US"/>
              <a:t>Can express idioms of dynamic languages</a:t>
            </a:r>
          </a:p>
          <a:p>
            <a:pPr>
              <a:spcAft>
                <a:spcPts val="1200"/>
              </a:spcAft>
            </a:pPr>
            <a:r>
              <a:rPr lang="en-US"/>
              <a:t>Automatic type checking</a:t>
            </a:r>
          </a:p>
          <a:p>
            <a:pPr lvl="1">
              <a:spcAft>
                <a:spcPts val="1200"/>
              </a:spcAft>
            </a:pPr>
            <a:r>
              <a:rPr lang="en-US"/>
              <a:t>Decidable refinement logic</a:t>
            </a:r>
          </a:p>
          <a:p>
            <a:pPr lvl="1">
              <a:spcAft>
                <a:spcPts val="1200"/>
              </a:spcAft>
            </a:pPr>
            <a:r>
              <a:rPr lang="en-US"/>
              <a:t>Subtyping = SMT Validity + Syntactic Subtyping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A8CE-4F6D-D442-A56F-A8B0D98E1166}" type="slidenum">
              <a:rPr lang="en-US"/>
              <a:pPr/>
              <a:t>8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Idea: Nested Refinements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415517" y="1600201"/>
            <a:ext cx="1329723" cy="533400"/>
          </a:xfrm>
          <a:prstGeom prst="roundRect">
            <a:avLst>
              <a:gd name="adj" fmla="val 104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 advTm="576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  <p:bldP spid="8" grpId="0" animBg="1"/>
      <p:bldP spid="22" grpId="0" build="p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105400"/>
          </a:xfrm>
        </p:spPr>
        <p:txBody>
          <a:bodyPr/>
          <a:lstStyle/>
          <a:p>
            <a:pPr algn="ctr">
              <a:buNone/>
            </a:pPr>
            <a:r>
              <a:rPr lang="en-US" smtClean="0">
                <a:solidFill>
                  <a:srgbClr val="A3A3A3"/>
                </a:solidFill>
              </a:rPr>
              <a:t>Intro</a:t>
            </a: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Examples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Subtyping</a:t>
            </a:r>
          </a:p>
          <a:p>
            <a:pPr algn="ctr">
              <a:buNone/>
            </a:pP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Type Soundness</a:t>
            </a:r>
          </a:p>
          <a:p>
            <a:pPr algn="ctr">
              <a:buNone/>
            </a:pPr>
            <a:endParaRPr lang="en-US" dirty="0" smtClean="0">
              <a:solidFill>
                <a:srgbClr val="A3A3A3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A3A3A3"/>
                </a:solidFill>
              </a:rPr>
              <a:t>Conclusion</a:t>
            </a:r>
            <a:endParaRPr lang="en-US" dirty="0">
              <a:solidFill>
                <a:srgbClr val="A3A3A3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advTm="14395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3|15.2|10.4|10.9|4.9|2.3|3.3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0.8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6|7.7|8.8|13.9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9|16.4|6.4|0.8|6.1|6.3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3.4|10.7|0.9|2.2|6.6|6.7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8.4|6.8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3|5|3.6|2.: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12.3|12.1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3.9|6.3|3.3|2.6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:|2.8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4|3.8|2.5|3.2|5.8|3|8.2|12.9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8.8|5.5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|1.6|6.: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16.2|3.7|3.6|1.3|4.1|1.6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4|9.2|6.8|5.5|2.:|2.1|2.9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0.8|2.6|6.3|0.9|6.4|3.:|11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2.2|1.2|7.8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5.1|7|3.4|5.8|9.9|15.3|1.3|5.9|5.4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|3.3|9.5|8.4|6.2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4.3|5.6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22.3|8.6|3.2|7.2|5.3|6.7|15.7|15.6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|3.1|9.7|5.1|3.:|7.1|1.2|2.1|2.1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|13.9|7.8|7.5|2.1|1.5|6.6|9.7|10.9|5.1|6.2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5|5.5|11.:|13.7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0.2|9.3|11.1|9.9|11.1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2.6|4|0.5|3|0.5|9.1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|1.1|9.7|2.7|3.3|3.:|0.6|7.2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8|6.5|6.6|4.3|0.8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1.:|4.3|1.2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15.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9|8.6|13.5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1|6.8|5.:|8.4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3|6.8|12.4|3.5|4.8|10.3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9|11.9|10.8|8|8.8|10.9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2|2.6|13.8|3.9|7.8|5.8|4.4|2.7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1.3|4.5|4.4|4.9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9438</TotalTime>
  <Words>4826</Words>
  <Application>Microsoft PowerPoint</Application>
  <PresentationFormat>On-screen Show (4:3)</PresentationFormat>
  <Paragraphs>720</Paragraphs>
  <Slides>52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Blank Presentation</vt:lpstr>
      <vt:lpstr>Slide 1</vt:lpstr>
      <vt:lpstr>What are “Dynamic Languages”?</vt:lpstr>
      <vt:lpstr>Slide 3</vt:lpstr>
      <vt:lpstr>Slide 4</vt:lpstr>
      <vt:lpstr>Slide 5</vt:lpstr>
      <vt:lpstr>Key Idea: Nested Refinements</vt:lpstr>
      <vt:lpstr>Key Idea: Nested Refinements</vt:lpstr>
      <vt:lpstr>Key Idea: Nested Refinements</vt:lpstr>
      <vt:lpstr>Outline</vt:lpstr>
      <vt:lpstr>Slide 10</vt:lpstr>
      <vt:lpstr>Slide 11</vt:lpstr>
      <vt:lpstr>Slide 12</vt:lpstr>
      <vt:lpstr>Slide 13</vt:lpstr>
      <vt:lpstr>Dictionary Operations</vt:lpstr>
      <vt:lpstr>Slide 15</vt:lpstr>
      <vt:lpstr>Slide 16</vt:lpstr>
      <vt:lpstr>Adding Type Constructors</vt:lpstr>
      <vt:lpstr>Slide 18</vt:lpstr>
      <vt:lpstr>Slide 19</vt:lpstr>
      <vt:lpstr>Slide 20</vt:lpstr>
      <vt:lpstr>Slide 21</vt:lpstr>
      <vt:lpstr>Outline</vt:lpstr>
      <vt:lpstr>Slide 23</vt:lpstr>
      <vt:lpstr>Slide 24</vt:lpstr>
      <vt:lpstr>Slide 25</vt:lpstr>
      <vt:lpstr>Slide 26</vt:lpstr>
      <vt:lpstr>Subtyping with Nesting</vt:lpstr>
      <vt:lpstr>Subtyping with Nesting</vt:lpstr>
      <vt:lpstr>Slide 29</vt:lpstr>
      <vt:lpstr>Outline</vt:lpstr>
      <vt:lpstr>Slide 31</vt:lpstr>
      <vt:lpstr>Slide 32</vt:lpstr>
      <vt:lpstr>Slide 33</vt:lpstr>
      <vt:lpstr>Slide 34</vt:lpstr>
      <vt:lpstr>Type Soundness</vt:lpstr>
      <vt:lpstr>Recap</vt:lpstr>
      <vt:lpstr>Future Work</vt:lpstr>
      <vt:lpstr>Thanks!</vt:lpstr>
      <vt:lpstr>Slide 39</vt:lpstr>
      <vt:lpstr>Constants</vt:lpstr>
      <vt:lpstr>Macros</vt:lpstr>
      <vt:lpstr>Onto</vt:lpstr>
      <vt:lpstr>Onto (2)</vt:lpstr>
      <vt:lpstr>Slide 44</vt:lpstr>
      <vt:lpstr>Approach: Refinement Types</vt:lpstr>
      <vt:lpstr>Nested Refinements</vt:lpstr>
      <vt:lpstr>Nested Refinements</vt:lpstr>
      <vt:lpstr>Nested Refinements</vt:lpstr>
      <vt:lpstr>Subtyping (Traditional Refinements)</vt:lpstr>
      <vt:lpstr>Subtyping (Traditional Refinements)</vt:lpstr>
      <vt:lpstr>Subtyping (Traditional Refinements)</vt:lpstr>
      <vt:lpstr>Subtyping (Traditional Refinements)</vt:lpstr>
    </vt:vector>
  </TitlesOfParts>
  <Company>Canadian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Canadian Academy</dc:creator>
  <cp:lastModifiedBy>Ravi</cp:lastModifiedBy>
  <cp:revision>1493</cp:revision>
  <cp:lastPrinted>2012-01-23T05:13:43Z</cp:lastPrinted>
  <dcterms:created xsi:type="dcterms:W3CDTF">2012-01-25T12:55:47Z</dcterms:created>
  <dcterms:modified xsi:type="dcterms:W3CDTF">2012-01-25T13:09:49Z</dcterms:modified>
</cp:coreProperties>
</file>