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slides/slide39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0.xml" ContentType="application/vnd.openxmlformats-officedocument.presentationml.slide+xml"/>
  <Override PartName="/ppt/tags/tag4.xml" ContentType="application/vnd.openxmlformats-officedocument.presentationml.tags+xml"/>
  <Override PartName="/ppt/tags/tag23.xml" ContentType="application/vnd.openxmlformats-officedocument.presentationml.tags+xml"/>
  <Override PartName="/ppt/slides/slide15.xml" ContentType="application/vnd.openxmlformats-officedocument.presentationml.slide+xml"/>
  <Override PartName="/ppt/tags/tag18.xml" ContentType="application/vnd.openxmlformats-officedocument.presentationml.tags+xml"/>
  <Override PartName="/ppt/slides/slide34.xml" ContentType="application/vnd.openxmlformats-officedocument.presentationml.slide+xml"/>
  <Override PartName="/ppt/tags/tag37.xml" ContentType="application/vnd.openxmlformats-officedocument.presentationml.tag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tags/tag13.xml" ContentType="application/vnd.openxmlformats-officedocument.presentationml.tags+xml"/>
  <Override PartName="/ppt/tags/tag32.xml" ContentType="application/vnd.openxmlformats-officedocument.presentationml.tags+xml"/>
  <Override PartName="/ppt/slides/slide27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2.xml" ContentType="application/vnd.openxmlformats-officedocument.presentationml.slide+xml"/>
  <Override PartName="/ppt/tags/tag6.xml" ContentType="application/vnd.openxmlformats-officedocument.presentationml.tags+xml"/>
  <Override PartName="/ppt/tags/tag25.xml" ContentType="application/vnd.openxmlformats-officedocument.presentationml.tags+xml"/>
  <Override PartName="/ppt/slides/slide41.xml" ContentType="application/vnd.openxmlformats-officedocument.presentationml.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slideLayouts/slideLayout2.xml" ContentType="application/vnd.openxmlformats-officedocument.presentationml.slideLayout+xml"/>
  <Override PartName="/ppt/tags/tag20.xml" ContentType="application/vnd.openxmlformats-officedocument.presentationml.tags+xml"/>
  <Default Extension="jpeg" ContentType="image/jpeg"/>
  <Override PartName="/ppt/slides/slide12.xml" ContentType="application/vnd.openxmlformats-officedocument.presentationml.slide+xml"/>
  <Override PartName="/ppt/tags/tag15.xml" ContentType="application/vnd.openxmlformats-officedocument.presentationml.tags+xml"/>
  <Override PartName="/ppt/slides/slide31.xml" ContentType="application/vnd.openxmlformats-officedocument.presentationml.slide+xml"/>
  <Override PartName="/ppt/tags/tag34.xml" ContentType="application/vnd.openxmlformats-officedocument.presentationml.tags+xml"/>
  <Override PartName="/ppt/slides/slide29.xml" ContentType="application/vnd.openxmlformats-officedocument.presentationml.slide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4.xml" ContentType="application/vnd.openxmlformats-officedocument.presentationml.slide+xml"/>
  <Override PartName="/ppt/tags/tag8.xml" ContentType="application/vnd.openxmlformats-officedocument.presentationml.tags+xml"/>
  <Override PartName="/ppt/tags/tag27.xml" ContentType="application/vnd.openxmlformats-officedocument.presentationml.tags+xml"/>
  <Override PartName="/ppt/slideLayouts/slideLayout11.xml" ContentType="application/vnd.openxmlformats-officedocument.presentationml.slideLayout+xml"/>
  <Override PartName="/ppt/slides/slide43.xml" ContentType="application/vnd.openxmlformats-officedocument.presentationml.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tags/tag22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tags/tag17.xml" ContentType="application/vnd.openxmlformats-officedocument.presentationml.tags+xml"/>
  <Override PartName="/ppt/slides/slide33.xml" ContentType="application/vnd.openxmlformats-officedocument.presentationml.slide+xml"/>
  <Override PartName="/ppt/tags/tag36.xml" ContentType="application/vnd.openxmlformats-officedocument.presentationml.tags+xml"/>
  <Override PartName="/docProps/core.xml" ContentType="application/vnd.openxmlformats-package.core-properties+xml"/>
  <Override PartName="/ppt/tags/tag12.xml" ContentType="application/vnd.openxmlformats-officedocument.presentationml.tags+xml"/>
  <Override PartName="/ppt/tags/tag31.xml" ContentType="application/vnd.openxmlformats-officedocument.presentationml.tags+xml"/>
  <Override PartName="/ppt/slides/slide26.xml" ContentType="application/vnd.openxmlformats-officedocument.presentationml.slide+xml"/>
  <Override PartName="/ppt/tags/tag29.xml" ContentType="application/vnd.openxmlformats-officedocument.presentationml.tags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5.xml" ContentType="application/vnd.openxmlformats-officedocument.presentationml.tags+xml"/>
  <Override PartName="/ppt/slides/slide21.xml" ContentType="application/vnd.openxmlformats-officedocument.presentationml.slide+xml"/>
  <Override PartName="/ppt/tags/tag24.xml" ContentType="application/vnd.openxmlformats-officedocument.presentationml.tags+xml"/>
  <Override PartName="/ppt/slides/slide40.xml" ContentType="application/vnd.openxmlformats-officedocument.presentationml.slide+xml"/>
  <Override PartName="/ppt/slides/slide16.xml" ContentType="application/vnd.openxmlformats-officedocument.presentationml.slide+xml"/>
  <Override PartName="/ppt/tags/tag19.xml" ContentType="application/vnd.openxmlformats-officedocument.presentationml.tags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Default Extension="bin" ContentType="application/vnd.openxmlformats-officedocument.presentationml.printerSettings"/>
  <Override PartName="/ppt/slides/slide11.xml" ContentType="application/vnd.openxmlformats-officedocument.presentationml.slide+xml"/>
  <Override PartName="/ppt/tags/tag14.xml" ContentType="application/vnd.openxmlformats-officedocument.presentationml.tags+xml"/>
  <Override PartName="/ppt/slides/slide30.xml" ContentType="application/vnd.openxmlformats-officedocument.presentationml.slide+xml"/>
  <Override PartName="/ppt/tags/tag33.xml" ContentType="application/vnd.openxmlformats-officedocument.presentationml.tags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3.xml" ContentType="application/vnd.openxmlformats-officedocument.presentationml.slide+xml"/>
  <Override PartName="/ppt/tags/tag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2.xml" ContentType="application/vnd.openxmlformats-officedocument.presentationml.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21.xml" ContentType="application/vnd.openxmlformats-officedocument.presentationml.tags+xml"/>
  <Override PartName="/ppt/slides/slide13.xml" ContentType="application/vnd.openxmlformats-officedocument.presentationml.slide+xml"/>
  <Override PartName="/ppt/tags/tag16.xml" ContentType="application/vnd.openxmlformats-officedocument.presentationml.tags+xml"/>
  <Override PartName="/ppt/slides/slide32.xml" ContentType="application/vnd.openxmlformats-officedocument.presentationml.slide+xml"/>
  <Override PartName="/ppt/tags/tag35.xml" ContentType="application/vnd.openxmlformats-officedocument.presentationml.tags+xml"/>
  <Override PartName="/docProps/app.xml" ContentType="application/vnd.openxmlformats-officedocument.extended-properties+xml"/>
  <Override PartName="/ppt/tags/tag11.xml" ContentType="application/vnd.openxmlformats-officedocument.presentationml.tags+xml"/>
  <Override PartName="/ppt/tags/tag30.xml" ContentType="application/vnd.openxmlformats-officedocument.presentationml.tags+xml"/>
  <Override PartName="/ppt/tags/tag9.xml" ContentType="application/vnd.openxmlformats-officedocument.presentationml.tags+xml"/>
  <Override PartName="/ppt/slides/slide25.xml" ContentType="application/vnd.openxmlformats-officedocument.presentationml.slide+xml"/>
  <Override PartName="/ppt/tags/tag28.xml" ContentType="application/vnd.openxmlformats-officedocument.presentationml.tags+xml"/>
  <Override PartName="/ppt/slides/slide4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9" r:id="rId4"/>
    <p:sldId id="261" r:id="rId5"/>
    <p:sldId id="320" r:id="rId6"/>
    <p:sldId id="359" r:id="rId7"/>
    <p:sldId id="358" r:id="rId8"/>
    <p:sldId id="357" r:id="rId9"/>
    <p:sldId id="356" r:id="rId10"/>
    <p:sldId id="360" r:id="rId11"/>
    <p:sldId id="361" r:id="rId12"/>
    <p:sldId id="280" r:id="rId13"/>
    <p:sldId id="362" r:id="rId14"/>
    <p:sldId id="364" r:id="rId15"/>
    <p:sldId id="287" r:id="rId16"/>
    <p:sldId id="291" r:id="rId17"/>
    <p:sldId id="292" r:id="rId18"/>
    <p:sldId id="343" r:id="rId19"/>
    <p:sldId id="293" r:id="rId20"/>
    <p:sldId id="294" r:id="rId21"/>
    <p:sldId id="290" r:id="rId22"/>
    <p:sldId id="398" r:id="rId23"/>
    <p:sldId id="405" r:id="rId24"/>
    <p:sldId id="404" r:id="rId25"/>
    <p:sldId id="406" r:id="rId26"/>
    <p:sldId id="407" r:id="rId27"/>
    <p:sldId id="284" r:id="rId28"/>
    <p:sldId id="365" r:id="rId29"/>
    <p:sldId id="328" r:id="rId30"/>
    <p:sldId id="377" r:id="rId31"/>
    <p:sldId id="335" r:id="rId32"/>
    <p:sldId id="366" r:id="rId33"/>
    <p:sldId id="336" r:id="rId34"/>
    <p:sldId id="408" r:id="rId35"/>
    <p:sldId id="410" r:id="rId36"/>
    <p:sldId id="383" r:id="rId37"/>
    <p:sldId id="368" r:id="rId38"/>
    <p:sldId id="341" r:id="rId39"/>
    <p:sldId id="367" r:id="rId40"/>
    <p:sldId id="278" r:id="rId41"/>
    <p:sldId id="371" r:id="rId42"/>
    <p:sldId id="286" r:id="rId43"/>
    <p:sldId id="342" r:id="rId44"/>
    <p:sldId id="396" r:id="rId45"/>
    <p:sldId id="397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402F0A"/>
    <a:srgbClr val="683F16"/>
    <a:srgbClr val="010000"/>
    <a:srgbClr val="EEEB74"/>
    <a:srgbClr val="EBEB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>
        <p:scale>
          <a:sx n="98" d="100"/>
          <a:sy n="98" d="100"/>
        </p:scale>
        <p:origin x="-53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0026A-82BB-784E-9119-ADA38F0D3F9D}" type="datetimeFigureOut">
              <a:rPr/>
              <a:pPr/>
              <a:t>11/4/10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804A6-C7F0-5048-A64D-7A82AF467B74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CD60-45AD-3F4F-B2F3-3C44E903FC5C}" type="datetimeFigureOut">
              <a:rPr/>
              <a:pPr/>
              <a:t>11/4/10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BD34A-979C-EA4C-B8B7-BB8793F33D8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BD34A-979C-EA4C-B8B7-BB8793F33D8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800600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02F0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3908F6-04E4-AF4B-9F06-271CDAAD00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3908F6-04E4-AF4B-9F06-271CDAAD00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402F0A"/>
                </a:solidFill>
              </a:defRPr>
            </a:lvl1pPr>
          </a:lstStyle>
          <a:p>
            <a:fld id="{5C3908F6-04E4-AF4B-9F06-271CDAAD0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3908F6-04E4-AF4B-9F06-271CDAAD00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3908F6-04E4-AF4B-9F06-271CDAAD00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3908F6-04E4-AF4B-9F06-271CDAAD00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3908F6-04E4-AF4B-9F06-271CDAAD00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3908F6-04E4-AF4B-9F06-271CDAAD00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3908F6-04E4-AF4B-9F06-271CDAAD00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11/3/10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3908F6-04E4-AF4B-9F06-271CDAAD00C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182880" tIns="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02F0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02F0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2F0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2F0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02F0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7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33.x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/2.0/deed.en" TargetMode="External"/><Relationship Id="rId3" Type="http://schemas.openxmlformats.org/officeDocument/2006/relationships/image" Target="../media/image3.jpeg"/><Relationship Id="rId4" Type="http://schemas.openxmlformats.org/officeDocument/2006/relationships/hyperlink" Target="http://www.flickr.com/photos/72213316@N00/4566711365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35.x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37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Type Inference</a:t>
            </a:r>
            <a:br>
              <a:rPr lang="en-US"/>
            </a:br>
            <a:r>
              <a:rPr lang="en-US"/>
              <a:t>with Run-time Logs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Ravi Chugh</a:t>
            </a:r>
          </a:p>
        </p:txBody>
      </p:sp>
    </p:spTree>
  </p:cSld>
  <p:clrMapOvr>
    <a:masterClrMapping/>
  </p:clrMapOvr>
  <p:transition advTm="2918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The Challenge: Inference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10</a:t>
            </a:fld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172200" y="457200"/>
            <a:ext cx="2209800" cy="1310433"/>
            <a:chOff x="6172200" y="457200"/>
            <a:chExt cx="2209800" cy="1310433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6778197" y="1459230"/>
              <a:ext cx="388206" cy="22860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172200" y="457200"/>
              <a:ext cx="2209800" cy="922227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2400">
                  <a:solidFill>
                    <a:srgbClr val="402F0A"/>
                  </a:solidFill>
                </a:rPr>
                <a:t>Goal: practical type system</a:t>
              </a: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4864192" y="3886200"/>
            <a:ext cx="4051208" cy="732442"/>
            <a:chOff x="5321392" y="3458558"/>
            <a:chExt cx="4051208" cy="732442"/>
          </a:xfrm>
        </p:grpSpPr>
        <p:sp>
          <p:nvSpPr>
            <p:cNvPr id="59" name="TextBox 58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subtyping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0"/>
          <p:cNvGrpSpPr/>
          <p:nvPr/>
        </p:nvGrpSpPr>
        <p:grpSpPr>
          <a:xfrm>
            <a:off x="4864192" y="4296758"/>
            <a:ext cx="4051208" cy="732442"/>
            <a:chOff x="5321392" y="3458558"/>
            <a:chExt cx="4051208" cy="732442"/>
          </a:xfrm>
        </p:grpSpPr>
        <p:sp>
          <p:nvSpPr>
            <p:cNvPr id="62" name="TextBox 61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3"/>
          <p:cNvGrpSpPr/>
          <p:nvPr/>
        </p:nvGrpSpPr>
        <p:grpSpPr>
          <a:xfrm>
            <a:off x="5120910" y="3215374"/>
            <a:ext cx="3794490" cy="565068"/>
            <a:chOff x="5578110" y="3625932"/>
            <a:chExt cx="3794490" cy="565068"/>
          </a:xfrm>
        </p:grpSpPr>
        <p:sp>
          <p:nvSpPr>
            <p:cNvPr id="65" name="TextBox 64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onsolas"/>
                  <a:cs typeface="Consolas"/>
                </a:rPr>
                <a:t>dynamic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0800000">
              <a:off x="5578110" y="3625932"/>
              <a:ext cx="517892" cy="33647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0"/>
          <p:cNvGrpSpPr/>
          <p:nvPr/>
        </p:nvGrpSpPr>
        <p:grpSpPr>
          <a:xfrm>
            <a:off x="5638807" y="2438403"/>
            <a:ext cx="2666993" cy="914397"/>
            <a:chOff x="6096007" y="3276603"/>
            <a:chExt cx="2666993" cy="914397"/>
          </a:xfrm>
        </p:grpSpPr>
        <p:sp>
          <p:nvSpPr>
            <p:cNvPr id="72" name="TextBox 71"/>
            <p:cNvSpPr txBox="1"/>
            <p:nvPr/>
          </p:nvSpPr>
          <p:spPr>
            <a:xfrm>
              <a:off x="6400800" y="3729335"/>
              <a:ext cx="23622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other features...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rot="16200000" flipV="1">
              <a:off x="6043071" y="3329539"/>
              <a:ext cx="533791" cy="427919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 descr="bentley-edited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77744" y="4648200"/>
            <a:ext cx="1253032" cy="83315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219200" y="4686653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ML  </a:t>
            </a:r>
            <a:r>
              <a:rPr lang="en-US" sz="32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solidFill>
                <a:srgbClr val="008000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</p:spTree>
  </p:cSld>
  <p:clrMapOvr>
    <a:masterClrMapping/>
  </p:clrMapOvr>
  <p:transition advTm="23399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The Challenge: Inference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172200" y="457200"/>
            <a:ext cx="2209800" cy="1310433"/>
            <a:chOff x="6172200" y="457200"/>
            <a:chExt cx="2209800" cy="1310433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6778197" y="1459230"/>
              <a:ext cx="388206" cy="22860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172200" y="457200"/>
              <a:ext cx="2209800" cy="922227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2400">
                  <a:solidFill>
                    <a:srgbClr val="402F0A"/>
                  </a:solidFill>
                </a:rPr>
                <a:t>Goal: practical type system</a:t>
              </a: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4864192" y="3886200"/>
            <a:ext cx="4051208" cy="732442"/>
            <a:chOff x="5321392" y="3458558"/>
            <a:chExt cx="4051208" cy="732442"/>
          </a:xfrm>
        </p:grpSpPr>
        <p:sp>
          <p:nvSpPr>
            <p:cNvPr id="59" name="TextBox 58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subtyping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0"/>
          <p:cNvGrpSpPr/>
          <p:nvPr/>
        </p:nvGrpSpPr>
        <p:grpSpPr>
          <a:xfrm>
            <a:off x="4864192" y="4296758"/>
            <a:ext cx="4051208" cy="732442"/>
            <a:chOff x="5321392" y="3458558"/>
            <a:chExt cx="4051208" cy="732442"/>
          </a:xfrm>
        </p:grpSpPr>
        <p:sp>
          <p:nvSpPr>
            <p:cNvPr id="62" name="TextBox 61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3"/>
          <p:cNvGrpSpPr/>
          <p:nvPr/>
        </p:nvGrpSpPr>
        <p:grpSpPr>
          <a:xfrm>
            <a:off x="5120910" y="3215374"/>
            <a:ext cx="3794490" cy="565068"/>
            <a:chOff x="5578110" y="3625932"/>
            <a:chExt cx="3794490" cy="565068"/>
          </a:xfrm>
        </p:grpSpPr>
        <p:sp>
          <p:nvSpPr>
            <p:cNvPr id="65" name="TextBox 64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onsolas"/>
                  <a:cs typeface="Consolas"/>
                </a:rPr>
                <a:t>dynamic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0800000">
              <a:off x="5578110" y="3625932"/>
              <a:ext cx="517892" cy="33647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0"/>
          <p:cNvGrpSpPr/>
          <p:nvPr/>
        </p:nvGrpSpPr>
        <p:grpSpPr>
          <a:xfrm>
            <a:off x="5638807" y="2438403"/>
            <a:ext cx="2666993" cy="914397"/>
            <a:chOff x="6096007" y="3276603"/>
            <a:chExt cx="2666993" cy="914397"/>
          </a:xfrm>
        </p:grpSpPr>
        <p:sp>
          <p:nvSpPr>
            <p:cNvPr id="72" name="TextBox 71"/>
            <p:cNvSpPr txBox="1"/>
            <p:nvPr/>
          </p:nvSpPr>
          <p:spPr>
            <a:xfrm>
              <a:off x="6400800" y="3729335"/>
              <a:ext cx="23622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other features...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rot="16200000" flipV="1">
              <a:off x="6043071" y="3329539"/>
              <a:ext cx="533791" cy="427919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25" descr="bentley-edited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66647" y="4118575"/>
            <a:ext cx="689535" cy="45848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447800" y="394889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F  </a:t>
            </a:r>
            <a:r>
              <a:rPr lang="en-US" sz="3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3200" baseline="30000" dirty="0">
              <a:solidFill>
                <a:srgbClr val="FF0000"/>
              </a:solidFill>
              <a:cs typeface="Calibri"/>
            </a:endParaRPr>
          </a:p>
          <a:p>
            <a:pPr algn="ctr"/>
            <a:endParaRPr lang="en-US" sz="3200" dirty="0">
              <a:solidFill>
                <a:srgbClr val="008000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</p:spTree>
  </p:cSld>
  <p:clrMapOvr>
    <a:masterClrMapping/>
  </p:clrMapOvr>
  <p:transition advTm="2517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Use run-time executions to help inference</a:t>
            </a:r>
          </a:p>
          <a:p>
            <a:endParaRPr lang="en-US"/>
          </a:p>
          <a:p>
            <a:r>
              <a:rPr lang="en-US"/>
              <a:t>Program may have many valid types</a:t>
            </a:r>
          </a:p>
          <a:p>
            <a:pPr lvl="1"/>
            <a:r>
              <a:rPr lang="en-US"/>
              <a:t>But particular execution might rule out some</a:t>
            </a:r>
          </a:p>
          <a:p>
            <a:pPr lvl="1"/>
            <a:endParaRPr lang="en-US"/>
          </a:p>
          <a:p>
            <a:r>
              <a:rPr lang="en-US"/>
              <a:t>Dynamic language programmers test a lot</a:t>
            </a:r>
          </a:p>
          <a:p>
            <a:pPr lvl="1"/>
            <a:r>
              <a:rPr lang="en-US"/>
              <a:t>Use existing test suites to help migration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96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Route: Inference w/ Run-time Logs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864192" y="3886200"/>
            <a:ext cx="4051208" cy="995065"/>
            <a:chOff x="4864192" y="3886200"/>
            <a:chExt cx="4051208" cy="995065"/>
          </a:xfrm>
        </p:grpSpPr>
        <p:grpSp>
          <p:nvGrpSpPr>
            <p:cNvPr id="4" name="Group 57"/>
            <p:cNvGrpSpPr/>
            <p:nvPr/>
          </p:nvGrpSpPr>
          <p:grpSpPr>
            <a:xfrm>
              <a:off x="4864192" y="3886200"/>
              <a:ext cx="4051208" cy="732442"/>
              <a:chOff x="5321392" y="3458558"/>
              <a:chExt cx="4051208" cy="73244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096000" y="3729335"/>
                <a:ext cx="3276600" cy="461665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en-US" sz="2400">
                    <a:solidFill>
                      <a:schemeClr val="bg1"/>
                    </a:solidFill>
                  </a:rPr>
                  <a:t>subtyping</a:t>
                </a:r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 rot="10800000">
                <a:off x="5321392" y="3458558"/>
                <a:ext cx="774609" cy="503843"/>
              </a:xfrm>
              <a:prstGeom prst="straightConnector1">
                <a:avLst/>
              </a:prstGeom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5638800" y="4419600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onsolas"/>
                  <a:cs typeface="Consolas"/>
                </a:rPr>
                <a:t>+ </a:t>
              </a:r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</p:grpSp>
      <p:pic>
        <p:nvPicPr>
          <p:cNvPr id="25" name="Picture 24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318" y="5110212"/>
            <a:ext cx="2743200" cy="1823988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09600" y="1295400"/>
            <a:ext cx="3796366" cy="461665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400">
                <a:solidFill>
                  <a:srgbClr val="402F0A"/>
                </a:solidFill>
              </a:rPr>
              <a:t>omit higher-order functions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44038" y="358140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44038" y="281940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-25000">
                <a:solidFill>
                  <a:srgbClr val="402F0A"/>
                </a:solidFill>
              </a:rPr>
              <a:t>≤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35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6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First Stop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14</a:t>
            </a:fld>
            <a:endParaRPr lang="en-US"/>
          </a:p>
        </p:txBody>
      </p:sp>
      <p:grpSp>
        <p:nvGrpSpPr>
          <p:cNvPr id="3" name="Group 29"/>
          <p:cNvGrpSpPr/>
          <p:nvPr/>
        </p:nvGrpSpPr>
        <p:grpSpPr>
          <a:xfrm>
            <a:off x="4864192" y="3886200"/>
            <a:ext cx="4051208" cy="995065"/>
            <a:chOff x="4864192" y="3886200"/>
            <a:chExt cx="4051208" cy="995065"/>
          </a:xfrm>
        </p:grpSpPr>
        <p:grpSp>
          <p:nvGrpSpPr>
            <p:cNvPr id="4" name="Group 57"/>
            <p:cNvGrpSpPr/>
            <p:nvPr/>
          </p:nvGrpSpPr>
          <p:grpSpPr>
            <a:xfrm>
              <a:off x="4864192" y="3886200"/>
              <a:ext cx="4051208" cy="732442"/>
              <a:chOff x="5321392" y="3458558"/>
              <a:chExt cx="4051208" cy="73244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096000" y="3729335"/>
                <a:ext cx="3276600" cy="461665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en-US" sz="2400">
                    <a:solidFill>
                      <a:schemeClr val="bg1"/>
                    </a:solidFill>
                  </a:rPr>
                  <a:t>subtyping</a:t>
                </a:r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 rot="10800000">
                <a:off x="5321392" y="3458558"/>
                <a:ext cx="774609" cy="503843"/>
              </a:xfrm>
              <a:prstGeom prst="straightConnector1">
                <a:avLst/>
              </a:prstGeom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5638800" y="4419600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onsolas"/>
                  <a:cs typeface="Consolas"/>
                </a:rPr>
                <a:t>+ </a:t>
              </a:r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09600" y="1295400"/>
            <a:ext cx="3796366" cy="461665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2400">
                <a:solidFill>
                  <a:srgbClr val="402F0A"/>
                </a:solidFill>
              </a:rPr>
              <a:t>omit higher-order functions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44038" y="358140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44038" y="281940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-25000">
                <a:solidFill>
                  <a:srgbClr val="402F0A"/>
                </a:solidFill>
              </a:rPr>
              <a:t>≤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44038" y="4349992"/>
            <a:ext cx="2718362" cy="660857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30000">
                <a:solidFill>
                  <a:srgbClr val="402F0A"/>
                </a:solidFill>
              </a:rPr>
              <a:t>−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pic>
        <p:nvPicPr>
          <p:cNvPr id="18" name="Picture 17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1559" y="4360466"/>
            <a:ext cx="1120350" cy="744934"/>
          </a:xfrm>
          <a:prstGeom prst="rect">
            <a:avLst/>
          </a:prstGeom>
        </p:spPr>
      </p:pic>
      <p:pic>
        <p:nvPicPr>
          <p:cNvPr id="19" name="Picture 18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318" y="5110212"/>
            <a:ext cx="2743200" cy="182398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208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</a:t>
            </a:r>
            <a:r>
              <a:rPr lang="en-US" baseline="30000"/>
              <a:t>−</a:t>
            </a:r>
            <a:r>
              <a:rPr lang="en-US"/>
              <a:t> Type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endParaRPr lang="en-US" sz="1600"/>
          </a:p>
          <a:p>
            <a:r>
              <a:rPr lang="en-US"/>
              <a:t>Expression and function types</a:t>
            </a:r>
            <a:endParaRPr lang="en-US" sz="2400"/>
          </a:p>
          <a:p>
            <a:endParaRPr lang="en-US" sz="1000"/>
          </a:p>
          <a:p>
            <a:pPr>
              <a:buNone/>
            </a:pPr>
            <a:r>
              <a:rPr lang="en-US" sz="2400">
                <a:latin typeface="Consolas"/>
                <a:cs typeface="Consolas"/>
              </a:rPr>
              <a:t>       τ ::=</a:t>
            </a:r>
          </a:p>
          <a:p>
            <a:pPr>
              <a:buNone/>
            </a:pPr>
            <a:r>
              <a:rPr lang="en-US" sz="2400">
                <a:latin typeface="Consolas"/>
                <a:cs typeface="Consolas"/>
              </a:rPr>
              <a:t>          |  Int | Bool | ...</a:t>
            </a:r>
          </a:p>
          <a:p>
            <a:pPr>
              <a:buNone/>
            </a:pPr>
            <a:r>
              <a:rPr lang="en-US" sz="2400">
                <a:latin typeface="Consolas"/>
                <a:cs typeface="Consolas"/>
              </a:rPr>
              <a:t>          |  {f</a:t>
            </a:r>
            <a:r>
              <a:rPr lang="en-US" sz="2400" baseline="-25000">
                <a:latin typeface="Consolas"/>
                <a:cs typeface="Consolas"/>
              </a:rPr>
              <a:t>i</a:t>
            </a:r>
            <a:r>
              <a:rPr lang="en-US" sz="2400">
                <a:latin typeface="Consolas"/>
                <a:cs typeface="Consolas"/>
              </a:rPr>
              <a:t>:τ</a:t>
            </a:r>
            <a:r>
              <a:rPr lang="en-US" sz="2400" baseline="-25000">
                <a:latin typeface="Consolas"/>
                <a:cs typeface="Consolas"/>
              </a:rPr>
              <a:t>i</a:t>
            </a:r>
            <a:r>
              <a:rPr lang="en-US" sz="2400">
                <a:latin typeface="Consolas"/>
                <a:cs typeface="Consolas"/>
              </a:rPr>
              <a:t>}</a:t>
            </a:r>
          </a:p>
          <a:p>
            <a:pPr>
              <a:buNone/>
            </a:pPr>
            <a:r>
              <a:rPr lang="en-US" sz="2400">
                <a:latin typeface="Consolas"/>
                <a:cs typeface="Consolas"/>
              </a:rPr>
              <a:t>          |  X</a:t>
            </a:r>
          </a:p>
          <a:p>
            <a:pPr>
              <a:buNone/>
            </a:pPr>
            <a:endParaRPr lang="en-US" sz="1000">
              <a:latin typeface="Consolas"/>
              <a:cs typeface="Consolas"/>
            </a:endParaRPr>
          </a:p>
          <a:p>
            <a:pPr>
              <a:buNone/>
            </a:pPr>
            <a:r>
              <a:rPr lang="en-US" sz="2400">
                <a:latin typeface="Consolas"/>
                <a:cs typeface="Consolas"/>
              </a:rPr>
              <a:t>       σ ::= ∀X</a:t>
            </a:r>
            <a:r>
              <a:rPr lang="en-US" sz="2400" baseline="-25000">
                <a:latin typeface="Consolas"/>
                <a:cs typeface="Consolas"/>
              </a:rPr>
              <a:t>i</a:t>
            </a:r>
            <a:r>
              <a:rPr lang="en-US" sz="2400">
                <a:latin typeface="Consolas"/>
                <a:cs typeface="Consolas"/>
              </a:rPr>
              <a:t>. τ</a:t>
            </a:r>
            <a:r>
              <a:rPr lang="en-US" sz="2400" baseline="-25000">
                <a:latin typeface="Consolas"/>
                <a:cs typeface="Consolas"/>
              </a:rPr>
              <a:t>1</a:t>
            </a:r>
            <a:r>
              <a:rPr lang="en-US" sz="2400">
                <a:latin typeface="Consolas"/>
                <a:cs typeface="Consolas"/>
              </a:rPr>
              <a:t> → τ</a:t>
            </a:r>
            <a:r>
              <a:rPr lang="en-US" sz="2400" baseline="-25000">
                <a:latin typeface="Consolas"/>
                <a:cs typeface="Consolas"/>
              </a:rPr>
              <a:t>2</a:t>
            </a:r>
            <a:endParaRPr lang="en-US" sz="2400">
              <a:latin typeface="Consolas"/>
              <a:cs typeface="Consolas"/>
            </a:endParaRPr>
          </a:p>
          <a:p>
            <a:pPr>
              <a:buNone/>
            </a:pPr>
            <a:endParaRPr lang="en-US" sz="1000">
              <a:latin typeface="Consolas"/>
              <a:cs typeface="Consolas"/>
            </a:endParaRPr>
          </a:p>
          <a:p>
            <a:endParaRPr lang="en-US" sz="800"/>
          </a:p>
          <a:p>
            <a:r>
              <a:rPr lang="en-US"/>
              <a:t>Typing rules prevent field-not-found and primitive operation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35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latin typeface="Consolas"/>
                <a:cs typeface="Consolas"/>
              </a:rPr>
              <a:t>def id (a) { a }</a:t>
            </a:r>
          </a:p>
          <a:p>
            <a:pPr>
              <a:buNone/>
            </a:pPr>
            <a:endParaRPr lang="en-US" sz="2000">
              <a:latin typeface="Calibri"/>
              <a:cs typeface="Calibri"/>
            </a:endParaRP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def id[A] (a:A) { a }</a:t>
            </a: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  : ∀A. A → A</a:t>
            </a:r>
          </a:p>
          <a:p>
            <a:pPr>
              <a:buNone/>
            </a:pPr>
            <a:endParaRPr lang="en-US" sz="2000">
              <a:latin typeface="Consolas"/>
              <a:cs typeface="Consolas"/>
            </a:endParaRP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def id[] (a:Int) { a }</a:t>
            </a: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  : Int → Int</a:t>
            </a:r>
          </a:p>
          <a:p>
            <a:pPr>
              <a:buNone/>
            </a:pPr>
            <a:endParaRPr lang="en-US" sz="2000">
              <a:latin typeface="Consolas"/>
              <a:cs typeface="Consolas"/>
            </a:endParaRP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def id[B,C] (x:B*C) { a }</a:t>
            </a: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  : ∀B,C. B*C → B*C</a:t>
            </a:r>
          </a:p>
          <a:p>
            <a:pPr>
              <a:buNone/>
            </a:pPr>
            <a:endParaRPr lang="en-US" sz="2000">
              <a:latin typeface="Consolas"/>
              <a:cs typeface="Consolas"/>
            </a:endParaRPr>
          </a:p>
          <a:p>
            <a:r>
              <a:rPr lang="en-US">
                <a:latin typeface="Calibri"/>
                <a:cs typeface="Calibri"/>
              </a:rPr>
              <a:t>Infinitely many valid types for </a:t>
            </a:r>
            <a:r>
              <a:rPr lang="en-US">
                <a:latin typeface="Consolas"/>
                <a:cs typeface="Consolas"/>
              </a:rPr>
              <a:t>id</a:t>
            </a:r>
            <a:r>
              <a:rPr lang="en-US">
                <a:latin typeface="Calibri"/>
                <a:cs typeface="Calibri"/>
              </a:rPr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00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0999"/>
            <a:ext cx="8229600" cy="6035675"/>
          </a:xfrm>
        </p:spPr>
        <p:txBody>
          <a:bodyPr>
            <a:normAutofit/>
          </a:bodyPr>
          <a:lstStyle/>
          <a:p>
            <a:r>
              <a:rPr lang="en-US">
                <a:latin typeface="Calibri"/>
                <a:cs typeface="Calibri"/>
              </a:rPr>
              <a:t>... but </a:t>
            </a:r>
            <a:r>
              <a:rPr lang="en-US">
                <a:latin typeface="Consolas"/>
                <a:cs typeface="Consolas"/>
              </a:rPr>
              <a:t>∀A. A → A</a:t>
            </a:r>
            <a:r>
              <a:rPr lang="en-US">
                <a:latin typeface="Calibri"/>
                <a:cs typeface="Calibri"/>
              </a:rPr>
              <a:t> is the principal type</a:t>
            </a: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00200" y="1219200"/>
            <a:ext cx="2057400" cy="461665"/>
          </a:xfrm>
          <a:prstGeom prst="rect">
            <a:avLst/>
          </a:prstGeom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∀A. A →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A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95600" y="2357735"/>
            <a:ext cx="31242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∀B,C. B*C → B*C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0" y="2357735"/>
            <a:ext cx="2057400" cy="461665"/>
          </a:xfrm>
          <a:prstGeom prst="rect">
            <a:avLst/>
          </a:prstGeom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Int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→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Int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409700" y="1680865"/>
            <a:ext cx="1219200" cy="676870"/>
            <a:chOff x="1409700" y="1680865"/>
            <a:chExt cx="1219200" cy="676870"/>
          </a:xfrm>
        </p:grpSpPr>
        <p:cxnSp>
          <p:nvCxnSpPr>
            <p:cNvPr id="13" name="Straight Connector 12"/>
            <p:cNvCxnSpPr>
              <a:stCxn id="6" idx="2"/>
              <a:endCxn id="8" idx="0"/>
            </p:cNvCxnSpPr>
            <p:nvPr/>
          </p:nvCxnSpPr>
          <p:spPr>
            <a:xfrm rot="5400000">
              <a:off x="1680865" y="1409700"/>
              <a:ext cx="676870" cy="1219200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24000" y="1778913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28901" y="1680864"/>
            <a:ext cx="1066799" cy="662285"/>
            <a:chOff x="2628901" y="1680864"/>
            <a:chExt cx="1066799" cy="662285"/>
          </a:xfrm>
        </p:grpSpPr>
        <p:cxnSp>
          <p:nvCxnSpPr>
            <p:cNvPr id="14" name="Straight Connector 13"/>
            <p:cNvCxnSpPr>
              <a:stCxn id="6" idx="2"/>
            </p:cNvCxnSpPr>
            <p:nvPr/>
          </p:nvCxnSpPr>
          <p:spPr>
            <a:xfrm rot="16200000" flipH="1">
              <a:off x="2818458" y="1491307"/>
              <a:ext cx="662285" cy="1041400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352800" y="1778913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43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0999"/>
            <a:ext cx="8229600" cy="6035675"/>
          </a:xfrm>
        </p:spPr>
        <p:txBody>
          <a:bodyPr>
            <a:normAutofit/>
          </a:bodyPr>
          <a:lstStyle/>
          <a:p>
            <a:r>
              <a:rPr lang="en-US">
                <a:latin typeface="Calibri"/>
                <a:cs typeface="Calibri"/>
              </a:rPr>
              <a:t>... but </a:t>
            </a:r>
            <a:r>
              <a:rPr lang="en-US">
                <a:latin typeface="Consolas"/>
                <a:cs typeface="Consolas"/>
              </a:rPr>
              <a:t>∀A. A → A</a:t>
            </a:r>
            <a:r>
              <a:rPr lang="en-US">
                <a:latin typeface="Calibri"/>
                <a:cs typeface="Calibri"/>
              </a:rPr>
              <a:t> is the principal type</a:t>
            </a: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r>
              <a:rPr lang="en-US">
                <a:latin typeface="Calibri"/>
                <a:cs typeface="Calibri"/>
              </a:rPr>
              <a:t>More general than every other type</a:t>
            </a:r>
          </a:p>
          <a:p>
            <a:r>
              <a:rPr lang="en-US">
                <a:latin typeface="Calibri"/>
                <a:cs typeface="Calibri"/>
              </a:rPr>
              <a:t>Allows </a:t>
            </a:r>
            <a:r>
              <a:rPr lang="en-US">
                <a:latin typeface="Consolas"/>
                <a:cs typeface="Consolas"/>
              </a:rPr>
              <a:t>id</a:t>
            </a:r>
            <a:r>
              <a:rPr lang="en-US">
                <a:latin typeface="Calibri"/>
                <a:cs typeface="Calibri"/>
              </a:rPr>
              <a:t> to be used in most different ways</a:t>
            </a:r>
            <a:endParaRPr lang="en-US">
              <a:latin typeface="Consolas"/>
              <a:cs typeface="Consolas"/>
            </a:endParaRPr>
          </a:p>
        </p:txBody>
      </p:sp>
      <p:cxnSp>
        <p:nvCxnSpPr>
          <p:cNvPr id="14" name="Straight Connector 13"/>
          <p:cNvCxnSpPr>
            <a:endCxn id="10" idx="0"/>
          </p:cNvCxnSpPr>
          <p:nvPr/>
        </p:nvCxnSpPr>
        <p:spPr>
          <a:xfrm rot="16200000" flipH="1">
            <a:off x="3414415" y="895350"/>
            <a:ext cx="2734270" cy="4305300"/>
          </a:xfrm>
          <a:prstGeom prst="line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95600" y="2357735"/>
            <a:ext cx="31242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∀B,C. B*C → B*C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1000" y="3424535"/>
            <a:ext cx="31242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∀B. B*B → B*B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57800" y="4415135"/>
            <a:ext cx="33528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Int*Int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→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Int*Int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415135"/>
            <a:ext cx="3733800" cy="461665"/>
          </a:xfrm>
          <a:prstGeom prst="rect">
            <a:avLst/>
          </a:prstGeom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Int*Bool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→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Int*Bool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cxnSp>
        <p:nvCxnSpPr>
          <p:cNvPr id="17" name="Straight Connector 16"/>
          <p:cNvCxnSpPr>
            <a:stCxn id="7" idx="2"/>
            <a:endCxn id="11" idx="0"/>
          </p:cNvCxnSpPr>
          <p:nvPr/>
        </p:nvCxnSpPr>
        <p:spPr>
          <a:xfrm rot="5400000">
            <a:off x="2593033" y="2550467"/>
            <a:ext cx="1595735" cy="2133600"/>
          </a:xfrm>
          <a:prstGeom prst="line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" idx="0"/>
          </p:cNvCxnSpPr>
          <p:nvPr/>
        </p:nvCxnSpPr>
        <p:spPr>
          <a:xfrm>
            <a:off x="6112933" y="3894667"/>
            <a:ext cx="821267" cy="520468"/>
          </a:xfrm>
          <a:prstGeom prst="line">
            <a:avLst/>
          </a:prstGeom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arrow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1600200" y="1219200"/>
            <a:ext cx="2057400" cy="461665"/>
          </a:xfrm>
          <a:prstGeom prst="rect">
            <a:avLst/>
          </a:prstGeom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∀A. A →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A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81000" y="2357735"/>
            <a:ext cx="2057400" cy="461665"/>
          </a:xfrm>
          <a:prstGeom prst="rect">
            <a:avLst/>
          </a:prstGeom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Int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→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Int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409700" y="1680865"/>
            <a:ext cx="1219200" cy="676870"/>
            <a:chOff x="1409700" y="1680865"/>
            <a:chExt cx="1219200" cy="676870"/>
          </a:xfrm>
        </p:grpSpPr>
        <p:cxnSp>
          <p:nvCxnSpPr>
            <p:cNvPr id="23" name="Straight Connector 22"/>
            <p:cNvCxnSpPr>
              <a:stCxn id="19" idx="2"/>
              <a:endCxn id="21" idx="0"/>
            </p:cNvCxnSpPr>
            <p:nvPr/>
          </p:nvCxnSpPr>
          <p:spPr>
            <a:xfrm rot="5400000">
              <a:off x="1680865" y="1409700"/>
              <a:ext cx="676870" cy="1219200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524000" y="1778913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628901" y="1680864"/>
            <a:ext cx="1066799" cy="662285"/>
            <a:chOff x="2628901" y="1680864"/>
            <a:chExt cx="1066799" cy="662285"/>
          </a:xfrm>
        </p:grpSpPr>
        <p:cxnSp>
          <p:nvCxnSpPr>
            <p:cNvPr id="27" name="Straight Connector 26"/>
            <p:cNvCxnSpPr>
              <a:stCxn id="19" idx="2"/>
            </p:cNvCxnSpPr>
            <p:nvPr/>
          </p:nvCxnSpPr>
          <p:spPr>
            <a:xfrm rot="16200000" flipH="1">
              <a:off x="2818458" y="1491307"/>
              <a:ext cx="662285" cy="1041400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352800" y="1778913"/>
              <a:ext cx="342900" cy="430887"/>
            </a:xfrm>
            <a:prstGeom prst="rect">
              <a:avLst/>
            </a:prstGeom>
            <a:noFill/>
            <a:ln>
              <a:noFill/>
              <a:tailEnd type="triangle"/>
            </a:ln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971800" y="3302913"/>
            <a:ext cx="34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>
              <a:solidFill>
                <a:srgbClr val="402F0A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2845713"/>
            <a:ext cx="34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>
              <a:solidFill>
                <a:srgbClr val="402F0A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29400" y="3886200"/>
            <a:ext cx="342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>
              <a:solidFill>
                <a:srgbClr val="402F0A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50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latin typeface="Consolas"/>
                <a:cs typeface="Consolas"/>
              </a:rPr>
              <a:t>def readF (o) { o.f }</a:t>
            </a:r>
          </a:p>
          <a:p>
            <a:pPr>
              <a:buNone/>
            </a:pPr>
            <a:endParaRPr lang="en-US" sz="2000">
              <a:latin typeface="Calibri"/>
              <a:cs typeface="Calibri"/>
            </a:endParaRP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def readF[F] (o:{f:F}) { o.f }</a:t>
            </a: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  : ∀F. {f:F} → F</a:t>
            </a:r>
          </a:p>
          <a:p>
            <a:pPr>
              <a:buNone/>
            </a:pPr>
            <a:endParaRPr lang="en-US" sz="2000">
              <a:latin typeface="Consolas"/>
              <a:cs typeface="Consolas"/>
            </a:endParaRPr>
          </a:p>
          <a:p>
            <a:r>
              <a:rPr lang="en-US">
                <a:latin typeface="Calibri"/>
                <a:cs typeface="Calibri"/>
              </a:rPr>
              <a:t>This is the best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33700" y="3733800"/>
            <a:ext cx="2857500" cy="461665"/>
          </a:xfrm>
          <a:prstGeom prst="rect">
            <a:avLst/>
          </a:prstGeom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∀F.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{f:F}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→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F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19600" y="4953000"/>
            <a:ext cx="37338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∀F,G. {f:F;g:G} → F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0600" y="4953000"/>
            <a:ext cx="2590800" cy="461665"/>
          </a:xfrm>
          <a:prstGeom prst="rect">
            <a:avLst/>
          </a:prstGeom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>
                <a:solidFill>
                  <a:srgbClr val="402F0A"/>
                </a:solidFill>
                <a:latin typeface="Consolas"/>
                <a:cs typeface="Consolas"/>
              </a:rPr>
              <a:t>{f:Int}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→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Int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84314" y="4192583"/>
            <a:ext cx="2076450" cy="757535"/>
            <a:chOff x="2286001" y="4347864"/>
            <a:chExt cx="2076450" cy="757535"/>
          </a:xfrm>
        </p:grpSpPr>
        <p:cxnSp>
          <p:nvCxnSpPr>
            <p:cNvPr id="9" name="Straight Connector 8"/>
            <p:cNvCxnSpPr>
              <a:stCxn id="6" idx="2"/>
              <a:endCxn id="8" idx="0"/>
            </p:cNvCxnSpPr>
            <p:nvPr/>
          </p:nvCxnSpPr>
          <p:spPr>
            <a:xfrm rot="5400000">
              <a:off x="2945458" y="3688407"/>
              <a:ext cx="757535" cy="2076450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05100" y="4448794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60764" y="4192583"/>
            <a:ext cx="1924050" cy="757535"/>
            <a:chOff x="4362451" y="4347864"/>
            <a:chExt cx="1924050" cy="757535"/>
          </a:xfrm>
        </p:grpSpPr>
        <p:cxnSp>
          <p:nvCxnSpPr>
            <p:cNvPr id="5" name="Straight Connector 4"/>
            <p:cNvCxnSpPr>
              <a:stCxn id="6" idx="2"/>
              <a:endCxn id="7" idx="0"/>
            </p:cNvCxnSpPr>
            <p:nvPr/>
          </p:nvCxnSpPr>
          <p:spPr>
            <a:xfrm rot="16200000" flipH="1">
              <a:off x="4945708" y="3764607"/>
              <a:ext cx="757535" cy="1924050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621437" y="4448794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2286000" y="6172200"/>
            <a:ext cx="42672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∀G. {f:Int;g:G} → Int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286000" y="5414665"/>
            <a:ext cx="2133602" cy="757538"/>
            <a:chOff x="3173513" y="4347864"/>
            <a:chExt cx="2133602" cy="757538"/>
          </a:xfrm>
        </p:grpSpPr>
        <p:cxnSp>
          <p:nvCxnSpPr>
            <p:cNvPr id="16" name="Straight Connector 15"/>
            <p:cNvCxnSpPr>
              <a:stCxn id="8" idx="2"/>
            </p:cNvCxnSpPr>
            <p:nvPr/>
          </p:nvCxnSpPr>
          <p:spPr>
            <a:xfrm rot="16200000" flipH="1">
              <a:off x="3861545" y="3659832"/>
              <a:ext cx="757538" cy="2133602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656631" y="4522112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19601" y="5414664"/>
            <a:ext cx="1866900" cy="757535"/>
            <a:chOff x="5154714" y="4195463"/>
            <a:chExt cx="1866900" cy="757535"/>
          </a:xfrm>
        </p:grpSpPr>
        <p:cxnSp>
          <p:nvCxnSpPr>
            <p:cNvPr id="21" name="Straight Connector 20"/>
            <p:cNvCxnSpPr>
              <a:stCxn id="7" idx="2"/>
              <a:endCxn id="14" idx="0"/>
            </p:cNvCxnSpPr>
            <p:nvPr/>
          </p:nvCxnSpPr>
          <p:spPr>
            <a:xfrm rot="5400000">
              <a:off x="5709396" y="3640781"/>
              <a:ext cx="757535" cy="1866900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297713" y="4369712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83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Motivation: Dynamic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Dynamically-typed languages</a:t>
            </a:r>
          </a:p>
          <a:p>
            <a:pPr lvl="1"/>
            <a:r>
              <a:rPr lang="en-US"/>
              <a:t>Enable rapid prototyping</a:t>
            </a:r>
          </a:p>
          <a:p>
            <a:pPr lvl="1"/>
            <a:r>
              <a:rPr lang="en-US"/>
              <a:t>Facilitate inter-language development</a:t>
            </a:r>
          </a:p>
          <a:p>
            <a:r>
              <a:rPr lang="en-US"/>
              <a:t>Statically-typed languages</a:t>
            </a:r>
          </a:p>
          <a:p>
            <a:pPr lvl="1"/>
            <a:r>
              <a:rPr lang="en-US"/>
              <a:t>Prevent certain run-time errors</a:t>
            </a:r>
          </a:p>
          <a:p>
            <a:pPr lvl="1"/>
            <a:r>
              <a:rPr lang="en-US"/>
              <a:t>Enable optimized execution</a:t>
            </a:r>
          </a:p>
          <a:p>
            <a:pPr lvl="1"/>
            <a:r>
              <a:rPr lang="en-US"/>
              <a:t>Provide checked documentation</a:t>
            </a:r>
          </a:p>
          <a:p>
            <a:r>
              <a:rPr lang="en-US"/>
              <a:t>Many research efforts to combine both</a:t>
            </a:r>
          </a:p>
          <a:p>
            <a:pPr lvl="1"/>
            <a:r>
              <a:rPr lang="en-US"/>
              <a:t>Recent popularity of Python, Ruby, and JavaScript has stoked the fire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44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latin typeface="Consolas"/>
                <a:cs typeface="Consolas"/>
              </a:rPr>
              <a:t>def foo (x) { let _ = x.f in x }</a:t>
            </a:r>
          </a:p>
          <a:p>
            <a:endParaRPr lang="en-US">
              <a:latin typeface="Calibri"/>
              <a:cs typeface="Calibri"/>
            </a:endParaRPr>
          </a:p>
          <a:p>
            <a:r>
              <a:rPr lang="en-US">
                <a:latin typeface="Calibri"/>
                <a:cs typeface="Calibri"/>
              </a:rPr>
              <a:t>Two valid types:</a:t>
            </a: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endParaRPr lang="en-US">
              <a:latin typeface="Calibri"/>
              <a:cs typeface="Calibri"/>
            </a:endParaRPr>
          </a:p>
          <a:p>
            <a:endParaRPr lang="en-US">
              <a:latin typeface="Calibri"/>
              <a:cs typeface="Calibri"/>
            </a:endParaRPr>
          </a:p>
          <a:p>
            <a:r>
              <a:rPr lang="en-US">
                <a:latin typeface="Calibri"/>
                <a:cs typeface="Calibri"/>
              </a:rPr>
              <a:t>Neither is better than the other</a:t>
            </a: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endParaRPr lang="en-US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662535"/>
            <a:ext cx="32004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{f:F}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62637" y="2662535"/>
            <a:ext cx="4824163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∀F,G.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{f:F;g:G}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{f:F;g:G}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62637" y="3429000"/>
            <a:ext cx="4824163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foo({f=1;g=2}).g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429000"/>
            <a:ext cx="32004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foo({f=1})</a:t>
            </a:r>
          </a:p>
        </p:txBody>
      </p:sp>
    </p:spTree>
    <p:custDataLst>
      <p:tags r:id="rId1"/>
    </p:custDataLst>
  </p:cSld>
  <p:clrMapOvr>
    <a:masterClrMapping/>
  </p:clrMapOvr>
  <p:transition advTm="489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</a:t>
            </a:r>
            <a:r>
              <a:rPr lang="en-US" baseline="30000"/>
              <a:t>−</a:t>
            </a:r>
            <a:r>
              <a:rPr lang="en-US"/>
              <a:t> Static Type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/>
          </a:p>
          <a:p>
            <a:r>
              <a:rPr lang="en-US"/>
              <a:t>E</a:t>
            </a:r>
            <a:r>
              <a:rPr lang="en-US" baseline="30000"/>
              <a:t>−</a:t>
            </a:r>
            <a:r>
              <a:rPr lang="en-US"/>
              <a:t> lacks principal types</a:t>
            </a:r>
          </a:p>
          <a:p>
            <a:pPr lvl="1"/>
            <a:r>
              <a:rPr lang="en-US"/>
              <a:t>Cannot assign type just from definition</a:t>
            </a:r>
          </a:p>
          <a:p>
            <a:pPr lvl="1"/>
            <a:r>
              <a:rPr lang="en-US"/>
              <a:t>Need to consider calling contexts</a:t>
            </a:r>
          </a:p>
          <a:p>
            <a:endParaRPr lang="en-US"/>
          </a:p>
          <a:p>
            <a:r>
              <a:rPr lang="en-US"/>
              <a:t>Our approach is iterative</a:t>
            </a:r>
          </a:p>
          <a:p>
            <a:pPr lvl="1"/>
            <a:r>
              <a:rPr lang="en-US"/>
              <a:t>Impose minimal constraints on argument</a:t>
            </a:r>
          </a:p>
          <a:p>
            <a:pPr lvl="1"/>
            <a:r>
              <a:rPr lang="en-US"/>
              <a:t>If a calling context requires an additional field to be tracked, backtrack and redo the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ransition advTm="379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2954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908F6-04E4-AF4B-9F06-271CDAAD00CB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904863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foo (x) { let _ = x.f in o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main () { foo({f=1}) }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Iterative Inference – Example 1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302518" y="1905000"/>
            <a:ext cx="1828800" cy="461665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1295400" y="3998987"/>
            <a:ext cx="2895599" cy="400110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&lt;: {f:F}</a:t>
            </a:r>
            <a:endParaRPr lang="en-US" sz="20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457200" y="5410200"/>
            <a:ext cx="7936205" cy="461665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foo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: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{f:F} → {f:F}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954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Constraints on arg of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foo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720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S</a:t>
            </a:r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olution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4572000" y="1443335"/>
            <a:ext cx="838200" cy="461665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20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= {f:F}</a:t>
            </a:r>
            <a:r>
              <a:rPr lang="en-US" sz="20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720896" y="1828800"/>
            <a:ext cx="76550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6000" dirty="0">
              <a:solidFill>
                <a:srgbClr val="008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572000" y="4509370"/>
            <a:ext cx="3809999" cy="1533767"/>
            <a:chOff x="4572000" y="4509370"/>
            <a:chExt cx="3809999" cy="1533767"/>
          </a:xfrm>
        </p:grpSpPr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4572000" y="5212140"/>
              <a:ext cx="3809999" cy="830997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rtlCol="0">
              <a:spAutoFit/>
            </a:bodyPr>
            <a:lstStyle/>
            <a:p>
              <a:pPr marL="342900" lvl="0" indent="-342900">
                <a:spcBef>
                  <a:spcPct val="20000"/>
                </a:spcBef>
                <a:defRPr/>
              </a:pPr>
              <a:r>
                <a:rPr lang="en-US" sz="2400">
                  <a:solidFill>
                    <a:srgbClr val="402F0A"/>
                  </a:solidFill>
                  <a:latin typeface="Calibri"/>
                  <a:cs typeface="Calibri"/>
                </a:rPr>
                <a:t>“this record type came from the program variable </a:t>
              </a:r>
              <a:r>
                <a:rPr lang="en-US" sz="2400">
                  <a:solidFill>
                    <a:srgbClr val="402F0A"/>
                  </a:solidFill>
                  <a:latin typeface="Consolas"/>
                  <a:cs typeface="Consolas"/>
                </a:rPr>
                <a:t>x</a:t>
              </a:r>
              <a:r>
                <a:rPr lang="en-US" sz="2400">
                  <a:solidFill>
                    <a:srgbClr val="402F0A"/>
                  </a:solidFill>
                  <a:latin typeface="Calibri"/>
                  <a:cs typeface="Calibri"/>
                </a:rPr>
                <a:t>”</a:t>
              </a:r>
            </a:p>
          </p:txBody>
        </p:sp>
        <p:cxnSp>
          <p:nvCxnSpPr>
            <p:cNvPr id="17" name="Straight Connector 16"/>
            <p:cNvCxnSpPr>
              <a:stCxn id="16" idx="0"/>
            </p:cNvCxnSpPr>
            <p:nvPr/>
          </p:nvCxnSpPr>
          <p:spPr>
            <a:xfrm rot="5400000" flipH="1" flipV="1">
              <a:off x="6249904" y="4736466"/>
              <a:ext cx="702770" cy="248578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675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7" grpId="0" build="p"/>
      <p:bldP spid="13" grpId="1" animBg="1"/>
      <p:bldP spid="45" grpId="0"/>
      <p:bldP spid="47" grpId="0"/>
      <p:bldP spid="49" grpId="0" animBg="1"/>
      <p:bldP spid="50" grpId="0" animBg="1"/>
      <p:bldP spid="56" grpId="0" animBg="1"/>
      <p:bldP spid="58" grpId="0" animBg="1"/>
      <p:bldP spid="5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2954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908F6-04E4-AF4B-9F06-271CDAAD00CB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904863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foo (x) { let _ = x.f in o }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main () { let z = {f=1;g=2} in foo(z).g }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Iterative Inference – Example 2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1295400" y="3998987"/>
            <a:ext cx="2895599" cy="400110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&lt;: {f:F}</a:t>
            </a:r>
            <a:endParaRPr lang="en-US" sz="20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457200" y="5410200"/>
            <a:ext cx="7936205" cy="461665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foo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: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{f:F} → {f:F}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954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Constraints on arg of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foo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720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S</a:t>
            </a:r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olution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4572000" y="1443335"/>
            <a:ext cx="838200" cy="461665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20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= {f:F}</a:t>
            </a:r>
            <a:r>
              <a:rPr lang="en-US" sz="20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816289" y="1905000"/>
            <a:ext cx="1577116" cy="461665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0" y="1194137"/>
            <a:ext cx="879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sz="6000" baseline="30000" dirty="0" smtClean="0">
                <a:solidFill>
                  <a:srgbClr val="FF0000"/>
                </a:solidFill>
                <a:latin typeface="Calibri"/>
                <a:ea typeface="Zapf Dingbats"/>
                <a:cs typeface="Calibri"/>
              </a:rPr>
              <a:t>*</a:t>
            </a:r>
            <a:endParaRPr lang="en-US" sz="6000" baseline="30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2" y="2590800"/>
            <a:ext cx="8229598" cy="461665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foo(z)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: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{f:Int}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alibri"/>
                <a:cs typeface="Calibri"/>
              </a:rPr>
              <a:t> so can’t project on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g</a:t>
            </a:r>
            <a:r>
              <a:rPr lang="en-US" sz="2400">
                <a:solidFill>
                  <a:srgbClr val="402F0A"/>
                </a:solidFill>
                <a:latin typeface="Calibri"/>
                <a:cs typeface="Calibri"/>
              </a:rPr>
              <a:t>,  unless...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752600" y="5664716"/>
            <a:ext cx="5257800" cy="1588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872480" y="4268788"/>
            <a:ext cx="2366520" cy="7339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1295400" y="4412997"/>
            <a:ext cx="2895599" cy="400110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&lt;: {g:G}</a:t>
            </a:r>
            <a:endParaRPr lang="en-US" sz="20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617306" y="2769801"/>
            <a:ext cx="373982" cy="378983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770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7" grpId="0" build="p"/>
      <p:bldP spid="45" grpId="0"/>
      <p:bldP spid="47" grpId="0"/>
      <p:bldP spid="49" grpId="0" animBg="1"/>
      <p:bldP spid="50" grpId="0" animBg="1"/>
      <p:bldP spid="56" grpId="0" animBg="1"/>
      <p:bldP spid="58" grpId="0" animBg="1"/>
      <p:bldP spid="15" grpId="0" animBg="1"/>
      <p:bldP spid="16" grpId="1"/>
      <p:bldP spid="17" grpId="0"/>
      <p:bldP spid="21" grpId="0"/>
      <p:bldP spid="20" grpId="0" animBg="1"/>
      <p:bldP spid="2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2954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908F6-04E4-AF4B-9F06-271CDAAD00CB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904863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foo (x) { let _ = x.f in o }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main () { let z = {f=1;g=2} in foo(z).g }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Iterative Inference – Example 2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16289" y="1905000"/>
            <a:ext cx="1577116" cy="461665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1295400" y="3998987"/>
            <a:ext cx="2895599" cy="400110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&lt;: {f:F}</a:t>
            </a:r>
            <a:endParaRPr lang="en-US" sz="20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457200" y="5410200"/>
            <a:ext cx="7936205" cy="461665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foo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: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∀F,G.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{f:F;g:G} → {f:F;g:G}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954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Constraints on arg of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foo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720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S</a:t>
            </a:r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olution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1295400" y="4412997"/>
            <a:ext cx="2895599" cy="400110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&lt;: {g:G}</a:t>
            </a:r>
            <a:endParaRPr lang="en-US" sz="20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20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lang="en-US" sz="15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=</a:t>
            </a:r>
            <a:r>
              <a:rPr lang="en-US" sz="15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{f:F;g:G}</a:t>
            </a:r>
            <a:r>
              <a:rPr lang="en-US" sz="20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924800" y="1879937"/>
            <a:ext cx="76550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6000" dirty="0">
              <a:solidFill>
                <a:srgbClr val="008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54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7" grpId="0"/>
      <p:bldP spid="50" grpId="0" animBg="1"/>
      <p:bldP spid="58" grpId="0" animBg="1"/>
      <p:bldP spid="5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2954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25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908F6-04E4-AF4B-9F06-271CDAAD00CB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1717393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foo (x) { let _ = x.f in o }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main () { let z = {f=1;g=2} in foo(z).g;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              foo({f=1})</a:t>
            </a:r>
            <a:br>
              <a:rPr lang="en-US" sz="2400">
                <a:solidFill>
                  <a:srgbClr val="402F0A"/>
                </a:solidFill>
                <a:latin typeface="Consolas"/>
                <a:cs typeface="Consolas"/>
              </a:rPr>
            </a:b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          }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Iterative Inference – Example 3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1295400" y="3998987"/>
            <a:ext cx="2895599" cy="400110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&lt;: {f:F}</a:t>
            </a:r>
            <a:endParaRPr lang="en-US" sz="20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954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Constraints on arg of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foo</a:t>
            </a: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4572000" y="1443335"/>
            <a:ext cx="838200" cy="461665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816289" y="1905000"/>
            <a:ext cx="1577116" cy="461665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295400" y="4412997"/>
            <a:ext cx="2895599" cy="400110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&lt;: {g:G}</a:t>
            </a:r>
            <a:endParaRPr lang="en-US" sz="20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5410200"/>
            <a:ext cx="7936205" cy="461665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foo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: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∀F,G.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{f:F;g:G} → {f:F;g:G}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S</a:t>
            </a:r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olution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lang="en-US" sz="15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=</a:t>
            </a:r>
            <a:r>
              <a:rPr lang="en-US" sz="15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{f:F;g:G}</a:t>
            </a:r>
            <a:r>
              <a:rPr lang="en-US" sz="20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</a:p>
        </p:txBody>
      </p:sp>
    </p:spTree>
    <p:custDataLst>
      <p:tags r:id="rId1"/>
    </p:custDataLst>
  </p:cSld>
  <p:clrMapOvr>
    <a:masterClrMapping/>
  </p:clrMapOvr>
  <p:transition advTm="180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7" grpId="0" build="p"/>
      <p:bldP spid="45" grpId="0"/>
      <p:bldP spid="49" grpId="0" animBg="1"/>
      <p:bldP spid="56" grpId="0" animBg="1"/>
      <p:bldP spid="15" grpId="0" animBg="1"/>
      <p:bldP spid="15" grpId="1" animBg="1"/>
      <p:bldP spid="21" grpId="0"/>
      <p:bldP spid="20" grpId="0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12954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26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908F6-04E4-AF4B-9F06-271CDAAD00CB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1717393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foo (x) { let _ = x.f in o } 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def main () { let z = {f=1;g=2} in foo(z).g;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              foo({f=1})</a:t>
            </a:r>
            <a:br>
              <a:rPr lang="en-US" sz="2400">
                <a:solidFill>
                  <a:srgbClr val="402F0A"/>
                </a:solidFill>
                <a:latin typeface="Consolas"/>
                <a:cs typeface="Consolas"/>
              </a:rPr>
            </a:b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             }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Iterative Inference – Example 3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1295400" y="3998987"/>
            <a:ext cx="2895599" cy="400110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&lt;: {f:F}</a:t>
            </a:r>
            <a:endParaRPr lang="en-US" sz="20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954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Constraints on arg of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foo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816289" y="1905000"/>
            <a:ext cx="1577116" cy="461665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295400" y="4412997"/>
            <a:ext cx="2895599" cy="400110"/>
          </a:xfrm>
          <a:prstGeom prst="rect">
            <a:avLst/>
          </a:pr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 &lt;: {g:G}</a:t>
            </a:r>
            <a:endParaRPr lang="en-US" sz="20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5410200"/>
            <a:ext cx="7936205" cy="461665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foo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: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∀F,G.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{f:F;g:G} → {f:F;g:G}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0" y="3429000"/>
            <a:ext cx="2895599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S</a:t>
            </a:r>
            <a:r>
              <a:rPr lang="en-US" sz="2000">
                <a:solidFill>
                  <a:srgbClr val="402F0A"/>
                </a:solidFill>
                <a:latin typeface="Calibri"/>
                <a:cs typeface="Calibri"/>
              </a:rPr>
              <a:t>olution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0" y="3921443"/>
            <a:ext cx="2895599" cy="1072609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lang="en-US" sz="15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=</a:t>
            </a:r>
            <a:r>
              <a:rPr lang="en-US" sz="15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{f:F;g:G}</a:t>
            </a:r>
            <a:r>
              <a:rPr lang="en-US" sz="2000" baseline="-25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24800" y="1879937"/>
            <a:ext cx="76550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6000" dirty="0">
              <a:solidFill>
                <a:srgbClr val="008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263458" y="2331819"/>
            <a:ext cx="1931558" cy="461665"/>
          </a:xfrm>
          <a:prstGeom prst="rect">
            <a:avLst/>
          </a:prstGeom>
          <a:noFill/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4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14016" y="2286000"/>
            <a:ext cx="6335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6000" baseline="30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custDataLst>
      <p:tags r:id="rId1"/>
    </p:custDataLst>
  </p:cSld>
  <p:clrMapOvr>
    <a:masterClrMapping/>
  </p:clrMapOvr>
  <p:transition advTm="308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6" grpId="1"/>
      <p:bldP spid="17" grpId="0" animBg="1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System E</a:t>
            </a:r>
            <a:r>
              <a:rPr lang="en-US" baseline="30000"/>
              <a:t>−</a:t>
            </a:r>
            <a:r>
              <a:rPr lang="en-US"/>
              <a:t>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endParaRPr lang="en-US" sz="1000"/>
          </a:p>
          <a:p>
            <a:r>
              <a:rPr lang="en-US"/>
              <a:t>Fully static inference needs to iterate, but can optimize with run-time information</a:t>
            </a:r>
          </a:p>
          <a:p>
            <a:endParaRPr lang="en-US"/>
          </a:p>
          <a:p>
            <a:r>
              <a:rPr lang="en-US"/>
              <a:t>Can wrap run-time values with sets of type variables and record field read constraints</a:t>
            </a:r>
          </a:p>
          <a:p>
            <a:endParaRPr lang="en-US"/>
          </a:p>
          <a:p>
            <a:r>
              <a:rPr lang="en-US"/>
              <a:t>If all expressions executed, then</a:t>
            </a:r>
          </a:p>
          <a:p>
            <a:pPr lvl="1"/>
            <a:r>
              <a:rPr lang="en-US"/>
              <a:t>log contains all caller-induced constraints</a:t>
            </a:r>
          </a:p>
          <a:p>
            <a:pPr lvl="1"/>
            <a:r>
              <a:rPr lang="en-US"/>
              <a:t>no need for iteration</a:t>
            </a:r>
          </a:p>
        </p:txBody>
      </p:sp>
    </p:spTree>
    <p:custDataLst>
      <p:tags r:id="rId1"/>
    </p:custDataLst>
  </p:cSld>
  <p:clrMapOvr>
    <a:masterClrMapping/>
  </p:clrMapOvr>
  <p:transition advTm="661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Next Stop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28</a:t>
            </a:fld>
            <a:endParaRPr lang="en-US"/>
          </a:p>
        </p:txBody>
      </p:sp>
      <p:grpSp>
        <p:nvGrpSpPr>
          <p:cNvPr id="3" name="Group 29"/>
          <p:cNvGrpSpPr/>
          <p:nvPr/>
        </p:nvGrpSpPr>
        <p:grpSpPr>
          <a:xfrm>
            <a:off x="4864192" y="3886200"/>
            <a:ext cx="4051208" cy="995065"/>
            <a:chOff x="4864192" y="3886200"/>
            <a:chExt cx="4051208" cy="995065"/>
          </a:xfrm>
        </p:grpSpPr>
        <p:grpSp>
          <p:nvGrpSpPr>
            <p:cNvPr id="4" name="Group 57"/>
            <p:cNvGrpSpPr/>
            <p:nvPr/>
          </p:nvGrpSpPr>
          <p:grpSpPr>
            <a:xfrm>
              <a:off x="4864192" y="3886200"/>
              <a:ext cx="4051208" cy="732442"/>
              <a:chOff x="5321392" y="3458558"/>
              <a:chExt cx="4051208" cy="73244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096000" y="3729335"/>
                <a:ext cx="3276600" cy="461665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en-US" sz="2400">
                    <a:solidFill>
                      <a:schemeClr val="bg1"/>
                    </a:solidFill>
                  </a:rPr>
                  <a:t>subtyping</a:t>
                </a:r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 rot="10800000">
                <a:off x="5321392" y="3458558"/>
                <a:ext cx="774609" cy="503843"/>
              </a:xfrm>
              <a:prstGeom prst="straightConnector1">
                <a:avLst/>
              </a:prstGeom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5638800" y="4419600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onsolas"/>
                  <a:cs typeface="Consolas"/>
                </a:rPr>
                <a:t>+ </a:t>
              </a:r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244038" y="3581400"/>
            <a:ext cx="2718362" cy="660857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44038" y="3581400"/>
            <a:ext cx="2718362" cy="660857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pic>
        <p:nvPicPr>
          <p:cNvPr id="18" name="Picture 17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51559" y="4360466"/>
            <a:ext cx="1120350" cy="744934"/>
          </a:xfrm>
          <a:prstGeom prst="rect">
            <a:avLst/>
          </a:prstGeom>
        </p:spPr>
      </p:pic>
      <p:pic>
        <p:nvPicPr>
          <p:cNvPr id="20" name="Picture 19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50461" y="3671110"/>
            <a:ext cx="750374" cy="49893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244038" y="281940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-25000">
                <a:solidFill>
                  <a:srgbClr val="402F0A"/>
                </a:solidFill>
              </a:rPr>
              <a:t>≤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44038" y="4349992"/>
            <a:ext cx="2718362" cy="660857"/>
          </a:xfrm>
          <a:prstGeom prst="rect">
            <a:avLst/>
          </a:prstGeom>
          <a:solidFill>
            <a:schemeClr val="bg1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30000">
                <a:solidFill>
                  <a:srgbClr val="402F0A"/>
                </a:solidFill>
              </a:rPr>
              <a:t>−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3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If-expressions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8200"/>
          </a:xfrm>
        </p:spPr>
        <p:txBody>
          <a:bodyPr>
            <a:normAutofit/>
          </a:bodyPr>
          <a:lstStyle/>
          <a:p>
            <a:r>
              <a:rPr lang="en-US"/>
              <a:t>Type is a supertype of branch 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29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81200"/>
            <a:ext cx="5029200" cy="584776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>
                <a:solidFill>
                  <a:srgbClr val="402F0A"/>
                </a:solidFill>
                <a:latin typeface="Consolas"/>
                <a:cs typeface="Consolas"/>
              </a:rPr>
              <a:t>if b then 1 else 2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920424"/>
            <a:ext cx="5029200" cy="584776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>
                <a:solidFill>
                  <a:srgbClr val="402F0A"/>
                </a:solidFill>
                <a:latin typeface="Consolas"/>
                <a:cs typeface="Consolas"/>
              </a:rPr>
              <a:t>if b then 1 else true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10000"/>
            <a:ext cx="5791200" cy="1175706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>
                <a:solidFill>
                  <a:srgbClr val="402F0A"/>
                </a:solidFill>
                <a:latin typeface="Consolas"/>
                <a:cs typeface="Consolas"/>
              </a:rPr>
              <a:t>if b then {f=1; g=“”}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 else {f=2; h=true}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257800"/>
            <a:ext cx="5029200" cy="1175706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>
                <a:solidFill>
                  <a:srgbClr val="402F0A"/>
                </a:solidFill>
                <a:latin typeface="Consolas"/>
                <a:cs typeface="Consolas"/>
              </a:rPr>
              <a:t>if b then {f=“”}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 else {f=true}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48400" y="1981200"/>
            <a:ext cx="2514600" cy="584776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>
                <a:solidFill>
                  <a:srgbClr val="402F0A"/>
                </a:solidFill>
                <a:latin typeface="Consolas"/>
                <a:cs typeface="Consolas"/>
              </a:rPr>
              <a:t>: Int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48400" y="4400930"/>
            <a:ext cx="2514600" cy="584776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>
                <a:solidFill>
                  <a:srgbClr val="402F0A"/>
                </a:solidFill>
                <a:latin typeface="Consolas"/>
                <a:cs typeface="Consolas"/>
              </a:rPr>
              <a:t>: {f:Int}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24493" y="2667000"/>
            <a:ext cx="63350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6000" baseline="300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248400" y="5848730"/>
            <a:ext cx="2514600" cy="584776"/>
          </a:xfrm>
          <a:prstGeom prst="rect">
            <a:avLst/>
          </a:prstGeom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>
                <a:solidFill>
                  <a:srgbClr val="402F0A"/>
                </a:solidFill>
                <a:latin typeface="Consolas"/>
                <a:cs typeface="Consolas"/>
              </a:rPr>
              <a:t>: {}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  <p:custDataLst>
      <p:tags r:id="rId1"/>
    </p:custDataLst>
  </p:cSld>
  <p:clrMapOvr>
    <a:masterClrMapping/>
  </p:clrMapOvr>
  <p:transition advTm="346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Gradual Type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/>
              <a:t>Many attempts at fully static type systems</a:t>
            </a:r>
          </a:p>
          <a:p>
            <a:pPr lvl="1"/>
            <a:r>
              <a:rPr lang="en-US"/>
              <a:t>Often require refactoring and annotation</a:t>
            </a:r>
          </a:p>
          <a:p>
            <a:pPr lvl="1"/>
            <a:r>
              <a:rPr lang="en-US"/>
              <a:t>Some features just cannot be statically typed</a:t>
            </a:r>
          </a:p>
          <a:p>
            <a:endParaRPr lang="en-US" sz="2400"/>
          </a:p>
          <a:p>
            <a:r>
              <a:rPr lang="en-US"/>
              <a:t>Gradual type systems provide a spectrum</a:t>
            </a:r>
          </a:p>
          <a:p>
            <a:pPr lvl="1"/>
            <a:r>
              <a:rPr lang="en-US"/>
              <a:t>Some expressions have types, statically-checked</a:t>
            </a:r>
          </a:p>
          <a:p>
            <a:pPr lvl="1"/>
            <a:r>
              <a:rPr lang="en-US"/>
              <a:t>Others are </a:t>
            </a:r>
            <a:r>
              <a:rPr lang="en-US">
                <a:latin typeface="Consolas"/>
                <a:cs typeface="Consolas"/>
              </a:rPr>
              <a:t>dynamic</a:t>
            </a:r>
            <a:r>
              <a:rPr lang="en-US">
                <a:latin typeface="Calibri"/>
                <a:cs typeface="Calibri"/>
              </a:rPr>
              <a:t>, fall back on run-time checks</a:t>
            </a:r>
          </a:p>
          <a:p>
            <a:endParaRPr lang="en-US" sz="2400"/>
          </a:p>
          <a:p>
            <a:r>
              <a:rPr lang="en-US"/>
              <a:t>Challenges</a:t>
            </a:r>
          </a:p>
          <a:p>
            <a:pPr lvl="1"/>
            <a:r>
              <a:rPr lang="en-US"/>
              <a:t>Granularity, guarantees, blame tracking, and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779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latin typeface="Consolas"/>
                <a:cs typeface="Consolas"/>
              </a:rPr>
              <a:t>def bar (y,z) {</a:t>
            </a: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  if</a:t>
            </a:r>
            <a:r>
              <a:rPr lang="en-US" baseline="-25000">
                <a:latin typeface="Consolas"/>
                <a:cs typeface="Consolas"/>
              </a:rPr>
              <a:t>1</a:t>
            </a:r>
            <a:r>
              <a:rPr lang="en-US">
                <a:latin typeface="Consolas"/>
                <a:cs typeface="Consolas"/>
              </a:rPr>
              <a:t> y.n &gt; 0 then y else z }</a:t>
            </a:r>
          </a:p>
          <a:p>
            <a:endParaRPr lang="en-US">
              <a:latin typeface="Calibri"/>
              <a:cs typeface="Calibri"/>
            </a:endParaRPr>
          </a:p>
          <a:p>
            <a:r>
              <a:rPr lang="en-US">
                <a:latin typeface="Calibri"/>
                <a:cs typeface="Calibri"/>
              </a:rPr>
              <a:t>Three valid incomparable types:</a:t>
            </a: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endParaRPr lang="en-US">
              <a:latin typeface="Calibri"/>
              <a:cs typeface="Calibri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endParaRPr lang="en-US">
              <a:latin typeface="Calibri"/>
              <a:cs typeface="Calibri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5C3908F6-04E4-AF4B-9F06-271CDAAD00CB}" type="slidenum">
              <a:rPr lang="en-US"/>
              <a:pPr/>
              <a:t>30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258133"/>
            <a:ext cx="73914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>
                <a:solidFill>
                  <a:srgbClr val="FFFFFF"/>
                </a:solidFill>
                <a:latin typeface="Consolas"/>
                <a:cs typeface="Consolas"/>
              </a:rPr>
              <a:t>∀A.</a:t>
            </a:r>
            <a:r>
              <a:rPr lang="en-US" sz="1000">
                <a:solidFill>
                  <a:srgbClr val="FFFFFF"/>
                </a:solidFill>
                <a:latin typeface="Consolas"/>
                <a:cs typeface="Consolas"/>
              </a:rPr>
              <a:t> 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{n:Int}*{}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{}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200" y="4096333"/>
            <a:ext cx="73914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>
                <a:solidFill>
                  <a:schemeClr val="bg1"/>
                </a:solidFill>
                <a:latin typeface="Consolas"/>
                <a:cs typeface="Consolas"/>
              </a:rPr>
              <a:t>∀A.</a:t>
            </a:r>
            <a:r>
              <a:rPr lang="en-US" sz="1000">
                <a:solidFill>
                  <a:schemeClr val="bg1"/>
                </a:solidFill>
                <a:latin typeface="Consolas"/>
                <a:cs typeface="Consolas"/>
              </a:rPr>
              <a:t> 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{n:Int}*{n:Int}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{n:Int}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200" y="4948535"/>
            <a:ext cx="7391400" cy="477054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∀B.</a:t>
            </a:r>
            <a:r>
              <a:rPr lang="en-US" sz="17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{n:Int;b:B}*{n:Int;b:B}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{n:Int;b:B}</a:t>
            </a:r>
          </a:p>
        </p:txBody>
      </p:sp>
    </p:spTree>
    <p:custDataLst>
      <p:tags r:id="rId1"/>
    </p:custDataLst>
  </p:cSld>
  <p:clrMapOvr>
    <a:masterClrMapping/>
  </p:clrMapOvr>
  <p:transition advTm="386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  <p:bldP spid="11" grpId="0" animBg="1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System 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/>
          </a:p>
          <a:p>
            <a:r>
              <a:rPr lang="en-US"/>
              <a:t>Lacks principal types</a:t>
            </a:r>
          </a:p>
          <a:p>
            <a:endParaRPr lang="en-US"/>
          </a:p>
          <a:p>
            <a:r>
              <a:rPr lang="en-US"/>
              <a:t>Has iterative inference</a:t>
            </a:r>
          </a:p>
          <a:p>
            <a:pPr lvl="1"/>
            <a:r>
              <a:rPr lang="en-US"/>
              <a:t>Use subscripts for record types from if-expressions</a:t>
            </a:r>
          </a:p>
          <a:p>
            <a:pPr>
              <a:buNone/>
            </a:pPr>
            <a:endParaRPr lang="en-US"/>
          </a:p>
          <a:p>
            <a:r>
              <a:rPr lang="en-US"/>
              <a:t>Run-time info removes iteration, as before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31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36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Last Stop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32</a:t>
            </a:fld>
            <a:endParaRPr lang="en-US"/>
          </a:p>
        </p:txBody>
      </p:sp>
      <p:grpSp>
        <p:nvGrpSpPr>
          <p:cNvPr id="3" name="Group 29"/>
          <p:cNvGrpSpPr/>
          <p:nvPr/>
        </p:nvGrpSpPr>
        <p:grpSpPr>
          <a:xfrm>
            <a:off x="4864192" y="3886200"/>
            <a:ext cx="4051208" cy="995065"/>
            <a:chOff x="4864192" y="3886200"/>
            <a:chExt cx="4051208" cy="995065"/>
          </a:xfrm>
        </p:grpSpPr>
        <p:grpSp>
          <p:nvGrpSpPr>
            <p:cNvPr id="4" name="Group 57"/>
            <p:cNvGrpSpPr/>
            <p:nvPr/>
          </p:nvGrpSpPr>
          <p:grpSpPr>
            <a:xfrm>
              <a:off x="4864192" y="3886200"/>
              <a:ext cx="4051208" cy="732442"/>
              <a:chOff x="5321392" y="3458558"/>
              <a:chExt cx="4051208" cy="73244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096000" y="3729335"/>
                <a:ext cx="3276600" cy="461665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en-US" sz="2400">
                    <a:solidFill>
                      <a:schemeClr val="bg1"/>
                    </a:solidFill>
                  </a:rPr>
                  <a:t>subtyping</a:t>
                </a:r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 rot="10800000">
                <a:off x="5321392" y="3458558"/>
                <a:ext cx="774609" cy="503843"/>
              </a:xfrm>
              <a:prstGeom prst="straightConnector1">
                <a:avLst/>
              </a:prstGeom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5638800" y="4419600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onsolas"/>
                  <a:cs typeface="Consolas"/>
                </a:rPr>
                <a:t>+ </a:t>
              </a:r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244038" y="281940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-25000">
                <a:solidFill>
                  <a:srgbClr val="402F0A"/>
                </a:solidFill>
              </a:rPr>
              <a:t>≤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44038" y="2819400"/>
            <a:ext cx="2718362" cy="660857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-25000">
                <a:solidFill>
                  <a:srgbClr val="402F0A"/>
                </a:solidFill>
              </a:rPr>
              <a:t>≤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pic>
        <p:nvPicPr>
          <p:cNvPr id="20" name="Picture 19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45518" y="3315028"/>
            <a:ext cx="375474" cy="249657"/>
          </a:xfrm>
          <a:prstGeom prst="rect">
            <a:avLst/>
          </a:prstGeom>
        </p:spPr>
      </p:pic>
      <p:pic>
        <p:nvPicPr>
          <p:cNvPr id="21" name="Picture 20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50461" y="3671110"/>
            <a:ext cx="750374" cy="49893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44038" y="358140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44038" y="4349992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30000">
                <a:solidFill>
                  <a:srgbClr val="402F0A"/>
                </a:solidFill>
              </a:rPr>
              <a:t>−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6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33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latin typeface="Consolas"/>
                <a:cs typeface="Consolas"/>
              </a:rPr>
              <a:t>def foo (x) { let _ = x.f in x }</a:t>
            </a:r>
          </a:p>
          <a:p>
            <a:endParaRPr lang="en-US">
              <a:latin typeface="Calibri"/>
              <a:cs typeface="Calibri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r>
              <a:rPr lang="en-US">
                <a:latin typeface="Calibri"/>
                <a:cs typeface="Calibri"/>
              </a:rPr>
              <a:t>Now there is a best type for </a:t>
            </a:r>
            <a:r>
              <a:rPr lang="en-US">
                <a:latin typeface="Consolas"/>
                <a:cs typeface="Consolas"/>
              </a:rPr>
              <a:t>foo</a:t>
            </a:r>
          </a:p>
          <a:p>
            <a:endParaRPr lang="en-US">
              <a:latin typeface="Calibri"/>
              <a:cs typeface="Calibri"/>
            </a:endParaRPr>
          </a:p>
          <a:p>
            <a:r>
              <a:rPr lang="en-US">
                <a:latin typeface="Calibri"/>
                <a:cs typeface="Calibri"/>
              </a:rPr>
              <a:t>Each call site can instantiate </a:t>
            </a:r>
            <a:r>
              <a:rPr lang="en-US">
                <a:latin typeface="Consolas"/>
                <a:cs typeface="Consolas"/>
              </a:rPr>
              <a:t>X</a:t>
            </a:r>
            <a:r>
              <a:rPr lang="en-US">
                <a:latin typeface="Calibri"/>
                <a:cs typeface="Calibri"/>
              </a:rPr>
              <a:t> differently</a:t>
            </a: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alibri"/>
              <a:cs typeface="Calibri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3908F6-04E4-AF4B-9F06-271CDAAD00CB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967335"/>
            <a:ext cx="32004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{f:F}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62637" y="2967335"/>
            <a:ext cx="4824163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∀F,G.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{f:F;g:G}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{f:F;g:G}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031081" y="1600200"/>
            <a:ext cx="3531519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rgbClr val="984807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∀F, X&lt;:{f:F}.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057400" y="2066330"/>
            <a:ext cx="1739441" cy="905470"/>
            <a:chOff x="2057400" y="2138066"/>
            <a:chExt cx="1739441" cy="905470"/>
          </a:xfrm>
        </p:grpSpPr>
        <p:cxnSp>
          <p:nvCxnSpPr>
            <p:cNvPr id="12" name="Straight Connector 11"/>
            <p:cNvCxnSpPr>
              <a:stCxn id="11" idx="2"/>
              <a:endCxn id="7" idx="0"/>
            </p:cNvCxnSpPr>
            <p:nvPr/>
          </p:nvCxnSpPr>
          <p:spPr>
            <a:xfrm rot="5400000">
              <a:off x="2474386" y="1721080"/>
              <a:ext cx="905470" cy="1739441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400300" y="2357736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96841" y="2066330"/>
            <a:ext cx="2477878" cy="905470"/>
            <a:chOff x="3796841" y="2138065"/>
            <a:chExt cx="2477878" cy="905470"/>
          </a:xfrm>
        </p:grpSpPr>
        <p:cxnSp>
          <p:nvCxnSpPr>
            <p:cNvPr id="15" name="Straight Connector 14"/>
            <p:cNvCxnSpPr>
              <a:stCxn id="11" idx="2"/>
              <a:endCxn id="8" idx="0"/>
            </p:cNvCxnSpPr>
            <p:nvPr/>
          </p:nvCxnSpPr>
          <p:spPr>
            <a:xfrm rot="16200000" flipH="1">
              <a:off x="4583045" y="1351861"/>
              <a:ext cx="905470" cy="2477878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334000" y="2307848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16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p"/>
      <p:bldP spid="7" grpId="0" animBg="1"/>
      <p:bldP spid="8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145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latin typeface="Consolas"/>
                <a:cs typeface="Consolas"/>
              </a:rPr>
              <a:t>def bar (y,z) {</a:t>
            </a: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  if</a:t>
            </a:r>
            <a:r>
              <a:rPr lang="en-US" baseline="-25000">
                <a:latin typeface="Consolas"/>
                <a:cs typeface="Consolas"/>
              </a:rPr>
              <a:t>1</a:t>
            </a:r>
            <a:r>
              <a:rPr lang="en-US">
                <a:latin typeface="Consolas"/>
                <a:cs typeface="Consolas"/>
              </a:rPr>
              <a:t> y.n &gt; 0 then y else z }</a:t>
            </a: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endParaRPr lang="en-US">
              <a:latin typeface="Calibri"/>
              <a:cs typeface="Calibri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endParaRPr lang="en-US">
              <a:latin typeface="Calibri"/>
              <a:cs typeface="Calibri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5C3908F6-04E4-AF4B-9F06-271CDAAD00CB}" type="slidenum">
              <a:rPr lang="en-US"/>
              <a:pPr/>
              <a:t>34</a:t>
            </a:fld>
            <a:endParaRPr lang="en-US"/>
          </a:p>
        </p:txBody>
      </p:sp>
      <p:grpSp>
        <p:nvGrpSpPr>
          <p:cNvPr id="3" name="Group 27"/>
          <p:cNvGrpSpPr/>
          <p:nvPr/>
        </p:nvGrpSpPr>
        <p:grpSpPr>
          <a:xfrm>
            <a:off x="2743200" y="2590800"/>
            <a:ext cx="3619500" cy="1066800"/>
            <a:chOff x="641121" y="1452266"/>
            <a:chExt cx="3619500" cy="1066800"/>
          </a:xfrm>
        </p:grpSpPr>
        <p:cxnSp>
          <p:nvCxnSpPr>
            <p:cNvPr id="29" name="Straight Connector 28"/>
            <p:cNvCxnSpPr>
              <a:stCxn id="15" idx="2"/>
              <a:endCxn id="26" idx="0"/>
            </p:cNvCxnSpPr>
            <p:nvPr/>
          </p:nvCxnSpPr>
          <p:spPr>
            <a:xfrm rot="5400000">
              <a:off x="1993671" y="99716"/>
              <a:ext cx="914400" cy="3619500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317521" y="2088179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  <p:grpSp>
        <p:nvGrpSpPr>
          <p:cNvPr id="4" name="Group 32"/>
          <p:cNvGrpSpPr/>
          <p:nvPr/>
        </p:nvGrpSpPr>
        <p:grpSpPr>
          <a:xfrm>
            <a:off x="4953000" y="2590800"/>
            <a:ext cx="1409700" cy="1828800"/>
            <a:chOff x="990600" y="981671"/>
            <a:chExt cx="1409700" cy="1828800"/>
          </a:xfrm>
        </p:grpSpPr>
        <p:cxnSp>
          <p:nvCxnSpPr>
            <p:cNvPr id="34" name="Straight Connector 33"/>
            <p:cNvCxnSpPr>
              <a:stCxn id="15" idx="2"/>
              <a:endCxn id="27" idx="0"/>
            </p:cNvCxnSpPr>
            <p:nvPr/>
          </p:nvCxnSpPr>
          <p:spPr>
            <a:xfrm rot="5400000">
              <a:off x="781050" y="1191221"/>
              <a:ext cx="1828800" cy="1409700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arrow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019300" y="2277071"/>
              <a:ext cx="3429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200">
                <a:solidFill>
                  <a:srgbClr val="402F0A"/>
                </a:solidFill>
              </a:endParaRPr>
            </a:p>
          </p:txBody>
        </p:sp>
      </p:grpSp>
      <p:sp>
        <p:nvSpPr>
          <p:cNvPr id="15" name="Content Placeholder 2"/>
          <p:cNvSpPr txBox="1">
            <a:spLocks/>
          </p:cNvSpPr>
          <p:nvPr/>
        </p:nvSpPr>
        <p:spPr>
          <a:xfrm>
            <a:off x="4267200" y="2129135"/>
            <a:ext cx="41910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 anchor="t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∀Y&lt;:{n:Int}. Y</a:t>
            </a:r>
            <a:r>
              <a:rPr lang="en-US" sz="1000" baseline="-25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*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Y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Y</a:t>
            </a:r>
            <a:endParaRPr lang="en-US" sz="2400" baseline="-25000">
              <a:solidFill>
                <a:srgbClr val="402F0A"/>
              </a:solidFill>
              <a:latin typeface="Consolas"/>
              <a:cs typeface="Consolas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57200" y="2129135"/>
            <a:ext cx="8077200" cy="2767519"/>
            <a:chOff x="457200" y="2129135"/>
            <a:chExt cx="8077200" cy="2767519"/>
          </a:xfrm>
        </p:grpSpPr>
        <p:grpSp>
          <p:nvGrpSpPr>
            <p:cNvPr id="2" name="Group 38"/>
            <p:cNvGrpSpPr/>
            <p:nvPr/>
          </p:nvGrpSpPr>
          <p:grpSpPr>
            <a:xfrm>
              <a:off x="457200" y="3505200"/>
              <a:ext cx="8077200" cy="1391454"/>
              <a:chOff x="457200" y="4419600"/>
              <a:chExt cx="8077200" cy="1391454"/>
            </a:xfrm>
          </p:grpSpPr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457200" y="4419600"/>
                <a:ext cx="4572000" cy="461665"/>
              </a:xfrm>
              <a:prstGeom prst="rect">
                <a:avLst/>
              </a:prstGeom>
              <a:solidFill>
                <a:schemeClr val="bg1"/>
              </a:solidFill>
              <a:ln w="508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rtlCol="0">
                <a:spAutoFit/>
              </a:bodyPr>
              <a:lstStyle/>
              <a:p>
                <a:pPr marL="342900" lvl="0" indent="-342900" algn="ctr">
                  <a:spcBef>
                    <a:spcPct val="20000"/>
                  </a:spcBef>
                  <a:defRPr/>
                </a:pPr>
                <a:r>
                  <a:rPr lang="en-US" sz="2400">
                    <a:solidFill>
                      <a:srgbClr val="402F0A"/>
                    </a:solidFill>
                    <a:latin typeface="Consolas"/>
                    <a:cs typeface="Consolas"/>
                  </a:rPr>
                  <a:t>{n:Int}*{n:Int}</a:t>
                </a:r>
                <a:r>
                  <a:rPr lang="en-US" sz="1000">
                    <a:solidFill>
                      <a:srgbClr val="402F0A"/>
                    </a:solidFill>
                    <a:latin typeface="Consolas"/>
                    <a:cs typeface="Consolas"/>
                  </a:rPr>
                  <a:t> </a:t>
                </a:r>
                <a:r>
                  <a:rPr lang="en-US" sz="2400">
                    <a:solidFill>
                      <a:srgbClr val="402F0A"/>
                    </a:solidFill>
                    <a:latin typeface="Consolas"/>
                    <a:cs typeface="Consolas"/>
                  </a:rPr>
                  <a:t>→</a:t>
                </a:r>
                <a:r>
                  <a:rPr lang="en-US" sz="1000">
                    <a:solidFill>
                      <a:srgbClr val="402F0A"/>
                    </a:solidFill>
                    <a:latin typeface="Consolas"/>
                    <a:cs typeface="Consolas"/>
                  </a:rPr>
                  <a:t> </a:t>
                </a:r>
                <a:r>
                  <a:rPr lang="en-US" sz="2400">
                    <a:solidFill>
                      <a:srgbClr val="402F0A"/>
                    </a:solidFill>
                    <a:latin typeface="Consolas"/>
                    <a:cs typeface="Consolas"/>
                  </a:rPr>
                  <a:t>{n:Int}</a:t>
                </a:r>
              </a:p>
            </p:txBody>
          </p:sp>
          <p:sp>
            <p:nvSpPr>
              <p:cNvPr id="27" name="Content Placeholder 2"/>
              <p:cNvSpPr txBox="1">
                <a:spLocks/>
              </p:cNvSpPr>
              <p:nvPr/>
            </p:nvSpPr>
            <p:spPr>
              <a:xfrm>
                <a:off x="1371600" y="5334000"/>
                <a:ext cx="7162800" cy="477054"/>
              </a:xfrm>
              <a:prstGeom prst="rect">
                <a:avLst/>
              </a:prstGeom>
              <a:solidFill>
                <a:schemeClr val="bg1"/>
              </a:solidFill>
              <a:ln w="50800" cap="flat" cmpd="sng" algn="ctr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rtlCol="0">
                <a:spAutoFit/>
              </a:bodyPr>
              <a:lstStyle/>
              <a:p>
                <a:pPr marL="342900" lvl="0" indent="-342900">
                  <a:spcBef>
                    <a:spcPct val="20000"/>
                  </a:spcBef>
                  <a:defRPr/>
                </a:pPr>
                <a:r>
                  <a:rPr lang="en-US" sz="2400">
                    <a:solidFill>
                      <a:srgbClr val="402F0A"/>
                    </a:solidFill>
                    <a:latin typeface="Consolas"/>
                    <a:cs typeface="Consolas"/>
                  </a:rPr>
                  <a:t>∀B.</a:t>
                </a:r>
                <a:r>
                  <a:rPr lang="en-US" sz="1700">
                    <a:solidFill>
                      <a:srgbClr val="402F0A"/>
                    </a:solidFill>
                    <a:latin typeface="Consolas"/>
                    <a:cs typeface="Consolas"/>
                  </a:rPr>
                  <a:t> </a:t>
                </a:r>
                <a:r>
                  <a:rPr lang="en-US" sz="2400">
                    <a:solidFill>
                      <a:srgbClr val="402F0A"/>
                    </a:solidFill>
                    <a:latin typeface="Consolas"/>
                    <a:cs typeface="Consolas"/>
                  </a:rPr>
                  <a:t>{n:Int;b:B}*{n:Int;b:B}</a:t>
                </a:r>
                <a:r>
                  <a:rPr lang="en-US" sz="1000">
                    <a:solidFill>
                      <a:srgbClr val="402F0A"/>
                    </a:solidFill>
                    <a:latin typeface="Consolas"/>
                    <a:cs typeface="Consolas"/>
                  </a:rPr>
                  <a:t> </a:t>
                </a:r>
                <a:r>
                  <a:rPr lang="en-US" sz="2400">
                    <a:solidFill>
                      <a:srgbClr val="402F0A"/>
                    </a:solidFill>
                    <a:latin typeface="Consolas"/>
                    <a:cs typeface="Consolas"/>
                  </a:rPr>
                  <a:t>→</a:t>
                </a:r>
                <a:r>
                  <a:rPr lang="en-US" sz="1000">
                    <a:solidFill>
                      <a:srgbClr val="402F0A"/>
                    </a:solidFill>
                    <a:latin typeface="Consolas"/>
                    <a:cs typeface="Consolas"/>
                  </a:rPr>
                  <a:t> </a:t>
                </a:r>
                <a:r>
                  <a:rPr lang="en-US" sz="2400">
                    <a:solidFill>
                      <a:srgbClr val="402F0A"/>
                    </a:solidFill>
                    <a:latin typeface="Consolas"/>
                    <a:cs typeface="Consolas"/>
                  </a:rPr>
                  <a:t>{n:Int;b:B}</a:t>
                </a:r>
              </a:p>
            </p:txBody>
          </p:sp>
        </p:grpSp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915216" y="2129135"/>
              <a:ext cx="2742384" cy="461665"/>
            </a:xfrm>
            <a:prstGeom prst="rect">
              <a:avLst/>
            </a:prstGeom>
            <a:solidFill>
              <a:schemeClr val="bg1"/>
            </a:solidFill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rtlCol="0">
              <a:spAutoFit/>
            </a:bodyPr>
            <a:lstStyle/>
            <a:p>
              <a:pPr marL="342900" lvl="0" indent="-342900" algn="ctr">
                <a:spcBef>
                  <a:spcPct val="20000"/>
                </a:spcBef>
                <a:defRPr/>
              </a:pPr>
              <a:r>
                <a:rPr lang="en-US" sz="2400">
                  <a:solidFill>
                    <a:srgbClr val="402F0A"/>
                  </a:solidFill>
                  <a:latin typeface="Consolas"/>
                  <a:cs typeface="Consolas"/>
                </a:rPr>
                <a:t>{n:Int}*{}</a:t>
              </a:r>
              <a:r>
                <a:rPr lang="en-US" sz="1000">
                  <a:solidFill>
                    <a:srgbClr val="402F0A"/>
                  </a:solidFill>
                  <a:latin typeface="Consolas"/>
                  <a:cs typeface="Consolas"/>
                </a:rPr>
                <a:t> </a:t>
              </a:r>
              <a:r>
                <a:rPr lang="en-US" sz="2400">
                  <a:solidFill>
                    <a:srgbClr val="402F0A"/>
                  </a:solidFill>
                  <a:latin typeface="Consolas"/>
                  <a:cs typeface="Consolas"/>
                </a:rPr>
                <a:t>→</a:t>
              </a:r>
              <a:r>
                <a:rPr lang="en-US" sz="1000">
                  <a:solidFill>
                    <a:srgbClr val="402F0A"/>
                  </a:solidFill>
                  <a:latin typeface="Consolas"/>
                  <a:cs typeface="Consolas"/>
                </a:rPr>
                <a:t> </a:t>
              </a:r>
              <a:r>
                <a:rPr lang="en-US" sz="2400">
                  <a:solidFill>
                    <a:srgbClr val="402F0A"/>
                  </a:solidFill>
                  <a:latin typeface="Consolas"/>
                  <a:cs typeface="Consolas"/>
                </a:rPr>
                <a:t>{}</a:t>
              </a:r>
            </a:p>
          </p:txBody>
        </p:sp>
      </p:grpSp>
    </p:spTree>
    <p:custDataLst>
      <p:tags r:id="rId1"/>
    </p:custDataLst>
  </p:cSld>
  <p:clrMapOvr>
    <a:masterClrMapping/>
  </p:clrMapOvr>
  <p:transition advTm="263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>
                <a:latin typeface="Consolas"/>
                <a:cs typeface="Consolas"/>
              </a:rPr>
              <a:t>def bar (y,z) {</a:t>
            </a:r>
          </a:p>
          <a:p>
            <a:pPr>
              <a:buNone/>
            </a:pPr>
            <a:r>
              <a:rPr lang="en-US">
                <a:latin typeface="Consolas"/>
                <a:cs typeface="Consolas"/>
              </a:rPr>
              <a:t>  if</a:t>
            </a:r>
            <a:r>
              <a:rPr lang="en-US" baseline="-25000">
                <a:latin typeface="Consolas"/>
                <a:cs typeface="Consolas"/>
              </a:rPr>
              <a:t>1</a:t>
            </a:r>
            <a:r>
              <a:rPr lang="en-US">
                <a:latin typeface="Consolas"/>
                <a:cs typeface="Consolas"/>
              </a:rPr>
              <a:t> y.n &gt; 0 then y else z }</a:t>
            </a: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endParaRPr lang="en-US">
              <a:cs typeface="Calibri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pPr>
              <a:buNone/>
            </a:pPr>
            <a:endParaRPr lang="en-US">
              <a:latin typeface="Consolas"/>
              <a:cs typeface="Consolas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5C3908F6-04E4-AF4B-9F06-271CDAAD00CB}" type="slidenum">
              <a:rPr lang="en-US"/>
              <a:pPr/>
              <a:t>35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67200" y="2129135"/>
            <a:ext cx="4191000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 anchor="t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∀Y&lt;:{n:Int}. Y</a:t>
            </a:r>
            <a:r>
              <a:rPr lang="en-US" sz="1000" baseline="-25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*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Y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Y</a:t>
            </a:r>
            <a:endParaRPr lang="en-US" sz="2400" baseline="-250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267200" y="2743200"/>
            <a:ext cx="4191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bar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({n=1},{n=2}).n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915216" y="2743200"/>
            <a:ext cx="274238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allows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bar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({n=1},{})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267201" y="4014232"/>
            <a:ext cx="4191000" cy="16922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bar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({n=1,b=true},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</a:b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  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{n=2,b=false}).b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5562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Neither type is better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5216" y="2129135"/>
            <a:ext cx="2742384" cy="461665"/>
          </a:xfrm>
          <a:prstGeom prst="rect">
            <a:avLst/>
          </a:prstGeom>
          <a:solidFill>
            <a:schemeClr val="bg1"/>
          </a:solidFill>
          <a:ln w="508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{n:Int}*{}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{}</a:t>
            </a:r>
          </a:p>
        </p:txBody>
      </p:sp>
    </p:spTree>
    <p:custDataLst>
      <p:tags r:id="rId1"/>
    </p:custDataLst>
  </p:cSld>
  <p:clrMapOvr>
    <a:masterClrMapping/>
  </p:clrMapOvr>
  <p:transition advTm="207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 build="p" bldLvl="3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System E</a:t>
            </a:r>
            <a:r>
              <a:rPr lang="en-US" baseline="-25000"/>
              <a:t>≤</a:t>
            </a:r>
            <a:r>
              <a:rPr lang="en-US"/>
              <a:t>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endParaRPr lang="en-US" sz="1000"/>
          </a:p>
          <a:p>
            <a:pPr lvl="0">
              <a:defRPr/>
            </a:pPr>
            <a:r>
              <a:rPr lang="en-US"/>
              <a:t>Lacks principal types</a:t>
            </a:r>
          </a:p>
          <a:p>
            <a:pPr lvl="0">
              <a:defRPr/>
            </a:pPr>
            <a:endParaRPr lang="en-US"/>
          </a:p>
          <a:p>
            <a:pPr lvl="0">
              <a:defRPr/>
            </a:pPr>
            <a:r>
              <a:rPr lang="en-US"/>
              <a:t>Primary new challenge: determining when to use same type variable for </a:t>
            </a:r>
            <a:r>
              <a:rPr lang="en-US">
                <a:latin typeface="Consolas"/>
                <a:cs typeface="Consolas"/>
              </a:rPr>
              <a:t>y</a:t>
            </a:r>
            <a:r>
              <a:rPr lang="en-US"/>
              <a:t> and </a:t>
            </a:r>
            <a:r>
              <a:rPr lang="en-US">
                <a:latin typeface="Consolas"/>
                <a:cs typeface="Consolas"/>
              </a:rPr>
              <a:t>z</a:t>
            </a:r>
          </a:p>
          <a:p>
            <a:pPr lvl="0">
              <a:defRPr/>
            </a:pPr>
            <a:endParaRPr lang="en-US"/>
          </a:p>
          <a:p>
            <a:pPr lvl="0">
              <a:defRPr/>
            </a:pPr>
            <a:r>
              <a:rPr lang="en-US"/>
              <a:t>Static inference has new source of iteration</a:t>
            </a:r>
          </a:p>
          <a:p>
            <a:pPr lvl="1">
              <a:defRPr/>
            </a:pPr>
            <a:r>
              <a:rPr lang="en-US"/>
              <a:t>Cannot be eliminated with run-time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36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Summary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37</a:t>
            </a:fld>
            <a:endParaRPr lang="en-US"/>
          </a:p>
        </p:txBody>
      </p:sp>
      <p:grpSp>
        <p:nvGrpSpPr>
          <p:cNvPr id="3" name="Group 29"/>
          <p:cNvGrpSpPr/>
          <p:nvPr/>
        </p:nvGrpSpPr>
        <p:grpSpPr>
          <a:xfrm>
            <a:off x="4864192" y="3886200"/>
            <a:ext cx="4051208" cy="995065"/>
            <a:chOff x="4864192" y="3886200"/>
            <a:chExt cx="4051208" cy="995065"/>
          </a:xfrm>
        </p:grpSpPr>
        <p:grpSp>
          <p:nvGrpSpPr>
            <p:cNvPr id="4" name="Group 57"/>
            <p:cNvGrpSpPr/>
            <p:nvPr/>
          </p:nvGrpSpPr>
          <p:grpSpPr>
            <a:xfrm>
              <a:off x="4864192" y="3886200"/>
              <a:ext cx="4051208" cy="732442"/>
              <a:chOff x="5321392" y="3458558"/>
              <a:chExt cx="4051208" cy="732442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6096000" y="3729335"/>
                <a:ext cx="3276600" cy="461665"/>
              </a:xfrm>
              <a:prstGeom prst="rect">
                <a:avLst/>
              </a:prstGeom>
              <a:noFill/>
              <a:ln w="381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rtlCol="0" anchor="ctr">
                <a:spAutoFit/>
              </a:bodyPr>
              <a:lstStyle/>
              <a:p>
                <a:r>
                  <a:rPr lang="en-US" sz="2400">
                    <a:solidFill>
                      <a:schemeClr val="bg1"/>
                    </a:solidFill>
                  </a:rPr>
                  <a:t>subtyping</a:t>
                </a:r>
              </a:p>
            </p:txBody>
          </p:sp>
          <p:cxnSp>
            <p:nvCxnSpPr>
              <p:cNvPr id="60" name="Straight Arrow Connector 59"/>
              <p:cNvCxnSpPr/>
              <p:nvPr/>
            </p:nvCxnSpPr>
            <p:spPr>
              <a:xfrm rot="10800000">
                <a:off x="5321392" y="3458558"/>
                <a:ext cx="774609" cy="503843"/>
              </a:xfrm>
              <a:prstGeom prst="straightConnector1">
                <a:avLst/>
              </a:prstGeom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5638800" y="4419600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onsolas"/>
                  <a:cs typeface="Consolas"/>
                </a:rPr>
                <a:t>+ </a:t>
              </a:r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244038" y="281940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-25000">
                <a:solidFill>
                  <a:srgbClr val="402F0A"/>
                </a:solidFill>
              </a:rPr>
              <a:t>≤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pic>
        <p:nvPicPr>
          <p:cNvPr id="20" name="Picture 19" descr="bentley-edited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45518" y="3315028"/>
            <a:ext cx="375474" cy="24965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244038" y="3581400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44038" y="4349992"/>
            <a:ext cx="2718362" cy="660857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US" sz="3200">
                <a:solidFill>
                  <a:srgbClr val="402F0A"/>
                </a:solidFill>
              </a:rPr>
              <a:t>System E</a:t>
            </a:r>
            <a:r>
              <a:rPr lang="en-US" sz="3200" baseline="30000">
                <a:solidFill>
                  <a:srgbClr val="402F0A"/>
                </a:solidFill>
              </a:rPr>
              <a:t>−</a:t>
            </a:r>
            <a:endParaRPr lang="en-US" sz="3200" dirty="0">
              <a:solidFill>
                <a:srgbClr val="402F0A"/>
              </a:solidFill>
            </a:endParaRPr>
          </a:p>
          <a:p>
            <a:pPr algn="ctr"/>
            <a:endParaRPr lang="en-US" sz="3200">
              <a:solidFill>
                <a:srgbClr val="402F0A"/>
              </a:solidFill>
            </a:endParaRPr>
          </a:p>
        </p:txBody>
      </p:sp>
    </p:spTree>
  </p:cSld>
  <p:clrMapOvr>
    <a:masterClrMapping/>
  </p:clrMapOvr>
  <p:transition advTm="1969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638800"/>
          </a:xfrm>
        </p:spPr>
        <p:txBody>
          <a:bodyPr>
            <a:normAutofit/>
          </a:bodyPr>
          <a:lstStyle/>
          <a:p>
            <a:endParaRPr lang="en-US" sz="2000"/>
          </a:p>
          <a:p>
            <a:r>
              <a:rPr lang="en-US"/>
              <a:t>Iterative static inference for E</a:t>
            </a:r>
            <a:r>
              <a:rPr lang="en-US" baseline="-25000"/>
              <a:t>≤</a:t>
            </a:r>
            <a:r>
              <a:rPr lang="en-US"/>
              <a:t> </a:t>
            </a:r>
          </a:p>
          <a:p>
            <a:pPr lvl="1"/>
            <a:r>
              <a:rPr lang="en-US"/>
              <a:t>first-order functions, records</a:t>
            </a:r>
          </a:p>
          <a:p>
            <a:pPr lvl="1"/>
            <a:r>
              <a:rPr lang="en-US"/>
              <a:t>polymorphism, subtyping</a:t>
            </a:r>
          </a:p>
          <a:p>
            <a:pPr lvl="1"/>
            <a:r>
              <a:rPr lang="en-US"/>
              <a:t>bounded quantification</a:t>
            </a:r>
          </a:p>
          <a:p>
            <a:endParaRPr lang="en-US" sz="1600"/>
          </a:p>
          <a:p>
            <a:r>
              <a:rPr lang="en-US"/>
              <a:t>Run-time information improves algorithms</a:t>
            </a:r>
          </a:p>
          <a:p>
            <a:pPr lvl="1"/>
            <a:r>
              <a:rPr lang="en-US"/>
              <a:t>reduces worst-case complexity</a:t>
            </a:r>
          </a:p>
          <a:p>
            <a:pPr lvl="1"/>
            <a:r>
              <a:rPr lang="en-US"/>
              <a:t>(not counting overhead for instrumented eval)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38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70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Direction #0: Prove formal properties for E</a:t>
            </a:r>
            <a:r>
              <a:rPr lang="en-US" baseline="-25000"/>
              <a:t>≤</a:t>
            </a:r>
            <a:endParaRPr lang="en-US"/>
          </a:p>
          <a:p>
            <a:r>
              <a:rPr lang="en-US"/>
              <a:t>Direction #1: Extend E</a:t>
            </a:r>
            <a:r>
              <a:rPr lang="en-US" baseline="-25000"/>
              <a:t>≤</a:t>
            </a:r>
          </a:p>
          <a:p>
            <a:pPr lvl="1"/>
            <a:r>
              <a:rPr lang="en-US"/>
              <a:t>recursion, recursive types, </a:t>
            </a:r>
            <a:r>
              <a:rPr lang="en-US">
                <a:latin typeface="Consolas"/>
                <a:cs typeface="Consolas"/>
              </a:rPr>
              <a:t>dynamic</a:t>
            </a:r>
            <a:r>
              <a:rPr lang="en-US"/>
              <a:t>, classes, ...</a:t>
            </a:r>
          </a:p>
          <a:p>
            <a:pPr lvl="1"/>
            <a:r>
              <a:rPr lang="en-US"/>
              <a:t>is there still static inference?</a:t>
            </a:r>
          </a:p>
          <a:p>
            <a:pPr lvl="1"/>
            <a:r>
              <a:rPr lang="en-US"/>
              <a:t>how can run-time info help?</a:t>
            </a:r>
          </a:p>
          <a:p>
            <a:pPr lvl="1"/>
            <a:r>
              <a:rPr lang="en-US"/>
              <a:t>can existing programs be encoded in E?</a:t>
            </a:r>
          </a:p>
          <a:p>
            <a:r>
              <a:rPr lang="en-US"/>
              <a:t>Direction #2: Inference for F</a:t>
            </a:r>
          </a:p>
          <a:p>
            <a:pPr lvl="1"/>
            <a:r>
              <a:rPr lang="en-US"/>
              <a:t>does inference become easier with run-time info?</a:t>
            </a:r>
          </a:p>
          <a:p>
            <a:pPr lvl="1"/>
            <a:r>
              <a:rPr lang="en-US"/>
              <a:t>if so, extend with more features</a:t>
            </a:r>
          </a:p>
          <a:p>
            <a:pPr lvl="1"/>
            <a:r>
              <a:rPr lang="en-US"/>
              <a:t>if not, heuristic-based approaches for migration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39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731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... Inference!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/>
          </a:p>
          <a:p>
            <a:r>
              <a:rPr lang="en-US"/>
              <a:t>Goal: migrate programs from dynamic langs</a:t>
            </a:r>
          </a:p>
          <a:p>
            <a:endParaRPr lang="en-US"/>
          </a:p>
          <a:p>
            <a:r>
              <a:rPr lang="en-US"/>
              <a:t>Programmer annotation burden is currently 0</a:t>
            </a:r>
          </a:p>
          <a:p>
            <a:endParaRPr lang="en-US"/>
          </a:p>
          <a:p>
            <a:r>
              <a:rPr lang="en-US"/>
              <a:t>A migration strategy must require ~0 work</a:t>
            </a:r>
          </a:p>
          <a:p>
            <a:pPr lvl="1"/>
            <a:r>
              <a:rPr lang="en-US"/>
              <a:t>Even modifying 1-10% LOC in a large codebase</a:t>
            </a:r>
            <a:br>
              <a:rPr lang="en-US"/>
            </a:br>
            <a:r>
              <a:rPr lang="en-US"/>
              <a:t>can be prohibitive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82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Thanks!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523" y="5712023"/>
            <a:ext cx="5105400" cy="307777"/>
          </a:xfrm>
        </p:spPr>
        <p:txBody>
          <a:bodyPr>
            <a:spAutoFit/>
          </a:bodyPr>
          <a:lstStyle/>
          <a:p>
            <a:pPr algn="r">
              <a:buNone/>
            </a:pPr>
            <a:r>
              <a:rPr lang="en-US" sz="1400">
                <a:latin typeface="Calibri"/>
                <a:cs typeface="Calibri"/>
              </a:rPr>
              <a:t>Released under </a:t>
            </a:r>
            <a:r>
              <a:rPr lang="en-US" sz="1400">
                <a:latin typeface="Calibri"/>
                <a:cs typeface="Calibri"/>
                <a:hlinkClick r:id="rId2"/>
              </a:rPr>
              <a:t>Creative Commons Attribution 2.0 Generic License</a:t>
            </a:r>
            <a:endParaRPr lang="en-US" sz="140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40</a:t>
            </a:fld>
            <a:endParaRPr lang="en-US"/>
          </a:p>
        </p:txBody>
      </p:sp>
      <p:pic>
        <p:nvPicPr>
          <p:cNvPr id="5" name="Picture 4" descr="desert-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18" y="1255961"/>
            <a:ext cx="8162805" cy="445606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3118" y="5712023"/>
            <a:ext cx="3098282" cy="30777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4"/>
              </a:rPr>
              <a:t>Original photo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by Alaskan</a:t>
            </a:r>
            <a:r>
              <a:rPr kumimoji="0" lang="en-US" sz="1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Dude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ransition advTm="3614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8538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Extra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/>
          </a:p>
          <a:p>
            <a:r>
              <a:rPr lang="en-US"/>
              <a:t>Function definitions</a:t>
            </a:r>
          </a:p>
          <a:p>
            <a:pPr>
              <a:buNone/>
            </a:pPr>
            <a:endParaRPr lang="en-US" sz="2400">
              <a:latin typeface="Consolas"/>
              <a:cs typeface="Consolas"/>
            </a:endParaRPr>
          </a:p>
          <a:p>
            <a:pPr>
              <a:buNone/>
            </a:pPr>
            <a:endParaRPr lang="en-US" sz="2400">
              <a:latin typeface="Consolas"/>
              <a:cs typeface="Consolas"/>
            </a:endParaRPr>
          </a:p>
          <a:p>
            <a:pPr>
              <a:buNone/>
            </a:pPr>
            <a:r>
              <a:rPr lang="en-US" sz="2400">
                <a:latin typeface="Consolas"/>
                <a:cs typeface="Consolas"/>
              </a:rPr>
              <a:t>      </a:t>
            </a:r>
            <a:endParaRPr lang="en-US"/>
          </a:p>
          <a:p>
            <a:r>
              <a:rPr lang="en-US"/>
              <a:t>Function calls</a:t>
            </a:r>
          </a:p>
          <a:p>
            <a:endParaRPr lang="en-US" sz="2400">
              <a:latin typeface="Consolas"/>
              <a:cs typeface="Consolas"/>
            </a:endParaRPr>
          </a:p>
          <a:p>
            <a:endParaRPr lang="en-US" sz="2400">
              <a:latin typeface="Consolas"/>
              <a:cs typeface="Consolas"/>
            </a:endParaRPr>
          </a:p>
          <a:p>
            <a:endParaRPr lang="en-US" sz="2400">
              <a:latin typeface="Consolas"/>
              <a:cs typeface="Consolas"/>
            </a:endParaRPr>
          </a:p>
          <a:p>
            <a:r>
              <a:rPr lang="en-US">
                <a:latin typeface="Calibri"/>
                <a:cs typeface="Calibri"/>
              </a:rPr>
              <a:t>Program is sequence of function definitions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Typed vs. Untyped Syntax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42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357735"/>
            <a:ext cx="4572000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def y[A</a:t>
            </a:r>
            <a:r>
              <a:rPr kumimoji="0" 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1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,...,A</a:t>
            </a:r>
            <a:r>
              <a:rPr kumimoji="0" 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](x:τ){ e }      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91200" y="2357735"/>
            <a:ext cx="2667000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def y(x){ e’ }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262735"/>
            <a:ext cx="4572000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lvl="0" indent="-342900" algn="r">
              <a:spcBef>
                <a:spcPct val="20000"/>
              </a:spcBef>
            </a:pP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y[τ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1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,...,τ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n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](e)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91200" y="4262735"/>
            <a:ext cx="2895600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y(e’)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</p:cSld>
  <p:clrMapOvr>
    <a:masterClrMapping/>
  </p:clrMapOvr>
  <p:transition advTm="683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7" grpId="0" build="p"/>
      <p:bldP spid="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Bounded Quantification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43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81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def y[ A</a:t>
            </a:r>
            <a:r>
              <a:rPr kumimoji="0" 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1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&lt;: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τ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1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, ... , A</a:t>
            </a:r>
            <a:r>
              <a:rPr kumimoji="0" lang="en-US" sz="2400" b="0" i="0" u="none" strike="noStrike" kern="1200" cap="none" spc="0" normalizeH="0" baseline="-2500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n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&lt;:</a:t>
            </a:r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τ</a:t>
            </a:r>
            <a:r>
              <a:rPr lang="en-US" sz="2400" baseline="-25000">
                <a:solidFill>
                  <a:srgbClr val="402F0A"/>
                </a:solidFill>
                <a:latin typeface="Consolas"/>
                <a:cs typeface="Consolas"/>
              </a:rPr>
              <a:t>n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] (x:τ) { e }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402F0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81000" y="2837094"/>
            <a:ext cx="8229600" cy="2377212"/>
            <a:chOff x="381000" y="2837094"/>
            <a:chExt cx="8229600" cy="2377212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81000" y="4038600"/>
              <a:ext cx="8229600" cy="1175706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/>
            <a:p>
              <a:pPr marL="342900" lvl="0" indent="-342900" algn="ctr">
                <a:spcBef>
                  <a:spcPct val="20000"/>
                </a:spcBef>
              </a:pPr>
              <a:r>
                <a: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402F0A"/>
                  </a:solidFill>
                  <a:effectLst/>
                  <a:uLnTx/>
                  <a:uFillTx/>
                  <a:latin typeface="Calibri"/>
                  <a:ea typeface="+mn-ea"/>
                  <a:cs typeface="Calibri"/>
                </a:rPr>
                <a:t>Type parameters now have bounds</a:t>
              </a:r>
            </a:p>
            <a:p>
              <a:pPr marL="342900" marR="0" lvl="0" indent="-342900" algn="l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402F0A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V="1">
              <a:off x="2601066" y="2951870"/>
              <a:ext cx="1188878" cy="959326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4431890" y="3323440"/>
              <a:ext cx="1188878" cy="216186"/>
            </a:xfrm>
            <a:prstGeom prst="line">
              <a:avLst/>
            </a:prstGeom>
            <a:ln w="508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233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Complete inference for ML + records</a:t>
            </a:r>
            <a:r>
              <a:rPr lang="en-US" sz="2000"/>
              <a:t> [Remy 89]</a:t>
            </a:r>
          </a:p>
          <a:p>
            <a:pPr lvl="1"/>
            <a:r>
              <a:rPr lang="en-US"/>
              <a:t>limited by ML polymorphism</a:t>
            </a:r>
          </a:p>
          <a:p>
            <a:pPr lvl="1"/>
            <a:r>
              <a:rPr lang="en-US"/>
              <a:t>and fields cannot be forgotten</a:t>
            </a:r>
          </a:p>
          <a:p>
            <a:endParaRPr lang="en-US" sz="1000"/>
          </a:p>
          <a:p>
            <a:r>
              <a:rPr lang="en-US"/>
              <a:t>Type inference for F is undecidable</a:t>
            </a:r>
            <a:r>
              <a:rPr lang="en-US" sz="2000"/>
              <a:t> [Wells 94]</a:t>
            </a:r>
          </a:p>
          <a:p>
            <a:endParaRPr lang="en-US" sz="1000"/>
          </a:p>
          <a:p>
            <a:r>
              <a:rPr lang="en-US"/>
              <a:t>Local type inference for F</a:t>
            </a:r>
            <a:r>
              <a:rPr lang="en-US" sz="2000"/>
              <a:t> [Pierce et al, Odersky et al, et al]</a:t>
            </a:r>
          </a:p>
          <a:p>
            <a:pPr lvl="1"/>
            <a:r>
              <a:rPr lang="en-US"/>
              <a:t>require top-level annotations, try to fill in rest</a:t>
            </a:r>
          </a:p>
          <a:p>
            <a:pPr lvl="1"/>
            <a:r>
              <a:rPr lang="en-US"/>
              <a:t>even partial inference for F undecidable</a:t>
            </a:r>
            <a:r>
              <a:rPr lang="en-US" sz="2000"/>
              <a:t> [Pfenning 88]</a:t>
            </a:r>
          </a:p>
          <a:p>
            <a:endParaRPr lang="en-US" sz="1000"/>
          </a:p>
          <a:p>
            <a:r>
              <a:rPr lang="en-US"/>
              <a:t>Type checking for F</a:t>
            </a:r>
            <a:r>
              <a:rPr lang="en-US" baseline="-25000"/>
              <a:t>≤</a:t>
            </a:r>
            <a:r>
              <a:rPr lang="en-US"/>
              <a:t> is undecidable</a:t>
            </a:r>
            <a:r>
              <a:rPr lang="en-US" sz="2000"/>
              <a:t> [Pierce 91]</a:t>
            </a:r>
            <a:endParaRPr lang="en-US" sz="1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44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539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Static type systems for dynamic languages</a:t>
            </a:r>
          </a:p>
          <a:p>
            <a:pPr lvl="1"/>
            <a:r>
              <a:rPr lang="en-US"/>
              <a:t>type systems for JavaScript</a:t>
            </a:r>
            <a:r>
              <a:rPr lang="en-US" sz="2000"/>
              <a:t> [Thiemann 05, et al]</a:t>
            </a:r>
          </a:p>
          <a:p>
            <a:pPr lvl="1"/>
            <a:r>
              <a:rPr lang="en-US"/>
              <a:t>Typed Scheme</a:t>
            </a:r>
            <a:r>
              <a:rPr lang="en-US" sz="2000"/>
              <a:t> [Tobin-Hochstadt and Felleisen 08]</a:t>
            </a:r>
          </a:p>
          <a:p>
            <a:pPr lvl="1"/>
            <a:r>
              <a:rPr lang="en-US"/>
              <a:t>Diamondback Ruby</a:t>
            </a:r>
            <a:r>
              <a:rPr lang="en-US" sz="2000"/>
              <a:t> [Furr et al 09 11]</a:t>
            </a:r>
          </a:p>
          <a:p>
            <a:endParaRPr lang="en-US" sz="1000"/>
          </a:p>
          <a:p>
            <a:r>
              <a:rPr lang="en-US"/>
              <a:t>Gradual type systems</a:t>
            </a:r>
          </a:p>
          <a:p>
            <a:pPr lvl="1"/>
            <a:r>
              <a:rPr lang="en-US"/>
              <a:t>functions</a:t>
            </a:r>
            <a:r>
              <a:rPr lang="en-US" sz="2000"/>
              <a:t> [Thatte 90, Cartwright and Fagan 91, Siek and Taha 06]</a:t>
            </a:r>
          </a:p>
          <a:p>
            <a:pPr lvl="1"/>
            <a:r>
              <a:rPr lang="en-US"/>
              <a:t>objects</a:t>
            </a:r>
            <a:r>
              <a:rPr lang="en-US" sz="2000"/>
              <a:t> [Siek and Taha 07, Wrigstad et al 10, Bierman et al 10]</a:t>
            </a:r>
          </a:p>
          <a:p>
            <a:endParaRPr lang="en-US" sz="1000"/>
          </a:p>
          <a:p>
            <a:r>
              <a:rPr lang="en-US"/>
              <a:t>Coercion insertion</a:t>
            </a:r>
            <a:r>
              <a:rPr lang="en-US" sz="2000"/>
              <a:t> [Henglein/Rehof 95, Siek/Vachharajani 08]</a:t>
            </a:r>
            <a:r>
              <a:rPr lang="en-US"/>
              <a:t> </a:t>
            </a:r>
          </a:p>
          <a:p>
            <a:pPr lvl="1"/>
            <a:r>
              <a:rPr lang="en-US"/>
              <a:t>do not deal with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45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488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The Challenge: Inference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6172200" y="457200"/>
            <a:ext cx="2209800" cy="1310433"/>
            <a:chOff x="6172200" y="457200"/>
            <a:chExt cx="2209800" cy="1310433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6778197" y="1459230"/>
              <a:ext cx="388206" cy="22860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172200" y="457200"/>
              <a:ext cx="2209800" cy="922227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2400">
                  <a:solidFill>
                    <a:srgbClr val="402F0A"/>
                  </a:solidFill>
                </a:rPr>
                <a:t>Goal: practical type system</a:t>
              </a:r>
            </a:p>
          </p:txBody>
        </p:sp>
      </p:grpSp>
      <p:pic>
        <p:nvPicPr>
          <p:cNvPr id="36" name="Picture 35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318" y="5110212"/>
            <a:ext cx="2743200" cy="1823988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4864192" y="4296758"/>
            <a:ext cx="4051208" cy="732442"/>
            <a:chOff x="5321392" y="3458558"/>
            <a:chExt cx="4051208" cy="732442"/>
          </a:xfrm>
        </p:grpSpPr>
        <p:sp>
          <p:nvSpPr>
            <p:cNvPr id="62" name="TextBox 61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85800" y="1933425"/>
            <a:ext cx="3581400" cy="1343175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def id(x) { return x };</a:t>
            </a:r>
          </a:p>
          <a:p>
            <a:r>
              <a:rPr lang="en-US" sz="2000" dirty="0">
                <a:solidFill>
                  <a:srgbClr val="402F0A"/>
                </a:solidFill>
                <a:latin typeface="Consolas"/>
                <a:cs typeface="Consolas"/>
              </a:rPr>
              <a:t>1 + id(2);</a:t>
            </a:r>
          </a:p>
          <a:p>
            <a:r>
              <a:rPr lang="en-US" sz="2000" dirty="0">
                <a:solidFill>
                  <a:srgbClr val="402F0A"/>
                </a:solidFill>
                <a:latin typeface="Consolas"/>
                <a:cs typeface="Consolas"/>
              </a:rPr>
              <a:t>“hello” ^ id(“world”);</a:t>
            </a:r>
            <a:endParaRPr lang="en-US" sz="3200" baseline="30000" dirty="0">
              <a:solidFill>
                <a:srgbClr val="FF0000"/>
              </a:solidFill>
              <a:latin typeface="Consolas"/>
              <a:cs typeface="Consolas"/>
            </a:endParaRPr>
          </a:p>
          <a:p>
            <a:endParaRPr lang="en-US" sz="3200" dirty="0">
              <a:solidFill>
                <a:srgbClr val="008000"/>
              </a:solidFill>
              <a:latin typeface="Consolas"/>
              <a:cs typeface="Consolas"/>
            </a:endParaRPr>
          </a:p>
          <a:p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5800" y="1379427"/>
            <a:ext cx="3581400" cy="553998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400">
                <a:solidFill>
                  <a:srgbClr val="402F0A"/>
                </a:solidFill>
                <a:latin typeface="Calibri"/>
                <a:cs typeface="Calibri"/>
              </a:rPr>
              <a:t>polymorphism</a:t>
            </a:r>
            <a:endParaRPr lang="en-US" sz="32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5800" y="3276600"/>
            <a:ext cx="3581400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id : ∀X. X → X</a:t>
            </a:r>
          </a:p>
        </p:txBody>
      </p:sp>
    </p:spTree>
    <p:custDataLst>
      <p:tags r:id="rId1"/>
    </p:custDataLst>
  </p:cSld>
  <p:clrMapOvr>
    <a:masterClrMapping/>
  </p:clrMapOvr>
  <p:transition advTm="260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 animBg="1"/>
      <p:bldP spid="82" grpId="0" animBg="1"/>
      <p:bldP spid="83" grpId="0" uiExpan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The Challenge: Inference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6172200" y="457200"/>
            <a:ext cx="2209800" cy="1310433"/>
            <a:chOff x="6172200" y="457200"/>
            <a:chExt cx="2209800" cy="1310433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6778197" y="1459230"/>
              <a:ext cx="388206" cy="22860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172200" y="457200"/>
              <a:ext cx="2209800" cy="922227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2400">
                  <a:solidFill>
                    <a:srgbClr val="402F0A"/>
                  </a:solidFill>
                </a:rPr>
                <a:t>Goal: practical type system</a:t>
              </a:r>
            </a:p>
          </p:txBody>
        </p:sp>
      </p:grpSp>
      <p:pic>
        <p:nvPicPr>
          <p:cNvPr id="36" name="Picture 35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318" y="5110212"/>
            <a:ext cx="2743200" cy="1823988"/>
          </a:xfrm>
          <a:prstGeom prst="rect">
            <a:avLst/>
          </a:prstGeom>
        </p:spPr>
      </p:pic>
      <p:grpSp>
        <p:nvGrpSpPr>
          <p:cNvPr id="3" name="Group 57"/>
          <p:cNvGrpSpPr/>
          <p:nvPr/>
        </p:nvGrpSpPr>
        <p:grpSpPr>
          <a:xfrm>
            <a:off x="4864192" y="3886200"/>
            <a:ext cx="4051208" cy="732442"/>
            <a:chOff x="5321392" y="3458558"/>
            <a:chExt cx="4051208" cy="732442"/>
          </a:xfrm>
        </p:grpSpPr>
        <p:sp>
          <p:nvSpPr>
            <p:cNvPr id="59" name="TextBox 58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subtyping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0"/>
          <p:cNvGrpSpPr/>
          <p:nvPr/>
        </p:nvGrpSpPr>
        <p:grpSpPr>
          <a:xfrm>
            <a:off x="4864192" y="4296758"/>
            <a:ext cx="4051208" cy="732442"/>
            <a:chOff x="5321392" y="3458558"/>
            <a:chExt cx="4051208" cy="732442"/>
          </a:xfrm>
        </p:grpSpPr>
        <p:sp>
          <p:nvSpPr>
            <p:cNvPr id="62" name="TextBox 61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85800" y="1933425"/>
            <a:ext cx="3581400" cy="1952775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def succA(x) {</a:t>
            </a:r>
            <a:br>
              <a:rPr lang="en-US" sz="2000">
                <a:solidFill>
                  <a:srgbClr val="402F0A"/>
                </a:solidFill>
                <a:latin typeface="Consolas"/>
                <a:cs typeface="Consolas"/>
              </a:rPr>
            </a:b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  return (1 + x.a)</a:t>
            </a:r>
            <a:br>
              <a:rPr lang="en-US" sz="2000">
                <a:solidFill>
                  <a:srgbClr val="402F0A"/>
                </a:solidFill>
                <a:latin typeface="Consolas"/>
                <a:cs typeface="Consolas"/>
              </a:rPr>
            </a:b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};</a:t>
            </a:r>
          </a:p>
          <a:p>
            <a:r>
              <a:rPr lang="en-US" sz="2000" dirty="0">
                <a:solidFill>
                  <a:srgbClr val="402F0A"/>
                </a:solidFill>
                <a:latin typeface="Consolas"/>
                <a:cs typeface="Consolas"/>
              </a:rPr>
              <a:t>succA({a=1});</a:t>
            </a:r>
          </a:p>
          <a:p>
            <a:r>
              <a:rPr lang="en-US" sz="2000" dirty="0">
                <a:solidFill>
                  <a:srgbClr val="402F0A"/>
                </a:solidFill>
                <a:latin typeface="Consolas"/>
                <a:cs typeface="Consolas"/>
              </a:rPr>
              <a:t>succA({a=1;b=“hi”});</a:t>
            </a:r>
            <a:endParaRPr lang="en-US" sz="3200" dirty="0">
              <a:solidFill>
                <a:srgbClr val="402F0A"/>
              </a:solidFill>
              <a:latin typeface="Consolas"/>
              <a:cs typeface="Consolas"/>
            </a:endParaRPr>
          </a:p>
          <a:p>
            <a:endParaRPr lang="en-US" sz="3200" baseline="30000" dirty="0">
              <a:solidFill>
                <a:srgbClr val="FF0000"/>
              </a:solidFill>
              <a:latin typeface="Consolas"/>
              <a:cs typeface="Consolas"/>
            </a:endParaRPr>
          </a:p>
          <a:p>
            <a:endParaRPr lang="en-US" sz="3200" dirty="0">
              <a:solidFill>
                <a:srgbClr val="008000"/>
              </a:solidFill>
              <a:latin typeface="Consolas"/>
              <a:cs typeface="Consolas"/>
            </a:endParaRPr>
          </a:p>
          <a:p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5800" y="1379427"/>
            <a:ext cx="3581400" cy="553998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400">
                <a:solidFill>
                  <a:srgbClr val="402F0A"/>
                </a:solidFill>
                <a:latin typeface="Calibri"/>
                <a:cs typeface="Calibri"/>
              </a:rPr>
              <a:t>subtyping</a:t>
            </a:r>
            <a:endParaRPr lang="en-US" sz="32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5800" y="3886200"/>
            <a:ext cx="3581400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{a:Int;b:Str} &lt;: {a:Int}</a:t>
            </a:r>
          </a:p>
        </p:txBody>
      </p:sp>
    </p:spTree>
    <p:custDataLst>
      <p:tags r:id="rId1"/>
    </p:custDataLst>
  </p:cSld>
  <p:clrMapOvr>
    <a:masterClrMapping/>
  </p:clrMapOvr>
  <p:transition advTm="219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 animBg="1"/>
      <p:bldP spid="82" grpId="0" animBg="1"/>
      <p:bldP spid="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The Challenge: Inference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172200" y="457200"/>
            <a:ext cx="2209800" cy="1310433"/>
            <a:chOff x="6172200" y="457200"/>
            <a:chExt cx="2209800" cy="1310433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6778197" y="1459230"/>
              <a:ext cx="388206" cy="22860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172200" y="457200"/>
              <a:ext cx="2209800" cy="922227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2400">
                  <a:solidFill>
                    <a:srgbClr val="402F0A"/>
                  </a:solidFill>
                </a:rPr>
                <a:t>Goal: practical type system</a:t>
              </a:r>
            </a:p>
          </p:txBody>
        </p:sp>
      </p:grpSp>
      <p:pic>
        <p:nvPicPr>
          <p:cNvPr id="36" name="Picture 35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318" y="5110212"/>
            <a:ext cx="2743200" cy="1823988"/>
          </a:xfrm>
          <a:prstGeom prst="rect">
            <a:avLst/>
          </a:prstGeom>
        </p:spPr>
      </p:pic>
      <p:grpSp>
        <p:nvGrpSpPr>
          <p:cNvPr id="4" name="Group 57"/>
          <p:cNvGrpSpPr/>
          <p:nvPr/>
        </p:nvGrpSpPr>
        <p:grpSpPr>
          <a:xfrm>
            <a:off x="4864192" y="3886200"/>
            <a:ext cx="4051208" cy="732442"/>
            <a:chOff x="5321392" y="3458558"/>
            <a:chExt cx="4051208" cy="732442"/>
          </a:xfrm>
        </p:grpSpPr>
        <p:sp>
          <p:nvSpPr>
            <p:cNvPr id="59" name="TextBox 58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subtyping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0"/>
          <p:cNvGrpSpPr/>
          <p:nvPr/>
        </p:nvGrpSpPr>
        <p:grpSpPr>
          <a:xfrm>
            <a:off x="4864192" y="4296758"/>
            <a:ext cx="4051208" cy="732442"/>
            <a:chOff x="5321392" y="3458558"/>
            <a:chExt cx="4051208" cy="732442"/>
          </a:xfrm>
        </p:grpSpPr>
        <p:sp>
          <p:nvSpPr>
            <p:cNvPr id="62" name="TextBox 61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85800" y="1933425"/>
            <a:ext cx="3581400" cy="2223552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def incA(x) {</a:t>
            </a:r>
            <a:br>
              <a:rPr lang="en-US" sz="2000">
                <a:solidFill>
                  <a:srgbClr val="402F0A"/>
                </a:solidFill>
                <a:latin typeface="Consolas"/>
                <a:cs typeface="Consolas"/>
              </a:rPr>
            </a:b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  x.a := 1 + x.a;</a:t>
            </a:r>
            <a:br>
              <a:rPr lang="en-US" sz="2000">
                <a:solidFill>
                  <a:srgbClr val="402F0A"/>
                </a:solidFill>
                <a:latin typeface="Consolas"/>
                <a:cs typeface="Consolas"/>
              </a:rPr>
            </a:b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  return x</a:t>
            </a:r>
            <a:br>
              <a:rPr lang="en-US" sz="2000">
                <a:solidFill>
                  <a:srgbClr val="402F0A"/>
                </a:solidFill>
                <a:latin typeface="Consolas"/>
                <a:cs typeface="Consolas"/>
              </a:rPr>
            </a:b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};</a:t>
            </a:r>
          </a:p>
          <a:p>
            <a:r>
              <a:rPr lang="en-US" sz="2000" dirty="0">
                <a:solidFill>
                  <a:srgbClr val="402F0A"/>
                </a:solidFill>
                <a:latin typeface="Consolas"/>
                <a:cs typeface="Consolas"/>
              </a:rPr>
              <a:t>incA({a=1}).a;</a:t>
            </a:r>
          </a:p>
          <a:p>
            <a:r>
              <a:rPr lang="en-US" sz="2000" dirty="0">
                <a:solidFill>
                  <a:srgbClr val="402F0A"/>
                </a:solidFill>
                <a:latin typeface="Consolas"/>
                <a:cs typeface="Consolas"/>
              </a:rPr>
              <a:t>incA({a=1;b=“hi”}).b;</a:t>
            </a:r>
            <a:endParaRPr lang="en-US" sz="3200" dirty="0">
              <a:solidFill>
                <a:srgbClr val="402F0A"/>
              </a:solidFill>
              <a:latin typeface="Consolas"/>
              <a:cs typeface="Consolas"/>
            </a:endParaRPr>
          </a:p>
          <a:p>
            <a:endParaRPr lang="en-US" sz="3200" baseline="30000" dirty="0">
              <a:solidFill>
                <a:srgbClr val="FF0000"/>
              </a:solidFill>
              <a:latin typeface="Consolas"/>
              <a:cs typeface="Consolas"/>
            </a:endParaRPr>
          </a:p>
          <a:p>
            <a:endParaRPr lang="en-US" sz="3200" dirty="0">
              <a:solidFill>
                <a:srgbClr val="008000"/>
              </a:solidFill>
              <a:latin typeface="Consolas"/>
              <a:cs typeface="Consolas"/>
            </a:endParaRPr>
          </a:p>
          <a:p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5800" y="1379427"/>
            <a:ext cx="3581400" cy="553998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400">
                <a:solidFill>
                  <a:srgbClr val="402F0A"/>
                </a:solidFill>
                <a:latin typeface="Calibri"/>
                <a:cs typeface="Calibri"/>
              </a:rPr>
              <a:t>bounded quantification</a:t>
            </a:r>
            <a:endParaRPr lang="en-US" sz="3200">
              <a:solidFill>
                <a:srgbClr val="402F0A"/>
              </a:solidFill>
              <a:latin typeface="Calibri"/>
              <a:cs typeface="Calibri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5800" y="4156977"/>
            <a:ext cx="3581400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incA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: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∀X&lt;:{a:Int}.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→</a:t>
            </a:r>
            <a:r>
              <a:rPr lang="en-US" sz="1000">
                <a:solidFill>
                  <a:srgbClr val="402F0A"/>
                </a:solidFill>
                <a:latin typeface="Consolas"/>
                <a:cs typeface="Consolas"/>
              </a:rPr>
              <a:t> </a:t>
            </a: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X</a:t>
            </a:r>
          </a:p>
        </p:txBody>
      </p:sp>
    </p:spTree>
    <p:custDataLst>
      <p:tags r:id="rId1"/>
    </p:custDataLst>
  </p:cSld>
  <p:clrMapOvr>
    <a:masterClrMapping/>
  </p:clrMapOvr>
  <p:transition advTm="494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 animBg="1"/>
      <p:bldP spid="82" grpId="0" animBg="1"/>
      <p:bldP spid="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The Challenge: Inference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172200" y="457200"/>
            <a:ext cx="2209800" cy="1310433"/>
            <a:chOff x="6172200" y="457200"/>
            <a:chExt cx="2209800" cy="1310433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6778197" y="1459230"/>
              <a:ext cx="388206" cy="22860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172200" y="457200"/>
              <a:ext cx="2209800" cy="922227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2400">
                  <a:solidFill>
                    <a:srgbClr val="402F0A"/>
                  </a:solidFill>
                </a:rPr>
                <a:t>Goal: practical type system</a:t>
              </a:r>
            </a:p>
          </p:txBody>
        </p:sp>
      </p:grpSp>
      <p:pic>
        <p:nvPicPr>
          <p:cNvPr id="36" name="Picture 35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318" y="5110212"/>
            <a:ext cx="2743200" cy="1823988"/>
          </a:xfrm>
          <a:prstGeom prst="rect">
            <a:avLst/>
          </a:prstGeom>
        </p:spPr>
      </p:pic>
      <p:grpSp>
        <p:nvGrpSpPr>
          <p:cNvPr id="4" name="Group 57"/>
          <p:cNvGrpSpPr/>
          <p:nvPr/>
        </p:nvGrpSpPr>
        <p:grpSpPr>
          <a:xfrm>
            <a:off x="4864192" y="3886200"/>
            <a:ext cx="4051208" cy="732442"/>
            <a:chOff x="5321392" y="3458558"/>
            <a:chExt cx="4051208" cy="732442"/>
          </a:xfrm>
        </p:grpSpPr>
        <p:sp>
          <p:nvSpPr>
            <p:cNvPr id="59" name="TextBox 58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subtyping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0"/>
          <p:cNvGrpSpPr/>
          <p:nvPr/>
        </p:nvGrpSpPr>
        <p:grpSpPr>
          <a:xfrm>
            <a:off x="4864192" y="4296758"/>
            <a:ext cx="4051208" cy="732442"/>
            <a:chOff x="5321392" y="3458558"/>
            <a:chExt cx="4051208" cy="732442"/>
          </a:xfrm>
        </p:grpSpPr>
        <p:sp>
          <p:nvSpPr>
            <p:cNvPr id="62" name="TextBox 61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3"/>
          <p:cNvGrpSpPr/>
          <p:nvPr/>
        </p:nvGrpSpPr>
        <p:grpSpPr>
          <a:xfrm>
            <a:off x="5120910" y="3215374"/>
            <a:ext cx="3794490" cy="565068"/>
            <a:chOff x="5578110" y="3625932"/>
            <a:chExt cx="3794490" cy="565068"/>
          </a:xfrm>
        </p:grpSpPr>
        <p:sp>
          <p:nvSpPr>
            <p:cNvPr id="65" name="TextBox 64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onsolas"/>
                  <a:cs typeface="Consolas"/>
                </a:rPr>
                <a:t>dynamic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0800000">
              <a:off x="5578110" y="3625932"/>
              <a:ext cx="517892" cy="33647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685800" y="1933426"/>
            <a:ext cx="3581400" cy="1618420"/>
          </a:xfrm>
          <a:prstGeom prst="rect">
            <a:avLst/>
          </a:prstGeom>
          <a:solidFill>
            <a:srgbClr val="FFFFFF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274320" tIns="182880" rtlCol="0" anchor="t">
            <a:noAutofit/>
          </a:bodyPr>
          <a:lstStyle/>
          <a:p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n := if b then 0</a:t>
            </a:r>
            <a:br>
              <a:rPr lang="en-US" sz="2000">
                <a:solidFill>
                  <a:srgbClr val="402F0A"/>
                </a:solidFill>
                <a:latin typeface="Consolas"/>
                <a:cs typeface="Consolas"/>
              </a:rPr>
            </a:b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          else “bad”;</a:t>
            </a:r>
          </a:p>
          <a:p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m := if b then n + 1</a:t>
            </a:r>
            <a:br>
              <a:rPr lang="en-US" sz="2000">
                <a:solidFill>
                  <a:srgbClr val="402F0A"/>
                </a:solidFill>
                <a:latin typeface="Consolas"/>
                <a:cs typeface="Consolas"/>
              </a:rPr>
            </a:br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          else 0;</a:t>
            </a:r>
            <a:endParaRPr lang="en-US" sz="3200" baseline="30000" dirty="0">
              <a:solidFill>
                <a:srgbClr val="402F0A"/>
              </a:solidFill>
              <a:latin typeface="Consolas"/>
              <a:cs typeface="Consolas"/>
            </a:endParaRPr>
          </a:p>
          <a:p>
            <a:endParaRPr lang="en-US" sz="3200" baseline="30000" dirty="0">
              <a:solidFill>
                <a:srgbClr val="FF0000"/>
              </a:solidFill>
              <a:latin typeface="Consolas"/>
              <a:cs typeface="Consolas"/>
            </a:endParaRPr>
          </a:p>
          <a:p>
            <a:endParaRPr lang="en-US" sz="3200" dirty="0">
              <a:solidFill>
                <a:srgbClr val="008000"/>
              </a:solidFill>
              <a:latin typeface="Consolas"/>
              <a:cs typeface="Consolas"/>
            </a:endParaRPr>
          </a:p>
          <a:p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5800" y="1379427"/>
            <a:ext cx="3581400" cy="553998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400">
                <a:solidFill>
                  <a:srgbClr val="402F0A"/>
                </a:solidFill>
                <a:latin typeface="Consolas"/>
                <a:cs typeface="Consolas"/>
              </a:rPr>
              <a:t>dynamic</a:t>
            </a:r>
            <a:endParaRPr lang="en-US" sz="3200">
              <a:solidFill>
                <a:srgbClr val="402F0A"/>
              </a:solidFill>
              <a:latin typeface="Consolas"/>
              <a:cs typeface="Consola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85800" y="3551846"/>
            <a:ext cx="3581400" cy="492443"/>
          </a:xfrm>
          <a:prstGeom prst="rect">
            <a:avLst/>
          </a:prstGeom>
          <a:solidFill>
            <a:srgbClr val="EEEB74"/>
          </a:solidFill>
          <a:ln w="635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91440" bIns="91440" rtlCol="0" anchor="ctr">
            <a:spAutoFit/>
          </a:bodyPr>
          <a:lstStyle/>
          <a:p>
            <a:pPr algn="ctr"/>
            <a:r>
              <a:rPr lang="en-US" sz="2000">
                <a:solidFill>
                  <a:srgbClr val="402F0A"/>
                </a:solidFill>
                <a:latin typeface="Consolas"/>
                <a:cs typeface="Consolas"/>
              </a:rPr>
              <a:t>n : dynamic</a:t>
            </a:r>
          </a:p>
        </p:txBody>
      </p:sp>
    </p:spTree>
    <p:custDataLst>
      <p:tags r:id="rId1"/>
    </p:custDataLst>
  </p:cSld>
  <p:clrMapOvr>
    <a:masterClrMapping/>
  </p:clrMapOvr>
  <p:transition advTm="258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build="p" animBg="1"/>
      <p:bldP spid="82" grpId="0" animBg="1"/>
      <p:bldP spid="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esert-edit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58747"/>
            <a:ext cx="8229600" cy="525792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/>
              <a:t>The Challenge: Inference</a:t>
            </a:r>
          </a:p>
        </p:txBody>
      </p:sp>
      <p:grpSp>
        <p:nvGrpSpPr>
          <p:cNvPr id="2" name="Group 23"/>
          <p:cNvGrpSpPr/>
          <p:nvPr/>
        </p:nvGrpSpPr>
        <p:grpSpPr>
          <a:xfrm>
            <a:off x="4864192" y="3458558"/>
            <a:ext cx="4051208" cy="732442"/>
            <a:chOff x="5321392" y="3458558"/>
            <a:chExt cx="4051208" cy="732442"/>
          </a:xfrm>
        </p:grpSpPr>
        <p:sp>
          <p:nvSpPr>
            <p:cNvPr id="6" name="TextBox 5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bounded quantification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08F6-04E4-AF4B-9F06-271CDAAD00CB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>
            <a:off x="6172200" y="457200"/>
            <a:ext cx="2209800" cy="1310433"/>
            <a:chOff x="6172200" y="457200"/>
            <a:chExt cx="2209800" cy="1310433"/>
          </a:xfrm>
        </p:grpSpPr>
        <p:cxnSp>
          <p:nvCxnSpPr>
            <p:cNvPr id="21" name="Straight Arrow Connector 20"/>
            <p:cNvCxnSpPr/>
            <p:nvPr/>
          </p:nvCxnSpPr>
          <p:spPr>
            <a:xfrm rot="5400000">
              <a:off x="6778197" y="1459230"/>
              <a:ext cx="388206" cy="22860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172200" y="457200"/>
              <a:ext cx="2209800" cy="922227"/>
            </a:xfrm>
            <a:prstGeom prst="rect">
              <a:avLst/>
            </a:prstGeom>
            <a:solidFill>
              <a:srgbClr val="FFFFFF"/>
            </a:solidFill>
            <a:ln w="63500" cap="flat" cmpd="sng" algn="ctr">
              <a:solidFill>
                <a:schemeClr val="accent6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t">
              <a:noAutofit/>
            </a:bodyPr>
            <a:lstStyle/>
            <a:p>
              <a:pPr algn="ctr"/>
              <a:r>
                <a:rPr lang="en-US" sz="2400">
                  <a:solidFill>
                    <a:srgbClr val="402F0A"/>
                  </a:solidFill>
                </a:rPr>
                <a:t>Goal: practical type system</a:t>
              </a:r>
            </a:p>
          </p:txBody>
        </p:sp>
      </p:grpSp>
      <p:pic>
        <p:nvPicPr>
          <p:cNvPr id="36" name="Picture 35" descr="bentley-edited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84CAFB"/>
              </a:clrFrom>
              <a:clrTo>
                <a:srgbClr val="84C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318" y="5110212"/>
            <a:ext cx="2743200" cy="1823988"/>
          </a:xfrm>
          <a:prstGeom prst="rect">
            <a:avLst/>
          </a:prstGeom>
        </p:spPr>
      </p:pic>
      <p:grpSp>
        <p:nvGrpSpPr>
          <p:cNvPr id="4" name="Group 57"/>
          <p:cNvGrpSpPr/>
          <p:nvPr/>
        </p:nvGrpSpPr>
        <p:grpSpPr>
          <a:xfrm>
            <a:off x="4864192" y="3886200"/>
            <a:ext cx="4051208" cy="732442"/>
            <a:chOff x="5321392" y="3458558"/>
            <a:chExt cx="4051208" cy="732442"/>
          </a:xfrm>
        </p:grpSpPr>
        <p:sp>
          <p:nvSpPr>
            <p:cNvPr id="59" name="TextBox 58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subtyping</a:t>
              </a: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60"/>
          <p:cNvGrpSpPr/>
          <p:nvPr/>
        </p:nvGrpSpPr>
        <p:grpSpPr>
          <a:xfrm>
            <a:off x="4864192" y="4296758"/>
            <a:ext cx="4051208" cy="732442"/>
            <a:chOff x="5321392" y="3458558"/>
            <a:chExt cx="4051208" cy="732442"/>
          </a:xfrm>
        </p:grpSpPr>
        <p:sp>
          <p:nvSpPr>
            <p:cNvPr id="62" name="TextBox 61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polymorphism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>
              <a:off x="5321392" y="3458558"/>
              <a:ext cx="774609" cy="503843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3"/>
          <p:cNvGrpSpPr/>
          <p:nvPr/>
        </p:nvGrpSpPr>
        <p:grpSpPr>
          <a:xfrm>
            <a:off x="5120910" y="3215374"/>
            <a:ext cx="3794490" cy="565068"/>
            <a:chOff x="5578110" y="3625932"/>
            <a:chExt cx="3794490" cy="565068"/>
          </a:xfrm>
        </p:grpSpPr>
        <p:sp>
          <p:nvSpPr>
            <p:cNvPr id="65" name="TextBox 64"/>
            <p:cNvSpPr txBox="1"/>
            <p:nvPr/>
          </p:nvSpPr>
          <p:spPr>
            <a:xfrm>
              <a:off x="6096000" y="3729335"/>
              <a:ext cx="32766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onsolas"/>
                  <a:cs typeface="Consolas"/>
                </a:rPr>
                <a:t>dynamic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0800000">
              <a:off x="5578110" y="3625932"/>
              <a:ext cx="517892" cy="336470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0"/>
          <p:cNvGrpSpPr/>
          <p:nvPr/>
        </p:nvGrpSpPr>
        <p:grpSpPr>
          <a:xfrm>
            <a:off x="5638807" y="2438403"/>
            <a:ext cx="2666993" cy="914397"/>
            <a:chOff x="6096007" y="3276603"/>
            <a:chExt cx="2666993" cy="914397"/>
          </a:xfrm>
        </p:grpSpPr>
        <p:sp>
          <p:nvSpPr>
            <p:cNvPr id="72" name="TextBox 71"/>
            <p:cNvSpPr txBox="1"/>
            <p:nvPr/>
          </p:nvSpPr>
          <p:spPr>
            <a:xfrm>
              <a:off x="6400800" y="3729335"/>
              <a:ext cx="2362200" cy="46166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  <a:latin typeface="Calibri"/>
                  <a:cs typeface="Calibri"/>
                </a:rPr>
                <a:t>other features...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 rot="16200000" flipV="1">
              <a:off x="6043071" y="3329539"/>
              <a:ext cx="533791" cy="427919"/>
            </a:xfrm>
            <a:prstGeom prst="straightConnector1">
              <a:avLst/>
            </a:prstGeom>
            <a:ln w="381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ransition advTm="149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6.7|12|10.8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8|10|28.2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5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5|0.5|0.:|2.5|4.2|2.2|7.4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9|2.4|0.6|6.3|0.3|4.5|0.3|8.9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7|2.8|4.2|0.7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9|4.2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1|3.9|1.3|11.8|4.9|1.9|0.6|6.6|0.5"/>
</p:tagLst>
</file>

<file path=ppt/tags/tag1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6|8.5|0.:|5.2|5.5|7.6|9.3"/>
</p:tagLst>
</file>

<file path=ppt/tags/tag1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7|4.3|4.9|2.8|9.9|3|6.8|12.6|1.9|4.7|4.6"/>
</p:tagLst>
</file>

<file path=ppt/tags/tag1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6|2.7|3.7|2.7|1|3.1|0.5|4.5|6|2.1|21.7|18.3|0.6|3.5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|35.9|27.5"/>
</p:tagLst>
</file>

<file path=ppt/tags/tag2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3|5.1|6.8|1.7"/>
</p:tagLst>
</file>

<file path=ppt/tags/tag2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|1.7|1.3|2.8|2.3|1.3|0.5|0.5|0.6|1|0.5"/>
</p:tagLst>
</file>

<file path=ppt/tags/tag2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5|2.4|0.8|1.4"/>
</p:tagLst>
</file>

<file path=ppt/tags/tag2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6|12.7|15"/>
</p:tagLst>
</file>

<file path=ppt/tags/tag2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5"/>
</p:tagLst>
</file>

<file path=ppt/tags/tag2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:|4.1|1.6|3.5|3.1|3.5|3.2|5.6"/>
</p:tagLst>
</file>

<file path=ppt/tags/tag2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7.6|2|6.9|6.8"/>
</p:tagLst>
</file>

<file path=ppt/tags/tag2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2.9|26"/>
</p:tagLst>
</file>

<file path=ppt/tags/tag2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8"/>
</p:tagLst>
</file>

<file path=ppt/tags/tag2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6|2.4|2.9|8.7|6.2|3.3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4|5.9|4.5"/>
</p:tagLst>
</file>

<file path=ppt/tags/tag3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2.4|4.9|10.9|0.7"/>
</p:tagLst>
</file>

<file path=ppt/tags/tag3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1|4.8|0.8|3.1"/>
</p:tagLst>
</file>

<file path=ppt/tags/tag3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8|3.9|7.:"/>
</p:tagLst>
</file>

<file path=ppt/tags/tag3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5|10.7"/>
</p:tagLst>
</file>

<file path=ppt/tags/tag3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3.7|6.9|27.3"/>
</p:tagLst>
</file>

<file path=ppt/tags/tag3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9|3.6"/>
</p:tagLst>
</file>

<file path=ppt/tags/tag3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7|25.1|2.:|21.4"/>
</p:tagLst>
</file>

<file path=ppt/tags/tag3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4|13.5|8.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5|2.8|6.3|6.1|3.7|1.8|1.6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8|2.:|5.5|1.8|4.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.5|3.9|11.5|6.:|9.8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4|2.2|5.1|8.: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1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4|4.8|16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6935</TotalTime>
  <Words>2476</Words>
  <Application>Microsoft Macintosh PowerPoint</Application>
  <PresentationFormat>On-screen Show (4:3)</PresentationFormat>
  <Paragraphs>488</Paragraphs>
  <Slides>45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Type Inference with Run-time Logs</vt:lpstr>
      <vt:lpstr>Motivation: Dynamic Languages</vt:lpstr>
      <vt:lpstr>Gradual Type Systems</vt:lpstr>
      <vt:lpstr>... Inference!</vt:lpstr>
      <vt:lpstr>The Challenge: Inference</vt:lpstr>
      <vt:lpstr>The Challenge: Inference</vt:lpstr>
      <vt:lpstr>The Challenge: Inference</vt:lpstr>
      <vt:lpstr>The Challenge: Inference</vt:lpstr>
      <vt:lpstr>The Challenge: Inference</vt:lpstr>
      <vt:lpstr>The Challenge: Inference</vt:lpstr>
      <vt:lpstr>The Challenge: Inference</vt:lpstr>
      <vt:lpstr>The Idea</vt:lpstr>
      <vt:lpstr>Route: Inference w/ Run-time Logs</vt:lpstr>
      <vt:lpstr>First Stop</vt:lpstr>
      <vt:lpstr>E− Type System</vt:lpstr>
      <vt:lpstr>Slide 16</vt:lpstr>
      <vt:lpstr>Slide 17</vt:lpstr>
      <vt:lpstr>Slide 18</vt:lpstr>
      <vt:lpstr>Slide 19</vt:lpstr>
      <vt:lpstr>Slide 20</vt:lpstr>
      <vt:lpstr>E− Static Type Inference</vt:lpstr>
      <vt:lpstr>Iterative Inference – Example 1</vt:lpstr>
      <vt:lpstr>Iterative Inference – Example 2</vt:lpstr>
      <vt:lpstr>Iterative Inference – Example 2</vt:lpstr>
      <vt:lpstr>Iterative Inference – Example 3</vt:lpstr>
      <vt:lpstr>Iterative Inference – Example 3</vt:lpstr>
      <vt:lpstr>System E− Summary</vt:lpstr>
      <vt:lpstr>Next Stop</vt:lpstr>
      <vt:lpstr>If-expressions</vt:lpstr>
      <vt:lpstr>Slide 30</vt:lpstr>
      <vt:lpstr>System E Summary</vt:lpstr>
      <vt:lpstr>Last Stop</vt:lpstr>
      <vt:lpstr>Slide 33</vt:lpstr>
      <vt:lpstr>Slide 34</vt:lpstr>
      <vt:lpstr>Slide 35</vt:lpstr>
      <vt:lpstr>System E≤ Summary</vt:lpstr>
      <vt:lpstr>Summary</vt:lpstr>
      <vt:lpstr>Summary</vt:lpstr>
      <vt:lpstr>Future Work</vt:lpstr>
      <vt:lpstr>Thanks!</vt:lpstr>
      <vt:lpstr>Extra Slides</vt:lpstr>
      <vt:lpstr>Typed vs. Untyped Syntax</vt:lpstr>
      <vt:lpstr>Bounded Quantification</vt:lpstr>
      <vt:lpstr>Related Work</vt:lpstr>
      <vt:lpstr>Related Work</vt:lpstr>
    </vt:vector>
  </TitlesOfParts>
  <Manager/>
  <Company>UCSD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Inference with Run-time Logs</dc:title>
  <dc:subject/>
  <dc:creator>Ravi Chugh</dc:creator>
  <cp:keywords/>
  <dc:description/>
  <cp:lastModifiedBy>Ravi Chugh</cp:lastModifiedBy>
  <cp:revision>369</cp:revision>
  <dcterms:created xsi:type="dcterms:W3CDTF">2010-12-04T03:52:28Z</dcterms:created>
  <dcterms:modified xsi:type="dcterms:W3CDTF">2010-12-04T06:21:30Z</dcterms:modified>
  <cp:category/>
</cp:coreProperties>
</file>