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13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tags/tag17.xml" ContentType="application/vnd.openxmlformats-officedocument.presentationml.tag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ppt/tags/tag19.xml" ContentType="application/vnd.openxmlformats-officedocument.presentationml.tag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tags/tag21.xml" ContentType="application/vnd.openxmlformats-officedocument.presentationml.tags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ags/tag27.xml" ContentType="application/vnd.openxmlformats-officedocument.presentationml.tags+xml"/>
  <Override PartName="/ppt/theme/theme1.xml" ContentType="application/vnd.openxmlformats-officedocument.theme+xml"/>
  <Override PartName="/ppt/tags/tag10.xml" ContentType="application/vnd.openxmlformats-officedocument.presentationml.tags+xml"/>
  <Override PartName="/ppt/tags/tag28.xml" ContentType="application/vnd.openxmlformats-officedocument.presentationml.tags+xml"/>
  <Override PartName="/ppt/presentation.xml" ContentType="application/vnd.openxmlformats-officedocument.presentationml.presentation.main+xml"/>
  <Override PartName="/ppt/tags/tag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23.xml" ContentType="application/vnd.openxmlformats-officedocument.presentationml.tag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25.xml" ContentType="application/vnd.openxmlformats-officedocument.presentationml.tags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tags/tag26.xml" ContentType="application/vnd.openxmlformats-officedocument.presentationml.tag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46"/>
  </p:notesMasterIdLst>
  <p:sldIdLst>
    <p:sldId id="263" r:id="rId2"/>
    <p:sldId id="448" r:id="rId3"/>
    <p:sldId id="446" r:id="rId4"/>
    <p:sldId id="450" r:id="rId5"/>
    <p:sldId id="301" r:id="rId6"/>
    <p:sldId id="316" r:id="rId7"/>
    <p:sldId id="324" r:id="rId8"/>
    <p:sldId id="352" r:id="rId9"/>
    <p:sldId id="351" r:id="rId10"/>
    <p:sldId id="288" r:id="rId11"/>
    <p:sldId id="327" r:id="rId12"/>
    <p:sldId id="354" r:id="rId13"/>
    <p:sldId id="326" r:id="rId14"/>
    <p:sldId id="332" r:id="rId15"/>
    <p:sldId id="429" r:id="rId16"/>
    <p:sldId id="430" r:id="rId17"/>
    <p:sldId id="433" r:id="rId18"/>
    <p:sldId id="432" r:id="rId19"/>
    <p:sldId id="434" r:id="rId20"/>
    <p:sldId id="431" r:id="rId21"/>
    <p:sldId id="365" r:id="rId22"/>
    <p:sldId id="355" r:id="rId23"/>
    <p:sldId id="356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451" r:id="rId37"/>
    <p:sldId id="291" r:id="rId38"/>
    <p:sldId id="383" r:id="rId39"/>
    <p:sldId id="443" r:id="rId40"/>
    <p:sldId id="436" r:id="rId41"/>
    <p:sldId id="438" r:id="rId42"/>
    <p:sldId id="452" r:id="rId43"/>
    <p:sldId id="439" r:id="rId44"/>
    <p:sldId id="435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53AD1F"/>
    <a:srgbClr val="333333"/>
    <a:srgbClr val="336797"/>
    <a:srgbClr val="003F84"/>
    <a:srgbClr val="ADE1E4"/>
    <a:srgbClr val="99E3E5"/>
    <a:srgbClr val="DFE65B"/>
    <a:srgbClr val="FFFF66"/>
    <a:srgbClr val="C5EAFF"/>
    <a:srgbClr val="F3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>
      <p:cViewPr>
        <p:scale>
          <a:sx n="111" d="100"/>
          <a:sy n="111" d="100"/>
        </p:scale>
        <p:origin x="-1024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viewProps" Target="view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3567D-62EC-2846-A619-FE7042E3733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11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A000F-554A-D240-8CF4-4BCF4A65116F}" type="slidenum">
              <a:rPr lang="en-US"/>
              <a:pPr/>
              <a:t>12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CE742-676D-7546-BA2F-EF7A4AE52A56}" type="slidenum">
              <a:rPr lang="en-US"/>
              <a:pPr/>
              <a:t>13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2F6F4-D54B-7349-820E-0ECCFC5AEC1F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15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19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20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C6F35-A90F-FD45-8A22-D0CD212095B7}" type="slidenum">
              <a:rPr lang="en-US"/>
              <a:pPr/>
              <a:t>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21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B1BAB-CAE7-D348-9A39-4A991064F468}" type="slidenum">
              <a:rPr lang="en-US"/>
              <a:pPr/>
              <a:t>37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C6F35-A90F-FD45-8A22-D0CD212095B7}" type="slidenum">
              <a:rPr lang="en-US"/>
              <a:pPr/>
              <a:t>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075DE-1B7F-9C42-A797-DBA559838165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C77AF-C5AF-6349-9238-40206F6FA986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43D29-8ED9-514C-BFE9-88304619AD0C}" type="slidenum">
              <a:rPr lang="en-US"/>
              <a:pPr/>
              <a:t>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43D29-8ED9-514C-BFE9-88304619AD0C}" type="slidenum">
              <a:rPr lang="en-US"/>
              <a:pPr/>
              <a:t>8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43D29-8ED9-514C-BFE9-88304619AD0C}" type="slidenum">
              <a:rPr lang="en-US"/>
              <a:pPr/>
              <a:t>9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1974D-749E-A447-95BB-68DF293119A1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A0B1863-A0FD-4143-B396-1DF0F59EB1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/>
          </p:cNvSpPr>
          <p:nvPr/>
        </p:nvSpPr>
        <p:spPr bwMode="auto">
          <a:xfrm>
            <a:off x="0" y="0"/>
            <a:ext cx="9144000" cy="5638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Calibri" pitchFamily="-65" charset="0"/>
              </a:rPr>
              <a:t>Nested Refinements:</a:t>
            </a:r>
          </a:p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Calibri" pitchFamily="-65" charset="0"/>
              </a:rPr>
              <a:t>A Logic for Duck Typing</a:t>
            </a:r>
            <a:endParaRPr lang="en-US" sz="5400" dirty="0">
              <a:solidFill>
                <a:schemeClr val="bg1"/>
              </a:solidFill>
              <a:latin typeface="Calibri" pitchFamily="-65" charset="0"/>
            </a:endParaRPr>
          </a:p>
        </p:txBody>
      </p:sp>
      <p:sp>
        <p:nvSpPr>
          <p:cNvPr id="15363" name="Subtitle 2"/>
          <p:cNvSpPr>
            <a:spLocks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u="sng" dirty="0">
                <a:solidFill>
                  <a:srgbClr val="004080"/>
                </a:solidFill>
                <a:latin typeface="Calibri" pitchFamily="-65" charset="0"/>
              </a:rPr>
              <a:t>Ravi </a:t>
            </a:r>
            <a:r>
              <a:rPr lang="en-US" sz="3200" u="sng" dirty="0" err="1">
                <a:solidFill>
                  <a:srgbClr val="004080"/>
                </a:solidFill>
                <a:latin typeface="Calibri" pitchFamily="-65" charset="0"/>
              </a:rPr>
              <a:t>Chugh</a:t>
            </a:r>
            <a:r>
              <a:rPr lang="en-US" sz="3200" dirty="0" err="1">
                <a:solidFill>
                  <a:srgbClr val="004080"/>
                </a:solidFill>
                <a:latin typeface="Calibri" pitchFamily="-65" charset="0"/>
              </a:rPr>
              <a:t>, Pat Rondon, Ranjit Jhala (UCSD)</a:t>
            </a:r>
            <a:endParaRPr lang="en-US" sz="3200">
              <a:solidFill>
                <a:srgbClr val="004080"/>
              </a:solidFill>
              <a:latin typeface="Calibri" pitchFamily="-65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543925" y="6189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8F77D-8DCB-714F-AB78-3D56DEACFE0C}" type="slidenum">
              <a:rPr lang="en-US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Reuse refinement type architecture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Find a decidable refinement logic for</a:t>
            </a:r>
          </a:p>
          <a:p>
            <a:pPr lvl="1">
              <a:lnSpc>
                <a:spcPct val="120000"/>
              </a:lnSpc>
            </a:pPr>
            <a:r>
              <a:rPr lang="en-US"/>
              <a:t>Tag-tests</a:t>
            </a:r>
          </a:p>
          <a:p>
            <a:pPr lvl="1">
              <a:lnSpc>
                <a:spcPct val="120000"/>
              </a:lnSpc>
            </a:pPr>
            <a:r>
              <a:rPr lang="en-US"/>
              <a:t>Dictionaries</a:t>
            </a:r>
          </a:p>
          <a:p>
            <a:pPr lvl="1">
              <a:lnSpc>
                <a:spcPct val="120000"/>
              </a:lnSpc>
            </a:pPr>
            <a:r>
              <a:rPr lang="en-US"/>
              <a:t>Lambdas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Define </a:t>
            </a:r>
            <a:r>
              <a:rPr lang="en-US" b="1">
                <a:solidFill>
                  <a:srgbClr val="004080"/>
                </a:solidFill>
              </a:rPr>
              <a:t>nested</a:t>
            </a:r>
            <a:r>
              <a:rPr lang="en-US"/>
              <a:t> refinement type architecture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Approach: Refinement Types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127375" y="277177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124200" y="3990975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2" name="Rectangle 58"/>
          <p:cNvSpPr>
            <a:spLocks noChangeArrowheads="1"/>
          </p:cNvSpPr>
          <p:nvPr/>
        </p:nvSpPr>
        <p:spPr bwMode="auto">
          <a:xfrm>
            <a:off x="3124200" y="338137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3" name="Rectangle 58"/>
          <p:cNvSpPr>
            <a:spLocks noChangeArrowheads="1"/>
          </p:cNvSpPr>
          <p:nvPr/>
        </p:nvSpPr>
        <p:spPr bwMode="auto">
          <a:xfrm>
            <a:off x="3124200" y="4022725"/>
            <a:ext cx="8715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r>
              <a:rPr lang="en-US" sz="5000" baseline="30000">
                <a:solidFill>
                  <a:srgbClr val="008000"/>
                </a:solidFill>
                <a:latin typeface="Calibri" pitchFamily="-65" charset="0"/>
                <a:ea typeface="Zapf Dingbats" pitchFamily="-65" charset="2"/>
                <a:cs typeface="Zapf Dingbats" pitchFamily="-65" charset="2"/>
              </a:rPr>
              <a:t>*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59" grpId="0"/>
      <p:bldP spid="18" grpId="0"/>
      <p:bldP spid="18" grpId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11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54441" y="1828800"/>
            <a:ext cx="6835118" cy="1841363"/>
            <a:chOff x="1089682" y="2186916"/>
            <a:chExt cx="6835118" cy="1841363"/>
          </a:xfrm>
        </p:grpSpPr>
        <p:grpSp>
          <p:nvGrpSpPr>
            <p:cNvPr id="13" name="Group 12"/>
            <p:cNvGrpSpPr/>
            <p:nvPr/>
          </p:nvGrpSpPr>
          <p:grpSpPr>
            <a:xfrm>
              <a:off x="1089682" y="2186916"/>
              <a:ext cx="6835118" cy="1841363"/>
              <a:chOff x="4701518" y="1740039"/>
              <a:chExt cx="6835118" cy="59232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5715000" y="1740039"/>
                <a:ext cx="5821636" cy="592320"/>
              </a:xfrm>
              <a:prstGeom prst="roundRect">
                <a:avLst>
                  <a:gd name="adj" fmla="val 10483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20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Dict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  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sel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,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f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 </a:t>
                </a: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pPr>
                  <a:buFont typeface="Symbol" pitchFamily="-65" charset="2"/>
                  <a:buChar char=" "/>
                </a:pP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                                  }</a:t>
                </a:r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4701518" y="1780525"/>
                <a:ext cx="1036364" cy="15111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 bwMode="auto">
            <a:xfrm>
              <a:off x="4572000" y="2786194"/>
              <a:ext cx="2926036" cy="1078242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01518" y="2527162"/>
            <a:ext cx="2788964" cy="853895"/>
            <a:chOff x="4983436" y="2819400"/>
            <a:chExt cx="2788964" cy="853895"/>
          </a:xfrm>
        </p:grpSpPr>
        <p:sp>
          <p:nvSpPr>
            <p:cNvPr id="163845" name="AutoShape 5"/>
            <p:cNvSpPr>
              <a:spLocks noChangeArrowheads="1"/>
            </p:cNvSpPr>
            <p:nvPr/>
          </p:nvSpPr>
          <p:spPr bwMode="auto">
            <a:xfrm>
              <a:off x="4983436" y="3210889"/>
              <a:ext cx="609600" cy="451406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endPara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4998764" y="2819400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410200" y="3292176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2918484"/>
            <a:ext cx="3707031" cy="2628483"/>
            <a:chOff x="609600" y="2918484"/>
            <a:chExt cx="3707031" cy="2628483"/>
          </a:xfrm>
        </p:grpSpPr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V="1">
              <a:off x="3249831" y="2918484"/>
              <a:ext cx="1066800" cy="1219200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09600" y="4137684"/>
              <a:ext cx="3429000" cy="1409283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uninterpreted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predicate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 says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has-type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53000" y="3529672"/>
            <a:ext cx="3429000" cy="1583670"/>
            <a:chOff x="4953000" y="3529672"/>
            <a:chExt cx="3429000" cy="158367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rot="5400000" flipH="1" flipV="1">
              <a:off x="6020991" y="3833281"/>
              <a:ext cx="608012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Rounded Rectangle 30"/>
            <p:cNvSpPr/>
            <p:nvPr/>
          </p:nvSpPr>
          <p:spPr bwMode="auto">
            <a:xfrm>
              <a:off x="4953000" y="4137684"/>
              <a:ext cx="3429000" cy="975658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uninterpreted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constant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in the logic…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32" name="Rounded Rectangle 31"/>
          <p:cNvSpPr/>
          <p:nvPr/>
        </p:nvSpPr>
        <p:spPr bwMode="auto">
          <a:xfrm>
            <a:off x="4953000" y="5272742"/>
            <a:ext cx="3429000" cy="975658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… but syntactic arrow</a:t>
            </a:r>
            <a:b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in the type system!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48025" y="990600"/>
            <a:ext cx="2647950" cy="59372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 d[f](0)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2D-DDE8-D841-BFB9-C406CD900C7A}" type="slidenum">
              <a:rPr lang="en-US"/>
              <a:pPr/>
              <a:t>12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Refinements</a:t>
            </a:r>
            <a:endParaRPr lang="en-US" dirty="0"/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::=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tag(x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“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”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sel(x,y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z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  </a:t>
            </a:r>
            <a:r>
              <a:rPr lang="en-US" sz="2000" dirty="0" err="1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U</a:t>
            </a:r>
          </a:p>
        </p:txBody>
      </p:sp>
      <p:sp>
        <p:nvSpPr>
          <p:cNvPr id="14542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23622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alibri"/>
                <a:cs typeface="Calibri"/>
              </a:rPr>
              <a:t>Refinement formulas over a decidable logic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>
                <a:latin typeface="Calibri"/>
                <a:cs typeface="Calibri"/>
              </a:rPr>
              <a:t>uninterpreted</a:t>
            </a:r>
            <a:r>
              <a:rPr lang="en-US" sz="2400" dirty="0" smtClean="0">
                <a:latin typeface="Calibri"/>
                <a:cs typeface="Calibri"/>
              </a:rPr>
              <a:t> functions, McCarthy arrays, linear arithmetic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/>
                <a:cs typeface="Calibri"/>
              </a:rPr>
              <a:t>Only base values refined by formulas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238125" y="4312968"/>
            <a:ext cx="6972300" cy="423863"/>
            <a:chOff x="238125" y="4312968"/>
            <a:chExt cx="6972300" cy="423863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229225" y="4312968"/>
              <a:ext cx="1981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238125" y="4312968"/>
              <a:ext cx="2352675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0" name="Straight Arrow Connector 9"/>
            <p:cNvCxnSpPr>
              <a:stCxn id="18" idx="1"/>
              <a:endCxn id="2" idx="3"/>
            </p:cNvCxnSpPr>
            <p:nvPr/>
          </p:nvCxnSpPr>
          <p:spPr bwMode="auto">
            <a:xfrm rot="10800000">
              <a:off x="2590801" y="4524900"/>
              <a:ext cx="2638425" cy="1588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8600" y="3950958"/>
            <a:ext cx="21336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62000" y="2129706"/>
            <a:ext cx="2895600" cy="676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4080"/>
                </a:solidFill>
                <a:latin typeface="Calibri" pitchFamily="-65" charset="0"/>
              </a:rPr>
              <a:t>All values</a:t>
            </a:r>
            <a:endParaRPr lang="en-US" sz="3200" dirty="0">
              <a:solidFill>
                <a:srgbClr val="004080"/>
              </a:solidFill>
              <a:latin typeface="Calibri" pitchFamily="-65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24400" y="3749675"/>
            <a:ext cx="4267200" cy="2936875"/>
            <a:chOff x="4724400" y="3749675"/>
            <a:chExt cx="4267200" cy="2936875"/>
          </a:xfrm>
        </p:grpSpPr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4724400" y="3749675"/>
              <a:ext cx="4137025" cy="2555875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q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tag(x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“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sel(x,y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z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4724400" y="6248400"/>
              <a:ext cx="42672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nimBg="1"/>
      <p:bldP spid="145424" grpId="0" build="p"/>
      <p:bldP spid="14" grpId="0" animBg="1"/>
      <p:bldP spid="14" grpId="1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C0AB-A6F6-F947-9E2C-356D5EF78828}" type="slidenum">
              <a:rPr lang="en-US"/>
              <a:pPr/>
              <a:t>13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::=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tag(x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“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”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sel(x,y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z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sz="2000" dirty="0"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57275" y="6141768"/>
            <a:ext cx="115252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" name="Rectangle 16"/>
          <p:cNvSpPr txBox="1">
            <a:spLocks noChangeArrowheads="1"/>
          </p:cNvSpPr>
          <p:nvPr/>
        </p:nvSpPr>
        <p:spPr bwMode="auto">
          <a:xfrm>
            <a:off x="381000" y="914400"/>
            <a:ext cx="838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Refinement formulas over a decidable logic</a:t>
            </a: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uninterpreted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functions, McCarthy arrays, linear arithmetic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/>
                <a:ea typeface="+mn-ea"/>
                <a:cs typeface="Calibri"/>
              </a:rPr>
              <a:t>Only base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values refined by formulas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/>
                <a:ea typeface="+mn-ea"/>
                <a:cs typeface="Calibri"/>
              </a:rPr>
              <a:t>“has-type” allows “type terms” in formulas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2000" y="2129706"/>
            <a:ext cx="2895600" cy="676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4080"/>
                </a:solidFill>
                <a:latin typeface="Calibri" pitchFamily="-65" charset="0"/>
              </a:rPr>
              <a:t>All values</a:t>
            </a:r>
            <a:endParaRPr lang="en-US" sz="3200" dirty="0">
              <a:solidFill>
                <a:srgbClr val="004080"/>
              </a:solidFill>
              <a:latin typeface="Calibri" pitchFamily="-65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24400" y="3749675"/>
            <a:ext cx="4267200" cy="2936875"/>
            <a:chOff x="4724400" y="3749675"/>
            <a:chExt cx="4267200" cy="2936875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4724400" y="3749675"/>
              <a:ext cx="4137025" cy="2555875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q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tag(x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“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sel(x,y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z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4724400" y="6248400"/>
              <a:ext cx="42672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57B-5E95-6848-B941-1AC81720E6CC}" type="slidenum">
              <a:rPr lang="en-US"/>
              <a:pPr/>
              <a:t>14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sp>
        <p:nvSpPr>
          <p:cNvPr id="178179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rgbClr val="004080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914400"/>
            <a:ext cx="8382000" cy="2362200"/>
            <a:chOff x="381000" y="914400"/>
            <a:chExt cx="8382000" cy="2362200"/>
          </a:xfrm>
        </p:grpSpPr>
        <p:sp>
          <p:nvSpPr>
            <p:cNvPr id="5" name="Rectangle 16"/>
            <p:cNvSpPr txBox="1">
              <a:spLocks noChangeArrowheads="1"/>
            </p:cNvSpPr>
            <p:nvPr/>
          </p:nvSpPr>
          <p:spPr bwMode="auto">
            <a:xfrm>
              <a:off x="381000" y="914400"/>
              <a:ext cx="838200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Refinement formulas over a decidable logic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uninterpreted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functions, McCarthy arrays, linear arithmetic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US" sz="3200" kern="0" dirty="0" smtClean="0">
                  <a:latin typeface="Calibri"/>
                  <a:ea typeface="+mn-ea"/>
                  <a:cs typeface="Calibri"/>
                </a:rPr>
                <a:t>Only base 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values refined by formulas</a:t>
              </a:r>
            </a:p>
            <a:p>
              <a:pPr marL="342900" lvl="0" indent="-342900" eaLnBrk="1" hangingPunct="1">
                <a:lnSpc>
                  <a:spcPct val="12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3200" kern="0" dirty="0" smtClean="0">
                  <a:latin typeface="Calibri"/>
                  <a:ea typeface="+mn-ea"/>
                  <a:cs typeface="Calibri"/>
                </a:rPr>
                <a:t>“has-type” </a:t>
              </a:r>
              <a:r>
                <a:rPr lang="en-US" sz="3200" kern="0" dirty="0" smtClean="0">
                  <a:latin typeface="Calibri"/>
                  <a:cs typeface="Calibri"/>
                </a:rPr>
                <a:t>allows “type terms” in formulas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62000" y="2129706"/>
              <a:ext cx="2895600" cy="676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342900" indent="-342900" algn="ctr" eaLnBrk="1" hangingPunct="1">
                <a:lnSpc>
                  <a:spcPct val="120000"/>
                </a:lnSpc>
                <a:spcBef>
                  <a:spcPct val="20000"/>
                </a:spcBef>
              </a:pPr>
              <a:r>
                <a:rPr lang="en-US" sz="3200" b="1" dirty="0" smtClean="0">
                  <a:solidFill>
                    <a:srgbClr val="004080"/>
                  </a:solidFill>
                  <a:latin typeface="Calibri" pitchFamily="-65" charset="0"/>
                </a:rPr>
                <a:t>All values</a:t>
              </a:r>
              <a:endParaRPr lang="en-US" sz="3200" dirty="0">
                <a:solidFill>
                  <a:srgbClr val="004080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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Str(f)</a:t>
            </a:r>
            <a:r>
              <a:rPr lang="en-US">
                <a:solidFill>
                  <a:srgbClr val="FFFFFF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f]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dirty="0">
              <a:solidFill>
                <a:srgbClr val="FFFFFF"/>
              </a:solidFill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41" grpId="0" animBg="1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Str(f)</a:t>
            </a:r>
            <a:r>
              <a:rPr lang="en-US">
                <a:solidFill>
                  <a:srgbClr val="FFFFFF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f]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0" y="803874"/>
            <a:ext cx="2244122" cy="1840242"/>
            <a:chOff x="2286000" y="803874"/>
            <a:chExt cx="2244122" cy="1840242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00399" y="2110716"/>
              <a:ext cx="1329723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86000" y="803874"/>
              <a:ext cx="7620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81200" y="1101126"/>
            <a:ext cx="5181600" cy="1542990"/>
            <a:chOff x="1981200" y="838200"/>
            <a:chExt cx="5181600" cy="154299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334000" y="1847790"/>
              <a:ext cx="18288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81200" y="838200"/>
              <a:ext cx="10668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Str(f)</a:t>
            </a:r>
            <a:r>
              <a:rPr lang="en-US">
                <a:solidFill>
                  <a:srgbClr val="FFFFFF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f]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200399" y="2110716"/>
            <a:ext cx="2667001" cy="2008549"/>
            <a:chOff x="3200399" y="2110716"/>
            <a:chExt cx="2667001" cy="2008549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00399" y="2110716"/>
              <a:ext cx="1329723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276600" y="3657600"/>
              <a:ext cx="2590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“Str”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29" name="Straight Arrow Connector 28"/>
            <p:cNvCxnSpPr>
              <a:stCxn id="7" idx="2"/>
            </p:cNvCxnSpPr>
            <p:nvPr/>
          </p:nvCxnSpPr>
          <p:spPr bwMode="auto">
            <a:xfrm rot="16200000" flipH="1">
              <a:off x="3749987" y="2759389"/>
              <a:ext cx="937286" cy="706739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4953000" y="312348"/>
            <a:ext cx="2895600" cy="2331768"/>
            <a:chOff x="4953000" y="312348"/>
            <a:chExt cx="2895600" cy="2331768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334000" y="2110716"/>
              <a:ext cx="18288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5" name="Group 26"/>
            <p:cNvGrpSpPr/>
            <p:nvPr/>
          </p:nvGrpSpPr>
          <p:grpSpPr>
            <a:xfrm>
              <a:off x="4953000" y="312348"/>
              <a:ext cx="2895600" cy="948726"/>
              <a:chOff x="5726441" y="803874"/>
              <a:chExt cx="2895600" cy="948726"/>
            </a:xfrm>
          </p:grpSpPr>
          <p:sp>
            <p:nvSpPr>
              <p:cNvPr id="24" name="Rounded Rectangle 23"/>
              <p:cNvSpPr/>
              <p:nvPr/>
            </p:nvSpPr>
            <p:spPr bwMode="auto">
              <a:xfrm>
                <a:off x="5726441" y="803874"/>
                <a:ext cx="2895600" cy="948726"/>
              </a:xfrm>
              <a:prstGeom prst="roundRect">
                <a:avLst>
                  <a:gd name="adj" fmla="val 0"/>
                </a:avLst>
              </a:prstGeom>
              <a:solidFill>
                <a:srgbClr val="BFBFB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endParaRPr>
              </a:p>
              <a:p>
                <a:endPara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endParaRPr>
              </a:p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5867400" y="914400"/>
                <a:ext cx="2362200" cy="33855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 bwMode="auto">
              <a:xfrm>
                <a:off x="6172200" y="1337846"/>
                <a:ext cx="2362200" cy="33855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cxnSp>
          <p:nvCxnSpPr>
            <p:cNvPr id="32" name="Straight Arrow Connector 31"/>
            <p:cNvCxnSpPr>
              <a:stCxn id="11" idx="0"/>
            </p:cNvCxnSpPr>
            <p:nvPr/>
          </p:nvCxnSpPr>
          <p:spPr bwMode="auto">
            <a:xfrm rot="5400000" flipH="1" flipV="1">
              <a:off x="5878843" y="1741157"/>
              <a:ext cx="739116" cy="2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chemeClr val="bg1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71600" y="803874"/>
            <a:ext cx="3581400" cy="2853726"/>
            <a:chOff x="1371600" y="803874"/>
            <a:chExt cx="3581400" cy="2853726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76600" y="3124200"/>
              <a:ext cx="16764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71600" y="803874"/>
              <a:ext cx="990600" cy="720126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81200" y="795337"/>
            <a:ext cx="5943600" cy="3395663"/>
            <a:chOff x="1981200" y="532411"/>
            <a:chExt cx="5943600" cy="3395663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276600" y="3394674"/>
              <a:ext cx="46482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81200" y="532411"/>
              <a:ext cx="1600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chemeClr val="bg1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004277" y="762000"/>
            <a:ext cx="2396523" cy="2926032"/>
            <a:chOff x="4004277" y="762000"/>
            <a:chExt cx="2396523" cy="292603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004277" y="3154632"/>
              <a:ext cx="7620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4343401" y="762000"/>
              <a:ext cx="2057399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“n”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lang="en-US" dirty="0">
                <a:latin typeface="Monaco"/>
                <a:cs typeface="Monaco"/>
              </a:endParaRP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 bwMode="auto">
            <a:xfrm rot="5400000" flipH="1" flipV="1">
              <a:off x="3930022" y="1750655"/>
              <a:ext cx="1859232" cy="948723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4876800" y="762000"/>
            <a:ext cx="3962400" cy="3417558"/>
            <a:chOff x="4876800" y="762000"/>
            <a:chExt cx="3962400" cy="3417558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5124450" y="1466850"/>
              <a:ext cx="2362200" cy="201930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3" name="Rounded Rectangle 22"/>
            <p:cNvSpPr/>
            <p:nvPr/>
          </p:nvSpPr>
          <p:spPr bwMode="auto">
            <a:xfrm>
              <a:off x="6781801" y="762000"/>
              <a:ext cx="2057399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lang="en-US" dirty="0">
                <a:latin typeface="Monaco"/>
                <a:cs typeface="Monaco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876800" y="3646158"/>
              <a:ext cx="815318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BECC-5839-4146-AF63-7CEC011EE28A}" type="slidenum">
              <a:rPr lang="en-US"/>
              <a:pPr/>
              <a:t>2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“Dynamic Languages”?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1000" y="1045964"/>
            <a:ext cx="8305800" cy="246221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d._onto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arr,obj,fn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!fn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arr.push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func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fn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string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?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fn;</a:t>
            </a: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arr.push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func.call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2590800" y="2209800"/>
            <a:ext cx="36576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6511323" y="2209800"/>
            <a:ext cx="123819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4343400" y="990600"/>
            <a:ext cx="6858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8200" y="1600200"/>
            <a:ext cx="1600200" cy="1338263"/>
            <a:chOff x="685800" y="1600200"/>
            <a:chExt cx="1600200" cy="1338263"/>
          </a:xfrm>
        </p:grpSpPr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685800" y="1600200"/>
              <a:ext cx="1600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685800" y="2514600"/>
              <a:ext cx="1600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1" name="Rounded Rectangle 20"/>
          <p:cNvSpPr/>
          <p:nvPr/>
        </p:nvSpPr>
        <p:spPr bwMode="auto">
          <a:xfrm>
            <a:off x="2590800" y="53976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mutation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590800" y="3568839"/>
            <a:ext cx="6096000" cy="469761"/>
            <a:chOff x="2590800" y="3568839"/>
            <a:chExt cx="6096000" cy="469761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2590800" y="3568839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tag-tests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7300" y="3568839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affect control flow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90800" y="4178439"/>
            <a:ext cx="6096000" cy="469761"/>
            <a:chOff x="2590800" y="4178439"/>
            <a:chExt cx="6096000" cy="469761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90800" y="4178439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dictionary objects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67300" y="4178439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indexed by arbitrary string keys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90800" y="4788039"/>
            <a:ext cx="6096000" cy="469761"/>
            <a:chOff x="2590800" y="4788039"/>
            <a:chExt cx="6096000" cy="46976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2590800" y="4788039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first-class functions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67300" y="4788039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can appear inside objects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90800" y="6007239"/>
            <a:ext cx="6096000" cy="469761"/>
            <a:chOff x="2590800" y="6007239"/>
            <a:chExt cx="6096000" cy="46976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2590800" y="6007239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inheritance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7300" y="6007239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affects object lookup</a:t>
              </a:r>
            </a:p>
          </p:txBody>
        </p:sp>
      </p:grp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838200" y="2209800"/>
            <a:ext cx="1600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4209995" y="2503158"/>
            <a:ext cx="1699282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1" grpId="1" animBg="1"/>
      <p:bldP spid="32" grpId="0" animBg="1"/>
      <p:bldP spid="32" grpId="1" animBg="1"/>
      <p:bldP spid="32" grpId="3" animBg="1"/>
      <p:bldP spid="32" grpId="4" animBg="1"/>
      <p:bldP spid="32" grpId="5" animBg="1"/>
      <p:bldP spid="32" grpId="6" animBg="1"/>
      <p:bldP spid="33" grpId="0" animBg="1"/>
      <p:bldP spid="33" grpId="1" animBg="1"/>
      <p:bldP spid="21" grpId="0" animBg="1"/>
      <p:bldP spid="27" grpId="0" animBg="1"/>
      <p:bldP spid="27" grpId="1" animBg="1"/>
      <p:bldP spid="29" grpId="0" animBg="1"/>
      <p:bldP spid="2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33600" y="4168116"/>
            <a:ext cx="815318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752600" y="2057400"/>
            <a:ext cx="7220918" cy="3276600"/>
            <a:chOff x="1752600" y="2057400"/>
            <a:chExt cx="7220918" cy="3276600"/>
          </a:xfrm>
        </p:grpSpPr>
        <p:grpSp>
          <p:nvGrpSpPr>
            <p:cNvPr id="2" name="Group 66"/>
            <p:cNvGrpSpPr/>
            <p:nvPr/>
          </p:nvGrpSpPr>
          <p:grpSpPr>
            <a:xfrm>
              <a:off x="1752600" y="2057400"/>
              <a:ext cx="7220918" cy="3276600"/>
              <a:chOff x="3661486" y="2895600"/>
              <a:chExt cx="7220918" cy="3276600"/>
            </a:xfrm>
          </p:grpSpPr>
          <p:sp>
            <p:nvSpPr>
              <p:cNvPr id="68" name="Rounded Rectangle 67"/>
              <p:cNvSpPr/>
              <p:nvPr/>
            </p:nvSpPr>
            <p:spPr bwMode="auto">
              <a:xfrm>
                <a:off x="3661486" y="2895600"/>
                <a:ext cx="7162800" cy="3276600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 bwMode="auto">
              <a:xfrm>
                <a:off x="3661486" y="3169049"/>
                <a:ext cx="11430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10577604" y="5731934"/>
                <a:ext cx="3048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3" name="Group 73"/>
            <p:cNvGrpSpPr/>
            <p:nvPr/>
          </p:nvGrpSpPr>
          <p:grpSpPr>
            <a:xfrm>
              <a:off x="2785544" y="2133600"/>
              <a:ext cx="5901256" cy="3124200"/>
              <a:chOff x="2785544" y="2133600"/>
              <a:chExt cx="5901256" cy="2777067"/>
            </a:xfrm>
          </p:grpSpPr>
          <p:sp>
            <p:nvSpPr>
              <p:cNvPr id="64" name="Rounded Rectangle 63"/>
              <p:cNvSpPr/>
              <p:nvPr/>
            </p:nvSpPr>
            <p:spPr bwMode="auto">
              <a:xfrm>
                <a:off x="2819400" y="2133600"/>
                <a:ext cx="5867400" cy="2777067"/>
              </a:xfrm>
              <a:prstGeom prst="roundRect">
                <a:avLst>
                  <a:gd name="adj" fmla="val 0"/>
                </a:avLst>
              </a:prstGeom>
              <a:solidFill>
                <a:srgbClr val="BFBFB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 bwMode="auto">
              <a:xfrm>
                <a:off x="2785544" y="2908772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4" name="Group 60"/>
            <p:cNvGrpSpPr/>
            <p:nvPr/>
          </p:nvGrpSpPr>
          <p:grpSpPr>
            <a:xfrm>
              <a:off x="3200400" y="2895600"/>
              <a:ext cx="5469466" cy="2286000"/>
              <a:chOff x="3649130" y="3048000"/>
              <a:chExt cx="5469466" cy="2286000"/>
            </a:xfrm>
          </p:grpSpPr>
          <p:sp>
            <p:nvSpPr>
              <p:cNvPr id="59" name="Rounded Rectangle 58"/>
              <p:cNvSpPr/>
              <p:nvPr/>
            </p:nvSpPr>
            <p:spPr bwMode="auto">
              <a:xfrm>
                <a:off x="3649130" y="3048000"/>
                <a:ext cx="5410200" cy="2286000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>
                <a:off x="3649130" y="3169049"/>
                <a:ext cx="11430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>
                <a:off x="8813796" y="4792136"/>
                <a:ext cx="3048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5" name="Group 49"/>
            <p:cNvGrpSpPr/>
            <p:nvPr/>
          </p:nvGrpSpPr>
          <p:grpSpPr>
            <a:xfrm>
              <a:off x="4267200" y="2971800"/>
              <a:ext cx="4114800" cy="2133600"/>
              <a:chOff x="4724400" y="3124200"/>
              <a:chExt cx="4114800" cy="2133600"/>
            </a:xfrm>
          </p:grpSpPr>
          <p:sp>
            <p:nvSpPr>
              <p:cNvPr id="48" name="Rounded Rectangle 47"/>
              <p:cNvSpPr/>
              <p:nvPr/>
            </p:nvSpPr>
            <p:spPr bwMode="auto">
              <a:xfrm>
                <a:off x="4724400" y="3124200"/>
                <a:ext cx="4114800" cy="2133600"/>
              </a:xfrm>
              <a:prstGeom prst="roundRect">
                <a:avLst>
                  <a:gd name="adj" fmla="val 0"/>
                </a:avLst>
              </a:prstGeom>
              <a:solidFill>
                <a:srgbClr val="BFBFB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>
                <a:off x="4724400" y="4792133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46" name="Rounded Rectangle 45"/>
            <p:cNvSpPr/>
            <p:nvPr/>
          </p:nvSpPr>
          <p:spPr bwMode="auto">
            <a:xfrm>
              <a:off x="4648200" y="4648200"/>
              <a:ext cx="609600" cy="3810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grpSp>
          <p:nvGrpSpPr>
            <p:cNvPr id="7" name="Group 74"/>
            <p:cNvGrpSpPr/>
            <p:nvPr/>
          </p:nvGrpSpPr>
          <p:grpSpPr>
            <a:xfrm>
              <a:off x="4264229" y="3025116"/>
              <a:ext cx="4041571" cy="1546884"/>
              <a:chOff x="4188029" y="3025116"/>
              <a:chExt cx="4041571" cy="1546884"/>
            </a:xfrm>
          </p:grpSpPr>
          <p:sp>
            <p:nvSpPr>
              <p:cNvPr id="51" name="Rounded Rectangle 50"/>
              <p:cNvSpPr/>
              <p:nvPr/>
            </p:nvSpPr>
            <p:spPr bwMode="auto">
              <a:xfrm>
                <a:off x="4188029" y="3025116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d: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grpSp>
            <p:nvGrpSpPr>
              <p:cNvPr id="8" name="Group 71"/>
              <p:cNvGrpSpPr/>
              <p:nvPr/>
            </p:nvGrpSpPr>
            <p:grpSpPr>
              <a:xfrm>
                <a:off x="4580470" y="3048000"/>
                <a:ext cx="3649130" cy="1524000"/>
                <a:chOff x="4580470" y="3048000"/>
                <a:chExt cx="3649130" cy="1524000"/>
              </a:xfrm>
            </p:grpSpPr>
            <p:sp>
              <p:nvSpPr>
                <p:cNvPr id="31" name="Rounded Rectangle 30"/>
                <p:cNvSpPr/>
                <p:nvPr/>
              </p:nvSpPr>
              <p:spPr bwMode="auto">
                <a:xfrm>
                  <a:off x="4580470" y="3048000"/>
                  <a:ext cx="3649130" cy="1524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{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)=</a:t>
                  </a:r>
                  <a:r>
                    <a:rPr lang="en-US" sz="1600" dirty="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</a:t>
                  </a:r>
                  <a:r>
                    <a:rPr lang="en-US" sz="1600" dirty="0" err="1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Dict</a:t>
                  </a:r>
                  <a:r>
                    <a:rPr lang="en-US" sz="1600" dirty="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”</a:t>
                  </a:r>
                  <a:endParaRPr lang="en-US" sz="8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endParaRPr>
                </a:p>
                <a:p>
                  <a:endParaRPr lang="en-US" sz="8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endParaRPr>
                </a:p>
                <a:p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   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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sel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,</a:t>
                  </a:r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“n”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))=</a:t>
                  </a:r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“Int”</a:t>
                  </a:r>
                </a:p>
                <a:p>
                  <a:endParaRPr lang="en-US" sz="8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endParaRPr>
                </a:p>
                <a:p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   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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/>
                      <a:ea typeface="Consolas" pitchFamily="-65" charset="0"/>
                      <a:cs typeface="Monaco"/>
                      <a:sym typeface="Symbol" pitchFamily="-65" charset="2"/>
                    </a:rPr>
                    <a:t>f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)=</a:t>
                  </a:r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“Str”</a:t>
                  </a:r>
                  <a:r>
                    <a:rPr lang="en-US" sz="1600">
                      <a:latin typeface="Symbol" charset="2"/>
                      <a:ea typeface="Consolas" charset="0"/>
                      <a:cs typeface="Symbol" charset="2"/>
                      <a:sym typeface="Symbol" charset="2"/>
                    </a:rPr>
                    <a:t> </a:t>
                  </a:r>
                  <a:r>
                    <a:rPr lang="en-US" sz="16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  <a:sym typeface="Symbol" charset="2"/>
                    </a:rPr>
                    <a:t></a:t>
                  </a:r>
                </a:p>
                <a:p>
                  <a:endParaRPr lang="en-US" sz="8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endParaRPr>
                </a:p>
                <a:p>
                  <a:r>
                    <a:rPr lang="en-US" sz="16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  <a:sym typeface="Symbol" charset="2"/>
                    </a:rPr>
                    <a:t>      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sel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,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f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Symbol" charset="2"/>
                      <a:ea typeface="Consolas" pitchFamily="-65" charset="0"/>
                      <a:cs typeface="Symbol" charset="2"/>
                    </a:rPr>
                    <a:t> 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::           }</a:t>
                  </a:r>
                </a:p>
                <a:p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 bwMode="auto">
                <a:xfrm>
                  <a:off x="6705600" y="4114800"/>
                  <a:ext cx="1219200" cy="381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FBFB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</p:grpSp>
        </p:grpSp>
        <p:grpSp>
          <p:nvGrpSpPr>
            <p:cNvPr id="9" name="Group 72"/>
            <p:cNvGrpSpPr/>
            <p:nvPr/>
          </p:nvGrpSpPr>
          <p:grpSpPr>
            <a:xfrm>
              <a:off x="2819406" y="2209800"/>
              <a:ext cx="4648194" cy="609600"/>
              <a:chOff x="2785538" y="2209800"/>
              <a:chExt cx="4648194" cy="609600"/>
            </a:xfrm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2785538" y="2339316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f: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grpSp>
            <p:nvGrpSpPr>
              <p:cNvPr id="10" name="Group 52"/>
              <p:cNvGrpSpPr/>
              <p:nvPr/>
            </p:nvGrpSpPr>
            <p:grpSpPr>
              <a:xfrm>
                <a:off x="3166532" y="2209800"/>
                <a:ext cx="4267200" cy="609600"/>
                <a:chOff x="3048000" y="2438400"/>
                <a:chExt cx="4267200" cy="609600"/>
              </a:xfrm>
              <a:solidFill>
                <a:srgbClr val="FFFFFF"/>
              </a:solidFill>
            </p:grpSpPr>
            <p:sp>
              <p:nvSpPr>
                <p:cNvPr id="54" name="Rounded Rectangle 53"/>
                <p:cNvSpPr/>
                <p:nvPr/>
              </p:nvSpPr>
              <p:spPr bwMode="auto">
                <a:xfrm>
                  <a:off x="3048000" y="2438400"/>
                  <a:ext cx="4267200" cy="609600"/>
                </a:xfrm>
                <a:prstGeom prst="roundRect">
                  <a:avLst>
                    <a:gd name="adj" fmla="val 0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{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)=</a:t>
                  </a:r>
                  <a:r>
                    <a:rPr lang="en-US" sz="1600" dirty="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</a:t>
                  </a:r>
                  <a:r>
                    <a:rPr lang="en-US" sz="1600" dirty="0" err="1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Str”</a:t>
                  </a:r>
                  <a:r>
                    <a:rPr lang="en-US" sz="1600" dirty="0" err="1" smtClean="0">
                      <a:solidFill>
                        <a:srgbClr val="00408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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::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          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 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}</a:t>
                  </a:r>
                </a:p>
                <a:p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 bwMode="auto">
                <a:xfrm>
                  <a:off x="5775872" y="2548465"/>
                  <a:ext cx="1219200" cy="381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FBFB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</p:grpSp>
        </p:grpSp>
      </p:grp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71" name="Rounded Rectangle 70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r>
              <a:rPr lang="en-US" smtClean="0">
                <a:solidFill>
                  <a:srgbClr val="A3A3A3"/>
                </a:solidFill>
              </a:rPr>
              <a:t>Type Language</a:t>
            </a:r>
            <a:endParaRPr lang="en-US" dirty="0" smtClean="0">
              <a:solidFill>
                <a:srgbClr val="A3A3A3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Subtyping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A3A3A3"/>
                </a:solidFill>
              </a:rPr>
              <a:t>Extensions</a:t>
            </a:r>
          </a:p>
          <a:p>
            <a:endParaRPr lang="en-US" dirty="0" smtClean="0">
              <a:solidFill>
                <a:srgbClr val="A3A3A3"/>
              </a:solidFill>
            </a:endParaRPr>
          </a:p>
          <a:p>
            <a:r>
              <a:rPr lang="en-US" dirty="0" smtClean="0">
                <a:solidFill>
                  <a:srgbClr val="A3A3A3"/>
                </a:solidFill>
              </a:rPr>
              <a:t>Recap</a:t>
            </a:r>
            <a:endParaRPr lang="en-US" dirty="0">
              <a:solidFill>
                <a:srgbClr val="A3A3A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cxnSp>
        <p:nvCxnSpPr>
          <p:cNvPr id="22" name="Straight Arrow Connector 21"/>
          <p:cNvCxnSpPr>
            <a:stCxn id="19" idx="2"/>
            <a:endCxn id="16" idx="0"/>
          </p:cNvCxnSpPr>
          <p:nvPr/>
        </p:nvCxnSpPr>
        <p:spPr bwMode="auto">
          <a:xfrm rot="5400000">
            <a:off x="1144869" y="1905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Straight Arrow Connector 22"/>
          <p:cNvCxnSpPr>
            <a:stCxn id="16" idx="2"/>
            <a:endCxn id="18" idx="0"/>
          </p:cNvCxnSpPr>
          <p:nvPr/>
        </p:nvCxnSpPr>
        <p:spPr bwMode="auto">
          <a:xfrm rot="5400000">
            <a:off x="1118080" y="2945011"/>
            <a:ext cx="5560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9" name="Group 34"/>
          <p:cNvGrpSpPr/>
          <p:nvPr/>
        </p:nvGrpSpPr>
        <p:grpSpPr>
          <a:xfrm>
            <a:off x="5486400" y="6248400"/>
            <a:ext cx="2514600" cy="338554"/>
            <a:chOff x="3505200" y="1447800"/>
            <a:chExt cx="2514600" cy="33855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572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2" name="Rounded Rectangle 31"/>
          <p:cNvSpPr/>
          <p:nvPr/>
        </p:nvSpPr>
        <p:spPr bwMode="auto">
          <a:xfrm>
            <a:off x="3810000" y="1905000"/>
            <a:ext cx="38100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)=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>
                <a:solidFill>
                  <a:srgbClr val="333333"/>
                </a:solidFill>
                <a:latin typeface="Monaco"/>
                <a:ea typeface="Consolas" charset="0"/>
                <a:cs typeface="Monaco"/>
                <a:sym typeface="Symbol" charset="2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true</a:t>
            </a:r>
            <a:endParaRPr lang="en-US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486400" y="5715000"/>
            <a:ext cx="3429000" cy="338554"/>
            <a:chOff x="3505200" y="1447800"/>
            <a:chExt cx="3429000" cy="338554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4572000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8" name="Rounded Rectangle 37"/>
          <p:cNvSpPr/>
          <p:nvPr/>
        </p:nvSpPr>
        <p:spPr bwMode="auto">
          <a:xfrm>
            <a:off x="5215923" y="2510135"/>
            <a:ext cx="22098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 &lt;: Top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0800000" flipV="1">
            <a:off x="3733800" y="2438399"/>
            <a:ext cx="396240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32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grpSp>
        <p:nvGrpSpPr>
          <p:cNvPr id="7" name="Group 34"/>
          <p:cNvGrpSpPr/>
          <p:nvPr/>
        </p:nvGrpSpPr>
        <p:grpSpPr>
          <a:xfrm>
            <a:off x="5486400" y="6248400"/>
            <a:ext cx="2514600" cy="338554"/>
            <a:chOff x="3505200" y="1447800"/>
            <a:chExt cx="2514600" cy="33855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572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486400" y="5715000"/>
            <a:ext cx="3429000" cy="338554"/>
            <a:chOff x="3505200" y="1447800"/>
            <a:chExt cx="3429000" cy="338554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4572000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8" name="Rounded Rectangle 37"/>
          <p:cNvSpPr/>
          <p:nvPr/>
        </p:nvSpPr>
        <p:spPr bwMode="auto">
          <a:xfrm>
            <a:off x="3429000" y="4186535"/>
            <a:ext cx="51054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429000" y="3505200"/>
            <a:ext cx="5105400" cy="611188"/>
            <a:chOff x="3429000" y="3505200"/>
            <a:chExt cx="5105400" cy="6111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0800000">
              <a:off x="3429000" y="4114800"/>
              <a:ext cx="5105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4290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Top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3246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9000" y="2691824"/>
            <a:ext cx="2057400" cy="662564"/>
            <a:chOff x="3429000" y="1929824"/>
            <a:chExt cx="2057400" cy="6625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true</a:t>
              </a:r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6400800" y="2690236"/>
            <a:ext cx="2057400" cy="662564"/>
            <a:chOff x="3429000" y="1929824"/>
            <a:chExt cx="2057400" cy="662564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grpSp>
        <p:nvGrpSpPr>
          <p:cNvPr id="7" name="Group 34"/>
          <p:cNvGrpSpPr/>
          <p:nvPr/>
        </p:nvGrpSpPr>
        <p:grpSpPr>
          <a:xfrm>
            <a:off x="5486400" y="6248400"/>
            <a:ext cx="2514600" cy="338554"/>
            <a:chOff x="3505200" y="1447800"/>
            <a:chExt cx="2514600" cy="33855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572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486400" y="5715000"/>
            <a:ext cx="3429000" cy="338554"/>
            <a:chOff x="3505200" y="1447800"/>
            <a:chExt cx="3429000" cy="338554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4572000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8" name="Rounded Rectangle 37"/>
          <p:cNvSpPr/>
          <p:nvPr/>
        </p:nvSpPr>
        <p:spPr bwMode="auto">
          <a:xfrm>
            <a:off x="3429000" y="4186535"/>
            <a:ext cx="51054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9" name="Group 42"/>
          <p:cNvGrpSpPr/>
          <p:nvPr/>
        </p:nvGrpSpPr>
        <p:grpSpPr>
          <a:xfrm>
            <a:off x="3429000" y="3505200"/>
            <a:ext cx="5105400" cy="611188"/>
            <a:chOff x="3429000" y="3505200"/>
            <a:chExt cx="5105400" cy="6111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0800000">
              <a:off x="3429000" y="4114800"/>
              <a:ext cx="5105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4290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Top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3246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3429000" y="2691824"/>
            <a:ext cx="2057400" cy="662564"/>
            <a:chOff x="3429000" y="1929824"/>
            <a:chExt cx="2057400" cy="6625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true</a:t>
              </a:r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8"/>
          <p:cNvGrpSpPr/>
          <p:nvPr/>
        </p:nvGrpSpPr>
        <p:grpSpPr>
          <a:xfrm>
            <a:off x="6400800" y="2690236"/>
            <a:ext cx="2057400" cy="662564"/>
            <a:chOff x="3429000" y="1929824"/>
            <a:chExt cx="2057400" cy="662564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048000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209800" y="1293812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098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165882" y="1645968"/>
            <a:ext cx="447347" cy="511048"/>
            <a:chOff x="1165882" y="1645968"/>
            <a:chExt cx="447347" cy="511048"/>
          </a:xfrm>
        </p:grpSpPr>
        <p:cxnSp>
          <p:nvCxnSpPr>
            <p:cNvPr id="22" name="Straight Arrow Connector 21"/>
            <p:cNvCxnSpPr>
              <a:stCxn id="19" idx="2"/>
              <a:endCxn id="16" idx="0"/>
            </p:cNvCxnSpPr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143000" y="2667000"/>
            <a:ext cx="447347" cy="511048"/>
            <a:chOff x="1165882" y="1645968"/>
            <a:chExt cx="447347" cy="51104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048000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209800" y="1293812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098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165882" y="1645968"/>
            <a:ext cx="447347" cy="511048"/>
            <a:chOff x="1165882" y="1645968"/>
            <a:chExt cx="447347" cy="511048"/>
          </a:xfrm>
        </p:grpSpPr>
        <p:cxnSp>
          <p:nvCxnSpPr>
            <p:cNvPr id="22" name="Straight Arrow Connector 21"/>
            <p:cNvCxnSpPr>
              <a:stCxn id="19" idx="2"/>
              <a:endCxn id="16" idx="0"/>
            </p:cNvCxnSpPr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3" name="Group 42"/>
          <p:cNvGrpSpPr/>
          <p:nvPr/>
        </p:nvGrpSpPr>
        <p:grpSpPr>
          <a:xfrm>
            <a:off x="1143000" y="2667000"/>
            <a:ext cx="447347" cy="511048"/>
            <a:chOff x="1165882" y="1645968"/>
            <a:chExt cx="447347" cy="51104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49" name="Content Placeholder 2"/>
          <p:cNvSpPr>
            <a:spLocks/>
          </p:cNvSpPr>
          <p:nvPr/>
        </p:nvSpPr>
        <p:spPr bwMode="auto">
          <a:xfrm>
            <a:off x="3276600" y="20574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</a:pPr>
            <a:r>
              <a:rPr lang="en-US" sz="3200" dirty="0">
                <a:latin typeface="Calibri" pitchFamily="-65" charset="0"/>
              </a:rPr>
              <a:t>Decidable if: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Only values in formulas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Underlying theories decidable</a:t>
            </a:r>
          </a:p>
        </p:txBody>
      </p:sp>
      <p:sp>
        <p:nvSpPr>
          <p:cNvPr id="50" name="Content Placeholder 2"/>
          <p:cNvSpPr>
            <a:spLocks/>
          </p:cNvSpPr>
          <p:nvPr/>
        </p:nvSpPr>
        <p:spPr bwMode="auto">
          <a:xfrm>
            <a:off x="3276600" y="41910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</a:pPr>
            <a:r>
              <a:rPr lang="en-US" sz="3200" dirty="0">
                <a:latin typeface="Calibri" pitchFamily="-65" charset="0"/>
              </a:rPr>
              <a:t>With nested refinements: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No new theories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But implication is imprecise!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 with Nesting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82381" y="1143000"/>
            <a:ext cx="1627419" cy="2590800"/>
            <a:chOff x="582381" y="1143000"/>
            <a:chExt cx="1627419" cy="2590800"/>
          </a:xfrm>
        </p:grpSpPr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582381" y="2156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582381" y="3223022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582381" y="1143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1144869" y="1905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5400000">
            <a:off x="1118080" y="2945011"/>
            <a:ext cx="5560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3276600" y="2438400"/>
            <a:ext cx="5185487" cy="2791781"/>
            <a:chOff x="3276600" y="2438400"/>
            <a:chExt cx="5185487" cy="279178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778133" y="2445948"/>
              <a:ext cx="1683954" cy="556284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3886200" y="2438400"/>
              <a:ext cx="1683954" cy="556284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41" name="Content Placeholder 2"/>
            <p:cNvSpPr>
              <a:spLocks/>
            </p:cNvSpPr>
            <p:nvPr/>
          </p:nvSpPr>
          <p:spPr bwMode="auto">
            <a:xfrm>
              <a:off x="3276600" y="4054475"/>
              <a:ext cx="5105400" cy="1175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342900" indent="-342900" algn="ctr" defTabSz="457200" eaLnBrk="1" hangingPunct="1">
                <a:spcBef>
                  <a:spcPct val="20000"/>
                </a:spcBef>
              </a:pPr>
              <a:r>
                <a:rPr lang="en-US" sz="3200" dirty="0">
                  <a:latin typeface="Calibri" pitchFamily="-65" charset="0"/>
                </a:rPr>
                <a:t>Invalid, as these are distinct</a:t>
              </a:r>
            </a:p>
            <a:p>
              <a:pPr marL="342900" indent="-342900" algn="ctr" defTabSz="457200" eaLnBrk="1" hangingPunct="1">
                <a:spcBef>
                  <a:spcPct val="20000"/>
                </a:spcBef>
              </a:pPr>
              <a:r>
                <a:rPr lang="en-US" sz="3200" dirty="0">
                  <a:latin typeface="Calibri" pitchFamily="-65" charset="0"/>
                </a:rPr>
                <a:t>uninterpreted constants</a:t>
              </a:r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3048000" y="2475809"/>
            <a:ext cx="55626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539718" y="2286000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with Nesting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14400" y="2286000"/>
            <a:ext cx="1627419" cy="3939778"/>
            <a:chOff x="457200" y="2286000"/>
            <a:chExt cx="1627419" cy="3939778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57200" y="3299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457200" y="5715000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457200" y="2286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7010400" y="2286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1476888" y="3048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775610" y="4762500"/>
            <a:ext cx="1905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" name="Straight Arrow Connector 10"/>
          <p:cNvCxnSpPr>
            <a:stCxn id="26" idx="3"/>
            <a:endCxn id="8" idx="1"/>
          </p:cNvCxnSpPr>
          <p:nvPr/>
        </p:nvCxnSpPr>
        <p:spPr bwMode="auto">
          <a:xfrm>
            <a:off x="6172200" y="2541389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sp>
        <p:nvSpPr>
          <p:cNvPr id="13" name="Content Placeholder 2"/>
          <p:cNvSpPr>
            <a:spLocks/>
          </p:cNvSpPr>
          <p:nvPr/>
        </p:nvSpPr>
        <p:spPr bwMode="auto">
          <a:xfrm>
            <a:off x="0" y="997803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When goal is base predicate:</a:t>
            </a:r>
            <a:b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</a:b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Content Placeholder 2"/>
          <p:cNvSpPr>
            <a:spLocks/>
          </p:cNvSpPr>
          <p:nvPr/>
        </p:nvSpPr>
        <p:spPr bwMode="auto">
          <a:xfrm>
            <a:off x="4114800" y="997803"/>
            <a:ext cx="502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When goal is “has-type” predicate:</a:t>
            </a:r>
            <a:b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</a:b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 flipH="1" flipV="1">
            <a:off x="1027905" y="3771900"/>
            <a:ext cx="61722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4544781" y="2286000"/>
            <a:ext cx="1627419" cy="3962400"/>
            <a:chOff x="4544781" y="2286000"/>
            <a:chExt cx="1627419" cy="3962400"/>
          </a:xfrm>
        </p:grpSpPr>
        <p:sp>
          <p:nvSpPr>
            <p:cNvPr id="24" name="AutoShape 18"/>
            <p:cNvSpPr>
              <a:spLocks noChangeArrowheads="1"/>
            </p:cNvSpPr>
            <p:nvPr/>
          </p:nvSpPr>
          <p:spPr bwMode="auto">
            <a:xfrm>
              <a:off x="4544781" y="3299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25" name="AutoShape 18"/>
            <p:cNvSpPr>
              <a:spLocks noChangeArrowheads="1"/>
            </p:cNvSpPr>
            <p:nvPr/>
          </p:nvSpPr>
          <p:spPr bwMode="auto">
            <a:xfrm>
              <a:off x="4544781" y="5737622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26" name="AutoShape 18"/>
            <p:cNvSpPr>
              <a:spLocks noChangeArrowheads="1"/>
            </p:cNvSpPr>
            <p:nvPr/>
          </p:nvSpPr>
          <p:spPr bwMode="auto">
            <a:xfrm>
              <a:off x="4544781" y="2286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cxnSp>
        <p:nvCxnSpPr>
          <p:cNvPr id="27" name="Straight Arrow Connector 26"/>
          <p:cNvCxnSpPr>
            <a:stCxn id="26" idx="2"/>
            <a:endCxn id="24" idx="0"/>
          </p:cNvCxnSpPr>
          <p:nvPr/>
        </p:nvCxnSpPr>
        <p:spPr bwMode="auto">
          <a:xfrm rot="5400000">
            <a:off x="5107269" y="3048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 bwMode="auto">
          <a:xfrm rot="5400000">
            <a:off x="4394680" y="4773811"/>
            <a:ext cx="19276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0" name="Content Placeholder 2"/>
          <p:cNvSpPr>
            <a:spLocks/>
          </p:cNvSpPr>
          <p:nvPr/>
        </p:nvSpPr>
        <p:spPr bwMode="auto">
          <a:xfrm>
            <a:off x="5410200" y="47961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U’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cxnSp>
        <p:nvCxnSpPr>
          <p:cNvPr id="32" name="Elbow Connector 31"/>
          <p:cNvCxnSpPr>
            <a:stCxn id="24" idx="3"/>
            <a:endCxn id="8" idx="2"/>
          </p:cNvCxnSpPr>
          <p:nvPr/>
        </p:nvCxnSpPr>
        <p:spPr bwMode="auto">
          <a:xfrm flipV="1">
            <a:off x="6172200" y="2796778"/>
            <a:ext cx="1651910" cy="75783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4" name="Content Placeholder 2"/>
          <p:cNvSpPr>
            <a:spLocks/>
          </p:cNvSpPr>
          <p:nvPr/>
        </p:nvSpPr>
        <p:spPr bwMode="auto">
          <a:xfrm>
            <a:off x="6172199" y="3581400"/>
            <a:ext cx="1676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U’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36" name="Content Placeholder 2"/>
          <p:cNvSpPr>
            <a:spLocks/>
          </p:cNvSpPr>
          <p:nvPr/>
        </p:nvSpPr>
        <p:spPr bwMode="auto">
          <a:xfrm>
            <a:off x="1752600" y="48006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endParaRPr lang="en-US" dirty="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/>
      <p:bldP spid="30" grpId="0"/>
      <p:bldP spid="34" grpId="0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937282" y="1371600"/>
            <a:ext cx="5791200" cy="1680865"/>
            <a:chOff x="937282" y="381000"/>
            <a:chExt cx="5791200" cy="1680865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937282" y="1600200"/>
              <a:ext cx="57912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p </a:t>
              </a:r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dirty="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2133600" y="381000"/>
              <a:ext cx="2040600" cy="91940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Uninterpreted</a:t>
              </a:r>
              <a:br>
                <a:rPr lang="en-US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Reasoning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with Nesting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0" y="3733800"/>
            <a:ext cx="9144000" cy="533400"/>
            <a:chOff x="0" y="3048000"/>
            <a:chExt cx="9144000" cy="5334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0" y="3119735"/>
              <a:ext cx="91440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p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1676400" y="3048000"/>
              <a:ext cx="6096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382000" cy="2057400"/>
          </a:xfrm>
        </p:spPr>
        <p:txBody>
          <a:bodyPr/>
          <a:lstStyle/>
          <a:p>
            <a:pPr algn="ctr">
              <a:buNone/>
            </a:pPr>
            <a:r>
              <a:rPr lang="en-US"/>
              <a:t>Normalize formulas to</a:t>
            </a:r>
          </a:p>
          <a:p>
            <a:pPr algn="ctr">
              <a:buNone/>
            </a:pPr>
            <a:r>
              <a:rPr lang="en-US"/>
              <a:t>subdivide obligations appropriately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918482" y="1371600"/>
            <a:ext cx="5638800" cy="2209800"/>
            <a:chOff x="2918482" y="914400"/>
            <a:chExt cx="5638800" cy="22098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918482" y="2662535"/>
              <a:ext cx="5638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Int</a:t>
              </a:r>
              <a:r>
                <a:rPr lang="en-US" dirty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r>
                <a:rPr lang="en-US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217769" y="1066800"/>
              <a:ext cx="685799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smtClean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+</a:t>
              </a:r>
              <a:endParaRPr kumimoji="0" lang="en-US" sz="3200" b="0" i="0" u="none" strike="noStrike" cap="none" normalizeH="0" baseline="0" dirty="0">
                <a:ln>
                  <a:noFill/>
                </a:ln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7" name="AutoShape 18"/>
            <p:cNvSpPr>
              <a:spLocks noChangeArrowheads="1"/>
            </p:cNvSpPr>
            <p:nvPr/>
          </p:nvSpPr>
          <p:spPr bwMode="auto">
            <a:xfrm>
              <a:off x="4911123" y="914400"/>
              <a:ext cx="2040600" cy="9194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Syntactic</a:t>
              </a:r>
              <a:br>
                <a:rPr lang="en-US">
                  <a:latin typeface="Calibri" pitchFamily="-65" charset="0"/>
                </a:rPr>
              </a:br>
              <a:r>
                <a:rPr lang="en-US">
                  <a:latin typeface="Calibri" pitchFamily="-65" charset="0"/>
                </a:rPr>
                <a:t>Reasoning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BECC-5839-4146-AF63-7CEC011EE28A}" type="slidenum">
              <a:rPr lang="en-US"/>
              <a:pPr/>
              <a:t>3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“Dynamic Languages”?</a:t>
            </a:r>
          </a:p>
        </p:txBody>
      </p:sp>
      <p:sp>
        <p:nvSpPr>
          <p:cNvPr id="22" name="Rectangle 16"/>
          <p:cNvSpPr txBox="1">
            <a:spLocks noChangeArrowheads="1"/>
          </p:cNvSpPr>
          <p:nvPr/>
        </p:nvSpPr>
        <p:spPr bwMode="auto">
          <a:xfrm>
            <a:off x="381000" y="838200"/>
            <a:ext cx="838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Lack of static types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… makes rapid prototyping / multi-language applications easy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kern="0" dirty="0" err="1" smtClean="0">
                <a:latin typeface="Calibri"/>
                <a:ea typeface="+mn-ea"/>
                <a:cs typeface="Calibri"/>
              </a:rPr>
              <a:t>	… makes reliability / performance / maintenance hard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200" kern="0" dirty="0" smtClean="0">
                <a:latin typeface="Calibri"/>
                <a:cs typeface="Calibri"/>
              </a:rPr>
              <a:t>Goal: Design a type system for these features</a:t>
            </a:r>
            <a:endParaRPr lang="en-US" kern="0" dirty="0" err="1" smtClean="0">
              <a:latin typeface="Calibri"/>
              <a:cs typeface="Calibri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2590800" y="35688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2590800" y="53976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mutation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2590800" y="60072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inheritance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2590800" y="47880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first-class functions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590800" y="41784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dictionary objects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67300" y="35688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affect control flow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067300" y="41784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indexed by arbitrary string keys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067300" y="47880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can appear inside objects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67300" y="60072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affects object lookup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2438400" y="3429000"/>
            <a:ext cx="6096000" cy="19812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3400" y="3429000"/>
            <a:ext cx="1676400" cy="1981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>
                <a:latin typeface="Calibri"/>
                <a:cs typeface="Calibri"/>
              </a:rPr>
              <a:t>These alone are hard!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bldLvl="2"/>
      <p:bldP spid="48" grpId="0" animBg="1"/>
      <p:bldP spid="4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r>
              <a:rPr lang="en-US" smtClean="0">
                <a:solidFill>
                  <a:srgbClr val="A3A3A3"/>
                </a:solidFill>
              </a:rPr>
              <a:t>Type Language</a:t>
            </a:r>
          </a:p>
          <a:p>
            <a:endParaRPr lang="en-US" smtClean="0">
              <a:solidFill>
                <a:srgbClr val="A3A3A3"/>
              </a:solidFill>
            </a:endParaRPr>
          </a:p>
          <a:p>
            <a:r>
              <a:rPr lang="en-US" dirty="0" smtClean="0">
                <a:solidFill>
                  <a:srgbClr val="A3A3A3"/>
                </a:solidFill>
              </a:rPr>
              <a:t>Subtyping</a:t>
            </a:r>
          </a:p>
          <a:p>
            <a:endParaRPr lang="en-US" dirty="0" smtClean="0"/>
          </a:p>
          <a:p>
            <a:r>
              <a:rPr lang="en-US" dirty="0" err="1" smtClean="0"/>
              <a:t>Extensions</a:t>
            </a:r>
          </a:p>
          <a:p>
            <a:endParaRPr lang="en-US" dirty="0" smtClean="0">
              <a:solidFill>
                <a:srgbClr val="A3A3A3"/>
              </a:solidFill>
            </a:endParaRPr>
          </a:p>
          <a:p>
            <a:r>
              <a:rPr lang="en-US" dirty="0" smtClean="0">
                <a:solidFill>
                  <a:srgbClr val="A3A3A3"/>
                </a:solidFill>
              </a:rPr>
              <a:t>Recap</a:t>
            </a:r>
            <a:endParaRPr lang="en-US" dirty="0">
              <a:solidFill>
                <a:srgbClr val="A3A3A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3886200"/>
          </a:xfrm>
        </p:spPr>
        <p:txBody>
          <a:bodyPr/>
          <a:lstStyle/>
          <a:p>
            <a:r>
              <a:rPr lang="en-US"/>
              <a:t>Simple to add additional type constructors</a:t>
            </a:r>
          </a:p>
          <a:p>
            <a:endParaRPr lang="en-US"/>
          </a:p>
          <a:p>
            <a:r>
              <a:rPr lang="en-US"/>
              <a:t>Extend the grammar of type terms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Add additional syntactic subtyping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31</a:t>
            </a:fld>
            <a:endParaRPr lang="en-US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4232877" y="4800600"/>
            <a:ext cx="1828800" cy="374571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alibri" pitchFamily="-65" charset="0"/>
              </a:rPr>
              <a:t>Arrow Rule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4232877" y="5264229"/>
            <a:ext cx="1828800" cy="374571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alibri" pitchFamily="-65" charset="0"/>
              </a:rPr>
              <a:t>Covariant List Rule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4232877" y="5715000"/>
            <a:ext cx="1828800" cy="374571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alibri" pitchFamily="-65" charset="0"/>
              </a:rPr>
              <a:t>Null List Rule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2785077" y="4648200"/>
            <a:ext cx="3581400" cy="160020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r>
              <a:rPr lang="en-US">
                <a:latin typeface="Calibri" pitchFamily="-65" charset="0"/>
              </a:rPr>
              <a:t>Syntactic</a:t>
            </a:r>
            <a:br>
              <a:rPr lang="en-US">
                <a:latin typeface="Calibri" pitchFamily="-65" charset="0"/>
              </a:rPr>
            </a:br>
            <a:r>
              <a:rPr lang="en-US">
                <a:latin typeface="Calibri" pitchFamily="-65" charset="0"/>
              </a:rPr>
              <a:t>Rules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676400" y="2895600"/>
            <a:ext cx="5791200" cy="575290"/>
          </a:xfrm>
          <a:prstGeom prst="roundRect">
            <a:avLst>
              <a:gd name="adj" fmla="val 10259"/>
            </a:avLst>
          </a:prstGeom>
          <a:noFill/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U ::= x:T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| A | List[T] | Null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77323" y="3406116"/>
            <a:ext cx="6814180" cy="110799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map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</a:t>
            </a:r>
            <a:endParaRPr lang="en-US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xs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map f xs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8650" y="1611642"/>
            <a:ext cx="8272463" cy="10668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</a:p>
          <a:p>
            <a:endParaRPr lang="en-US" sz="800">
              <a:solidFill>
                <a:srgbClr val="333333"/>
              </a:solidFill>
              <a:latin typeface="Monaco"/>
              <a:ea typeface="Apple Symbols" charset="2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23077" y="4702310"/>
            <a:ext cx="5105400" cy="1066006"/>
            <a:chOff x="2023077" y="4702310"/>
            <a:chExt cx="5105400" cy="1066006"/>
          </a:xfrm>
          <a:noFill/>
        </p:grpSpPr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6210697" y="4968613"/>
              <a:ext cx="532606" cy="1588"/>
            </a:xfrm>
            <a:prstGeom prst="straightConnector1">
              <a:avLst/>
            </a:prstGeom>
            <a:grp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2023077" y="5226284"/>
              <a:ext cx="5105400" cy="542032"/>
            </a:xfrm>
            <a:prstGeom prst="roundRect">
              <a:avLst>
                <a:gd name="adj" fmla="val 26676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encode recursive data as dictionaries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2938810" y="4963106"/>
              <a:ext cx="523180" cy="1588"/>
            </a:xfrm>
            <a:prstGeom prst="straightConnector1">
              <a:avLst/>
            </a:prstGeom>
            <a:grp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18472" y="2156484"/>
            <a:ext cx="1828801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9780" y="1066800"/>
            <a:ext cx="5164439" cy="2154436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filter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filter f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filter f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371962" y="4800600"/>
            <a:ext cx="6400075" cy="16002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n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=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True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800" smtClean="0">
              <a:solidFill>
                <a:srgbClr val="E39B30"/>
              </a:solidFill>
              <a:latin typeface="Symbol" charset="2"/>
              <a:ea typeface="Consolas" pitchFamily="-65" charset="0"/>
              <a:cs typeface="Symbol" charset="2"/>
            </a:endParaRPr>
          </a:p>
          <a:p>
            <a:pPr>
              <a:buFont typeface="Symbol" charset="2"/>
              <a:buChar char=" "/>
            </a:pP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	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>
              <a:buFont typeface="Symbol" charset="2"/>
              <a:buChar char=" "/>
            </a:pPr>
            <a:endParaRPr lang="en-US" sz="800" smtClean="0">
              <a:solidFill>
                <a:srgbClr val="E39B30"/>
              </a:solidFill>
              <a:latin typeface="Symbol" charset="2"/>
              <a:ea typeface="Consolas" pitchFamily="-65" charset="0"/>
              <a:cs typeface="Symbol" charset="2"/>
            </a:endParaRPr>
          </a:p>
          <a:p>
            <a:pPr>
              <a:buFont typeface="Symbol" charset="2"/>
              <a:buChar char=" "/>
            </a:pP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	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49748" y="4983432"/>
            <a:ext cx="303754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64959" y="3648174"/>
            <a:ext cx="5844518" cy="1304826"/>
            <a:chOff x="1767818" y="5226284"/>
            <a:chExt cx="5844518" cy="1304826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1767818" y="5226284"/>
              <a:ext cx="5844518" cy="542032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usual definition, but an interesting type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5400000">
              <a:off x="6123850" y="6150507"/>
              <a:ext cx="760412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4961" y="1371600"/>
            <a:ext cx="6214077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dispatch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d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 err="1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 err="1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d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77125" y="2743200"/>
            <a:ext cx="5789749" cy="13716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d: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600" smtClean="0">
              <a:solidFill>
                <a:srgbClr val="E39B30"/>
              </a:solidFill>
              <a:latin typeface="Symbol" charset="2"/>
              <a:ea typeface="Consolas" pitchFamily="-65" charset="0"/>
              <a:cs typeface="Symbol" charset="2"/>
            </a:endParaRPr>
          </a:p>
          <a:p>
            <a:pPr>
              <a:buFont typeface="Symbol" charset="2"/>
              <a:buChar char=" "/>
            </a:pP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	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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d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>
              <a:buFont typeface="Symbol" charset="2"/>
              <a:buChar char=" "/>
            </a:pPr>
            <a:endParaRPr lang="en-US" sz="600" smtClean="0">
              <a:solidFill>
                <a:srgbClr val="E39B30"/>
              </a:solidFill>
              <a:latin typeface="Symbol" charset="2"/>
              <a:ea typeface="Consolas" pitchFamily="-65" charset="0"/>
              <a:cs typeface="Symbol" charset="2"/>
            </a:endParaRPr>
          </a:p>
          <a:p>
            <a:pPr>
              <a:buFont typeface="Symbol" charset="2"/>
              <a:buChar char=" "/>
            </a:pP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	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49741" y="2667000"/>
            <a:ext cx="5844518" cy="3185458"/>
            <a:chOff x="1649741" y="2667000"/>
            <a:chExt cx="5844518" cy="318545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649741" y="4876800"/>
              <a:ext cx="5844518" cy="975658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 form of “bounded quantification” since</a:t>
              </a:r>
            </a:p>
            <a:p>
              <a:pPr algn="ctr" eaLnBrk="1" hangingPunct="1"/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d</a:t>
              </a:r>
              <a:r>
                <a:rPr lang="en-US" dirty="0" err="1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err="1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A</a:t>
              </a: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but additional constraints on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A</a:t>
              </a:r>
              <a:endParaRPr lang="en-US" dirty="0">
                <a:latin typeface="Monaco"/>
                <a:ea typeface="Consolas" pitchFamily="-65" charset="0"/>
                <a:cs typeface="Monaco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724400" y="2667000"/>
              <a:ext cx="1981200" cy="1066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 bwMode="auto">
            <a:xfrm rot="5400000" flipH="1" flipV="1">
              <a:off x="5105003" y="4343003"/>
              <a:ext cx="12192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/>
              <a:t>Refinement types are a compelling approach</a:t>
            </a:r>
          </a:p>
          <a:p>
            <a:pPr lvl="1">
              <a:spcAft>
                <a:spcPts val="1200"/>
              </a:spcAft>
            </a:pPr>
            <a:r>
              <a:rPr lang="en-US"/>
              <a:t>Dynamic dictionaries require dependency</a:t>
            </a:r>
          </a:p>
          <a:p>
            <a:pPr lvl="1">
              <a:spcAft>
                <a:spcPts val="1200"/>
              </a:spcAft>
            </a:pPr>
            <a:r>
              <a:rPr lang="en-US"/>
              <a:t>Tag-tests require path sensitivity</a:t>
            </a:r>
          </a:p>
          <a:p>
            <a:pPr>
              <a:spcAft>
                <a:spcPts val="1200"/>
              </a:spcAft>
            </a:pPr>
            <a:r>
              <a:rPr lang="en-US"/>
              <a:t>But, not enough for lambdas in dictionaries</a:t>
            </a:r>
          </a:p>
          <a:p>
            <a:pPr>
              <a:spcAft>
                <a:spcPts val="1200"/>
              </a:spcAft>
            </a:pPr>
            <a:r>
              <a:rPr lang="en-US"/>
              <a:t>Nested refinement types are a clean solution</a:t>
            </a:r>
          </a:p>
          <a:p>
            <a:pPr lvl="1">
              <a:spcAft>
                <a:spcPts val="1200"/>
              </a:spcAft>
            </a:pPr>
            <a:r>
              <a:rPr lang="en-US"/>
              <a:t>Natural way to describe dynamic idioms</a:t>
            </a:r>
          </a:p>
          <a:p>
            <a:pPr lvl="1">
              <a:spcAft>
                <a:spcPts val="1200"/>
              </a:spcAft>
            </a:pPr>
            <a:r>
              <a:rPr lang="en-US"/>
              <a:t>Novel subtyping remains decidable and automatic</a:t>
            </a:r>
          </a:p>
          <a:p>
            <a:pPr>
              <a:spcAft>
                <a:spcPts val="1200"/>
              </a:spcAft>
            </a:pPr>
            <a:r>
              <a:rPr lang="en-US"/>
              <a:t>Interesting soundness proof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Extend to imperative JavaScript setting</a:t>
            </a:r>
          </a:p>
          <a:p>
            <a:pPr lvl="1">
              <a:spcAft>
                <a:spcPts val="600"/>
              </a:spcAft>
            </a:pPr>
            <a:r>
              <a:rPr lang="en-US"/>
              <a:t>Employ strong update techniques</a:t>
            </a:r>
          </a:p>
          <a:p>
            <a:pPr lvl="1">
              <a:spcAft>
                <a:spcPts val="600"/>
              </a:spcAft>
            </a:pPr>
            <a:r>
              <a:rPr lang="en-US"/>
              <a:t>Track prototype chain for inheritance</a:t>
            </a:r>
          </a:p>
          <a:p>
            <a:pPr>
              <a:spcAft>
                <a:spcPts val="600"/>
              </a:spcAft>
            </a:pPr>
            <a:r>
              <a:rPr lang="en-US"/>
              <a:t>Better inference</a:t>
            </a:r>
          </a:p>
          <a:p>
            <a:pPr lvl="1">
              <a:spcAft>
                <a:spcPts val="600"/>
              </a:spcAft>
            </a:pPr>
            <a:r>
              <a:rPr lang="en-US"/>
              <a:t>Untyped programmers allergic to annotations </a:t>
            </a:r>
          </a:p>
          <a:p>
            <a:pPr lvl="1">
              <a:spcAft>
                <a:spcPts val="600"/>
              </a:spcAft>
            </a:pPr>
            <a:r>
              <a:rPr lang="en-US"/>
              <a:t>Perhaps utilize run-time information</a:t>
            </a:r>
          </a:p>
          <a:p>
            <a:pPr>
              <a:spcAft>
                <a:spcPts val="600"/>
              </a:spcAft>
            </a:pPr>
            <a:r>
              <a:rPr lang="en-US"/>
              <a:t>Applications</a:t>
            </a:r>
          </a:p>
          <a:p>
            <a:pPr lvl="1">
              <a:spcAft>
                <a:spcPts val="600"/>
              </a:spcAft>
            </a:pPr>
            <a:r>
              <a:rPr lang="en-US"/>
              <a:t>JavaScript benchmarks (e.g. SunSpider)</a:t>
            </a:r>
          </a:p>
          <a:p>
            <a:pPr lvl="1">
              <a:spcAft>
                <a:spcPts val="600"/>
              </a:spcAft>
            </a:pPr>
            <a:r>
              <a:rPr lang="en-US"/>
              <a:t>JavaScript frameworks (e.g. Dojo)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895-C639-C84D-8BF1-47249E81A26E}" type="slidenum">
              <a:rPr lang="en-US"/>
              <a:pPr/>
              <a:t>37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95600" y="1249501"/>
            <a:ext cx="3352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0" b="0" i="0" u="none" strike="noStrike" kern="0" cap="none" spc="0" normalizeH="0" baseline="0" noProof="0">
                <a:ln>
                  <a:noFill/>
                </a:ln>
                <a:solidFill>
                  <a:srgbClr val="003F84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5791200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http://cseweb.ucsd.edu/~rchugh/research/nested/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53713" y="2141017"/>
            <a:ext cx="18288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0" cap="none" spc="0" normalizeH="0" baseline="0" noProof="0">
                <a:ln>
                  <a:noFill/>
                </a:ln>
                <a:solidFill>
                  <a:srgbClr val="003F84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::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0"/>
            <a:ext cx="9144000" cy="5638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Calibri" pitchFamily="-65" charset="0"/>
              </a:rPr>
              <a:t>Extra Slides</a:t>
            </a:r>
            <a:endParaRPr lang="en-US" sz="5400" dirty="0">
              <a:solidFill>
                <a:schemeClr val="bg1"/>
              </a:solidFill>
              <a:latin typeface="Calibri" pitchFamily="-65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6189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362200"/>
          <a:ext cx="8686800" cy="2352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90954"/>
                <a:gridCol w="556846"/>
                <a:gridCol w="7239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tagof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x:Top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/>
                        </a:rPr>
                        <a:t>tag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mem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Bool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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True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sym typeface="Symbol"/>
                        </a:rPr>
                        <a:t>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has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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has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sel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x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:Top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upd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upd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bot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590800" y="35688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47880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first-class functions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590800" y="4178439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dictionary objects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7300" y="35688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affect control flow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7300" y="41784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indexed by arbitrary string keys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67300" y="4788039"/>
            <a:ext cx="36195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can appear inside objects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81300" y="1219200"/>
            <a:ext cx="3581400" cy="109537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438400" y="3429000"/>
            <a:ext cx="6096000" cy="19812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3429000"/>
            <a:ext cx="1676400" cy="1981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These alone are hard!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00400" y="1196316"/>
            <a:ext cx="3009900" cy="423862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581400" y="1927884"/>
            <a:ext cx="838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701518" y="1581210"/>
            <a:ext cx="838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701518" y="1577316"/>
            <a:ext cx="143827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r>
              <a:rPr lang="en-US"/>
              <a:t>Types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r>
              <a:rPr lang="en-US"/>
              <a:t>Formulas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Logical Values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40</a:t>
            </a:fld>
            <a:endParaRPr lang="en-US"/>
          </a:p>
        </p:txBody>
      </p:sp>
      <p:grpSp>
        <p:nvGrpSpPr>
          <p:cNvPr id="6" name="Group 34"/>
          <p:cNvGrpSpPr/>
          <p:nvPr/>
        </p:nvGrpSpPr>
        <p:grpSpPr>
          <a:xfrm>
            <a:off x="3657600" y="1066800"/>
            <a:ext cx="3463323" cy="338554"/>
            <a:chOff x="3505200" y="1447800"/>
            <a:chExt cx="3463323" cy="33855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606323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3352800" y="1600200"/>
            <a:ext cx="3996723" cy="609600"/>
            <a:chOff x="4994877" y="685800"/>
            <a:chExt cx="3996723" cy="609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994877" y="815316"/>
              <a:ext cx="13716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00800" y="685800"/>
              <a:ext cx="2590800" cy="6096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7456159" y="803874"/>
              <a:ext cx="1192196" cy="381000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3505200" y="2895600"/>
            <a:ext cx="3276600" cy="338554"/>
            <a:chOff x="4038600" y="1447800"/>
            <a:chExt cx="3276600" cy="338554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181600" y="1447800"/>
              <a:ext cx="21336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160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“Str”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0386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Str(x)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6" name="Group 34"/>
          <p:cNvGrpSpPr/>
          <p:nvPr/>
        </p:nvGrpSpPr>
        <p:grpSpPr>
          <a:xfrm>
            <a:off x="3505200" y="4800600"/>
            <a:ext cx="2590800" cy="338554"/>
            <a:chOff x="4343400" y="1447800"/>
            <a:chExt cx="2590800" cy="338554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4864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“k”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3434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x.k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3505200" y="5139154"/>
            <a:ext cx="2590800" cy="338554"/>
            <a:chOff x="4343400" y="1447800"/>
            <a:chExt cx="2590800" cy="33855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54864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3434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x[k]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3" name="Group 34"/>
          <p:cNvGrpSpPr/>
          <p:nvPr/>
        </p:nvGrpSpPr>
        <p:grpSpPr>
          <a:xfrm>
            <a:off x="3276600" y="3242846"/>
            <a:ext cx="3581400" cy="338554"/>
            <a:chOff x="3810000" y="1447800"/>
            <a:chExt cx="3581400" cy="338554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5181600" y="1447800"/>
              <a:ext cx="2209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!=</a:t>
              </a:r>
              <a:r>
                <a:rPr lang="en-US" sz="160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10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has(d,k)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2438400" y="3623846"/>
            <a:ext cx="6096000" cy="584776"/>
            <a:chOff x="2971800" y="1447800"/>
            <a:chExt cx="6096000" cy="584776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181600" y="1447800"/>
              <a:ext cx="38862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∀k’. k’</a:t>
              </a:r>
              <a:r>
                <a:rPr lang="en-US" sz="1600">
                  <a:solidFill>
                    <a:srgbClr val="333333"/>
                  </a:solidFill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!=</a:t>
              </a:r>
              <a:r>
                <a:rPr lang="en-US" sz="1600">
                  <a:solidFill>
                    <a:srgbClr val="333333"/>
                  </a:solidFill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k </a:t>
              </a:r>
              <a:r>
                <a:rPr lang="en-US" sz="160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  <a:t/>
              </a:r>
              <a:b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</a:b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  <a:t>       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!=</a:t>
              </a:r>
              <a:r>
                <a:rPr lang="en-US" sz="160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d’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971800" y="1447800"/>
              <a:ext cx="22860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EqMod(d,d’,k)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Onto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41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045964"/>
            <a:ext cx="80772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callbacks f obj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3352800"/>
            <a:ext cx="6400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∀A.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callbacks: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	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	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38200" y="3505200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onto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Onto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045964"/>
            <a:ext cx="80772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callbacks,f,obj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3429000"/>
            <a:ext cx="7010400" cy="26670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callbacks: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*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*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 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3646158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onto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43</a:t>
            </a:fld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CB74-FB35-564F-AC99-BDDFD699848B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Refinement Types</a:t>
            </a:r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1066800" y="4038600"/>
            <a:ext cx="7010400" cy="5334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274320" tIns="182880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0 -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not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228600" y="8382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3429000" y="1132582"/>
            <a:ext cx="4495800" cy="1077218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3200" dirty="0">
                <a:latin typeface="Calibri" pitchFamily="-65" charset="0"/>
                <a:ea typeface="Consolas" pitchFamily="-65" charset="0"/>
                <a:cs typeface="Consolas" pitchFamily="-65" charset="0"/>
              </a:rPr>
              <a:t>Type environment tracks control flow predicates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524000" y="5181600"/>
            <a:ext cx="6096000" cy="469761"/>
            <a:chOff x="4800600" y="1740039"/>
            <a:chExt cx="6096000" cy="46976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5715000" y="1740039"/>
              <a:ext cx="518160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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4800600" y="1740039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05400" y="2650510"/>
            <a:ext cx="3352800" cy="1465084"/>
            <a:chOff x="5105400" y="5241310"/>
            <a:chExt cx="3352800" cy="1465084"/>
          </a:xfrm>
        </p:grpSpPr>
        <p:grpSp>
          <p:nvGrpSpPr>
            <p:cNvPr id="48" name="Group 20"/>
            <p:cNvGrpSpPr/>
            <p:nvPr/>
          </p:nvGrpSpPr>
          <p:grpSpPr>
            <a:xfrm>
              <a:off x="5105400" y="5241310"/>
              <a:ext cx="3352800" cy="397490"/>
              <a:chOff x="4800600" y="1952149"/>
              <a:chExt cx="3352800" cy="397490"/>
            </a:xfrm>
          </p:grpSpPr>
          <p:sp>
            <p:nvSpPr>
              <p:cNvPr id="50" name="Rounded Rectangle 49"/>
              <p:cNvSpPr/>
              <p:nvPr/>
            </p:nvSpPr>
            <p:spPr bwMode="auto">
              <a:xfrm>
                <a:off x="5562600" y="1952149"/>
                <a:ext cx="2590800" cy="381119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Bool”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>
                <a:off x="4800600" y="1952149"/>
                <a:ext cx="762000" cy="39749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 bwMode="auto">
            <a:xfrm rot="5400000">
              <a:off x="7085806" y="6172200"/>
              <a:ext cx="1067594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>
            <a:off x="2274559" y="3383232"/>
            <a:ext cx="3669041" cy="731568"/>
            <a:chOff x="2274559" y="3383232"/>
            <a:chExt cx="3669041" cy="731568"/>
          </a:xfrm>
        </p:grpSpPr>
        <p:grpSp>
          <p:nvGrpSpPr>
            <p:cNvPr id="53" name="Group 52"/>
            <p:cNvGrpSpPr/>
            <p:nvPr/>
          </p:nvGrpSpPr>
          <p:grpSpPr>
            <a:xfrm>
              <a:off x="2274559" y="3383232"/>
              <a:ext cx="3124200" cy="397490"/>
              <a:chOff x="3276600" y="2273439"/>
              <a:chExt cx="3124200" cy="397490"/>
            </a:xfrm>
          </p:grpSpPr>
          <p:sp>
            <p:nvSpPr>
              <p:cNvPr id="55" name="Rounded Rectangle 54"/>
              <p:cNvSpPr/>
              <p:nvPr/>
            </p:nvSpPr>
            <p:spPr bwMode="auto">
              <a:xfrm>
                <a:off x="4038600" y="2273439"/>
                <a:ext cx="2362200" cy="381119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Int”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>
                <a:off x="3276600" y="2273439"/>
                <a:ext cx="762000" cy="39749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cxnSp>
          <p:nvCxnSpPr>
            <p:cNvPr id="85" name="Elbow Connector 84"/>
            <p:cNvCxnSpPr/>
            <p:nvPr/>
          </p:nvCxnSpPr>
          <p:spPr bwMode="auto">
            <a:xfrm rot="16200000" flipH="1">
              <a:off x="5410200" y="3581400"/>
              <a:ext cx="533400" cy="533400"/>
            </a:xfrm>
            <a:prstGeom prst="bentConnector3">
              <a:avLst>
                <a:gd name="adj1" fmla="val -1482"/>
              </a:avLst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4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5516-B687-AD4E-8DB1-D8D119B5B773}" type="slidenum">
              <a:rPr lang="en-US"/>
              <a:pPr/>
              <a:t>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Refinement Types</a:t>
            </a:r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510963" y="1143000"/>
            <a:ext cx="2400300" cy="59372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d[m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graphicFrame>
        <p:nvGraphicFramePr>
          <p:cNvPr id="141369" name="Group 57"/>
          <p:cNvGraphicFramePr>
            <a:graphicFrameLocks noGrp="1"/>
          </p:cNvGraphicFramePr>
          <p:nvPr/>
        </p:nvGraphicFramePr>
        <p:xfrm>
          <a:off x="304800" y="4871720"/>
          <a:ext cx="5105400" cy="1783080"/>
        </p:xfrm>
        <a:graphic>
          <a:graphicData uri="http://schemas.openxmlformats.org/drawingml/2006/table">
            <a:tbl>
              <a:tblPr/>
              <a:tblGrid>
                <a:gridCol w="3114615"/>
                <a:gridCol w="199078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  <a:sym typeface="Symbol" pitchFamily="-65" charset="2"/>
                        </a:rPr>
                        <a:t>d,k,k’,x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  <a:sym typeface="Symbol" pitchFamily="-65" charset="2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  <a:sym typeface="Symbol" pitchFamily="-65" charset="2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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  <a:sym typeface="Symbol" pitchFamily="-65" charset="2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  <a:sym typeface="Symbol" pitchFamily="-65" charset="2"/>
                        </a:rPr>
                        <a:t>’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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pitchFamily="-65" charset="0"/>
                        <a:ea typeface="Consolas" pitchFamily="-65" charset="0"/>
                        <a:cs typeface="Consolas" pitchFamily="-65" charset="0"/>
                        <a:sym typeface="Symbol" pitchFamily="-65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sel(upd(d,k,x),k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= 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sel(upd(d,k,x),k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’)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= sel(d,k’)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sel(empty,k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=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bot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70" name="AutoShape 58"/>
          <p:cNvSpPr>
            <a:spLocks noChangeArrowheads="1"/>
          </p:cNvSpPr>
          <p:nvPr/>
        </p:nvSpPr>
        <p:spPr bwMode="auto">
          <a:xfrm>
            <a:off x="304800" y="4221162"/>
            <a:ext cx="5029200" cy="579438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3200" u="sng" dirty="0">
                <a:latin typeface="Calibri" pitchFamily="-65" charset="0"/>
                <a:ea typeface="Consolas" pitchFamily="-65" charset="0"/>
                <a:cs typeface="Consolas" pitchFamily="-65" charset="0"/>
              </a:rPr>
              <a:t>McCarthy axioms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200400" y="2322274"/>
            <a:ext cx="5029200" cy="1335326"/>
            <a:chOff x="4800600" y="1740039"/>
            <a:chExt cx="5029200" cy="1335326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5715000" y="1740039"/>
              <a:ext cx="4114800" cy="1335326"/>
            </a:xfrm>
            <a:prstGeom prst="roundRect">
              <a:avLst>
                <a:gd name="adj" fmla="val 966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Dict”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endParaRPr lang="en-US" sz="2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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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800600" y="1785807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228600" y="12954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dictionaries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8382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4137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FC2-E2B6-D744-9D96-82978B673BC9}" type="slidenum">
              <a:rPr lang="en-US"/>
              <a:pPr/>
              <a:t>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Refinement Types</a:t>
            </a:r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248025" y="990600"/>
            <a:ext cx="2647950" cy="6001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0)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17526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irst-class functions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28600" y="12954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dictionaries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8600" y="8382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>
            <a:off x="956277" y="4343400"/>
            <a:ext cx="7239000" cy="584776"/>
          </a:xfrm>
          <a:prstGeom prst="roundRect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3200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Clear separation of base and arrow types</a:t>
            </a:r>
            <a:endParaRPr lang="en-US" sz="32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314700" y="5075238"/>
            <a:ext cx="2514600" cy="966053"/>
          </a:xfrm>
          <a:prstGeom prst="roundRect">
            <a:avLst>
              <a:gd name="adj" fmla="val 10259"/>
            </a:avLst>
          </a:prstGeom>
          <a:noFill/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 smtClean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 smtClean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endParaRPr lang="en-US" sz="2000" dirty="0"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1" name="Group 32"/>
          <p:cNvGrpSpPr/>
          <p:nvPr/>
        </p:nvGrpSpPr>
        <p:grpSpPr>
          <a:xfrm>
            <a:off x="990600" y="2743200"/>
            <a:ext cx="7162800" cy="469761"/>
            <a:chOff x="2426959" y="4114800"/>
            <a:chExt cx="7162800" cy="46976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352799" y="4114800"/>
              <a:ext cx="623696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2426959" y="4114800"/>
              <a:ext cx="92584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f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4" name="Group 32"/>
          <p:cNvGrpSpPr/>
          <p:nvPr/>
        </p:nvGrpSpPr>
        <p:grpSpPr>
          <a:xfrm>
            <a:off x="381000" y="3492639"/>
            <a:ext cx="7772401" cy="469761"/>
            <a:chOff x="1817359" y="4114800"/>
            <a:chExt cx="7772401" cy="469761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3352800" y="4114800"/>
              <a:ext cx="623696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1817359" y="4114800"/>
              <a:ext cx="153544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3" grpId="0" animBg="1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FC2-E2B6-D744-9D96-82978B673BC9}" type="slidenum">
              <a:rPr lang="en-US"/>
              <a:pPr/>
              <a:t>8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Refinement Types</a:t>
            </a:r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248025" y="990600"/>
            <a:ext cx="2647950" cy="6001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0)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17526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irst-class functions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28600" y="12954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dictionaries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8600" y="8382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FC2-E2B6-D744-9D96-82978B673BC9}" type="slidenum">
              <a:rPr lang="en-US"/>
              <a:pPr/>
              <a:t>9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Refinement Types</a:t>
            </a:r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248025" y="990600"/>
            <a:ext cx="2647950" cy="59372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 d[f](0)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627164" y="2098715"/>
            <a:ext cx="4145236" cy="970121"/>
            <a:chOff x="4800600" y="1740039"/>
            <a:chExt cx="4145236" cy="970121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5715000" y="1740039"/>
              <a:ext cx="3230836" cy="970121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Dict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  <a:p>
              <a:r>
                <a:rPr lang="en-US" sz="1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endParaRPr lang="en-US" sz="1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  <a:p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    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???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800600" y="1740039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81600" y="2598159"/>
            <a:ext cx="1981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17526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irst-class functions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28600" y="12954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dictionaries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8600" y="838200"/>
            <a:ext cx="2362200" cy="469761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cs typeface="Calibri"/>
              </a:rPr>
              <a:t>tag-tests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7" name="Content Placeholder 2"/>
          <p:cNvSpPr>
            <a:spLocks/>
          </p:cNvSpPr>
          <p:nvPr/>
        </p:nvSpPr>
        <p:spPr bwMode="auto">
          <a:xfrm>
            <a:off x="990600" y="36576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</a:pPr>
            <a:r>
              <a:rPr lang="en-US" sz="3200" b="1" dirty="0" smtClean="0">
                <a:latin typeface="Calibri" pitchFamily="-65" charset="0"/>
              </a:rPr>
              <a:t>Key Challenges</a:t>
            </a:r>
          </a:p>
          <a:p>
            <a:pPr marL="342900" indent="-342900" defTabSz="457200" eaLnBrk="1" hangingPunct="1">
              <a:spcBef>
                <a:spcPct val="20000"/>
              </a:spcBef>
            </a:pPr>
            <a:endParaRPr lang="en-US" sz="1000" b="1" dirty="0" smtClean="0">
              <a:latin typeface="Calibri" pitchFamily="-65" charset="0"/>
            </a:endParaRPr>
          </a:p>
          <a:p>
            <a:pPr marL="514350" indent="-514350" defTabSz="457200" eaLnBrk="1" hangingPunct="1">
              <a:spcBef>
                <a:spcPct val="20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latin typeface="Calibri" pitchFamily="-65" charset="0"/>
              </a:rPr>
              <a:t>How to describe arrow inside formula?</a:t>
            </a:r>
          </a:p>
          <a:p>
            <a:pPr marL="514350" indent="-514350" defTabSz="457200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dirty="0" smtClean="0">
                <a:latin typeface="Calibri" pitchFamily="-65" charset="0"/>
              </a:rPr>
              <a:t>How to keep </a:t>
            </a:r>
            <a:r>
              <a:rPr lang="en-US" sz="3200" dirty="0" err="1" smtClean="0">
                <a:latin typeface="Calibri" pitchFamily="-65" charset="0"/>
              </a:rPr>
              <a:t>type checking </a:t>
            </a:r>
            <a:r>
              <a:rPr lang="en-US" sz="3200" dirty="0" smtClean="0">
                <a:latin typeface="Calibri" pitchFamily="-65" charset="0"/>
              </a:rPr>
              <a:t>decidable?</a:t>
            </a:r>
            <a:endParaRPr lang="en-US" sz="3200" dirty="0"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3|15.1|11.6|0.9|6.5|6.4|0.8|4.6|6.9|1|7.4|0.8|10.8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1.1|9.7|2.7|3.3|3.:|0.6|7.2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6.6|5.: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7|8.4|0.6|3.8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8|8.5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8|5.5|0.4|9.: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.4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9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8|6.5|6.6|4.3|0.8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5|12.9|10.6|6.6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:|4.3|1.2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15.1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7.2|1|1.9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3.2|7.6|0.5|5.6|5.:|0.9|7.3|1.9|3.2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4.7|8.4|11.7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7.1|11.5|5.9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6|4.5|11.7|3.7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3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13.7|3.4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2|0.6|8.5|2.1|3.8|1.5|3.7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11.4|4.3|18.1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|29.9|13.6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1|6.7|10.6|12.6|8.6|4.7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3.4|6.7|15.8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1.2|4|9.9|1.1|9.6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9|7.5|1.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2.6|4|0.5|3|0.5|9.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.:|7.7|10.6|4.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4672</TotalTime>
  <Words>4468</Words>
  <Application>Microsoft PowerPoint</Application>
  <PresentationFormat>On-screen Show (4:3)</PresentationFormat>
  <Paragraphs>587</Paragraphs>
  <Slides>44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Blank Presentation</vt:lpstr>
      <vt:lpstr>Slide 1</vt:lpstr>
      <vt:lpstr>What are “Dynamic Languages”?</vt:lpstr>
      <vt:lpstr>What are “Dynamic Languages”?</vt:lpstr>
      <vt:lpstr>Slide 4</vt:lpstr>
      <vt:lpstr>Approach: Refinement Types</vt:lpstr>
      <vt:lpstr>Approach: Refinement Types</vt:lpstr>
      <vt:lpstr>Approach: Refinement Types</vt:lpstr>
      <vt:lpstr>Approach: Refinement Types</vt:lpstr>
      <vt:lpstr>Approach: Refinement Types</vt:lpstr>
      <vt:lpstr>Approach: Refinement Types</vt:lpstr>
      <vt:lpstr>Nested Refinements</vt:lpstr>
      <vt:lpstr>Nested Refinements</vt:lpstr>
      <vt:lpstr>Nested Refinements</vt:lpstr>
      <vt:lpstr>Nested Refinements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Nested Refinements</vt:lpstr>
      <vt:lpstr>Subtyping</vt:lpstr>
      <vt:lpstr>Subtyping</vt:lpstr>
      <vt:lpstr>Subtyping</vt:lpstr>
      <vt:lpstr>Subtyping</vt:lpstr>
      <vt:lpstr>Subtyping with Nesting</vt:lpstr>
      <vt:lpstr>Subtyping with Nesting</vt:lpstr>
      <vt:lpstr>Subtyping with Nesting</vt:lpstr>
      <vt:lpstr>Nested Refinements</vt:lpstr>
      <vt:lpstr>Extensions</vt:lpstr>
      <vt:lpstr>Map</vt:lpstr>
      <vt:lpstr>Filter</vt:lpstr>
      <vt:lpstr>Dispatch</vt:lpstr>
      <vt:lpstr>Recap</vt:lpstr>
      <vt:lpstr>Future Work</vt:lpstr>
      <vt:lpstr>Thanks!</vt:lpstr>
      <vt:lpstr>Slide 38</vt:lpstr>
      <vt:lpstr>Constants</vt:lpstr>
      <vt:lpstr>Macros</vt:lpstr>
      <vt:lpstr>Functional Onto</vt:lpstr>
      <vt:lpstr>Functional Onto (2)</vt:lpstr>
      <vt:lpstr>Normalization</vt:lpstr>
      <vt:lpstr>Related Work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</cp:lastModifiedBy>
  <cp:revision>988</cp:revision>
  <cp:lastPrinted>2011-11-15T16:51:19Z</cp:lastPrinted>
  <dcterms:created xsi:type="dcterms:W3CDTF">2011-12-02T23:19:30Z</dcterms:created>
  <dcterms:modified xsi:type="dcterms:W3CDTF">2011-12-02T23:41:16Z</dcterms:modified>
</cp:coreProperties>
</file>