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Override PartName="/ppt/slides/slide14.xml" ContentType="application/vnd.openxmlformats-officedocument.presentationml.slide+xml"/>
  <Override PartName="/ppt/tags/tag24.xml" ContentType="application/vnd.openxmlformats-officedocument.presentationml.tags+xml"/>
  <Override PartName="/ppt/tags/tag33.xml" ContentType="application/vnd.openxmlformats-officedocument.presentationml.tags+xml"/>
  <Default Extension="xml" ContentType="application/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tags/tag4.xml" ContentType="application/vnd.openxmlformats-officedocument.presentationml.tags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tags/tag23.xml" ContentType="application/vnd.openxmlformats-officedocument.presentationml.tags+xml"/>
  <Override PartName="/docProps/core.xml" ContentType="application/vnd.openxmlformats-package.core-properties+xml"/>
  <Override PartName="/ppt/tags/tag32.xml" ContentType="application/vnd.openxmlformats-officedocument.presentationml.tags+xml"/>
  <Override PartName="/ppt/slides/slide44.xml" ContentType="application/vnd.openxmlformats-officedocument.presentationml.slide+xml"/>
  <Override PartName="/ppt/tags/tag15.xml" ContentType="application/vnd.openxmlformats-officedocument.presentationml.tags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tags/tag3.xml" ContentType="application/vnd.openxmlformats-officedocument.presentationml.tags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tags/tag29.xml" ContentType="application/vnd.openxmlformats-officedocument.presentationml.tags+xml"/>
  <Override PartName="/ppt/slides/slide12.xml" ContentType="application/vnd.openxmlformats-officedocument.presentationml.slide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tags/tag14.xml" ContentType="application/vnd.openxmlformats-officedocument.presentationml.tags+xml"/>
  <Override PartName="/ppt/slides/slide26.xml" ContentType="application/vnd.openxmlformats-officedocument.presentationml.slide+xml"/>
  <Override PartName="/ppt/tags/tag9.xml" ContentType="application/vnd.openxmlformats-officedocument.presentationml.tags+xml"/>
  <Override PartName="/ppt/slides/slide35.xml" ContentType="application/vnd.openxmlformats-officedocument.presentationml.slide+xml"/>
  <Override PartName="/ppt/tags/tag2.xml" ContentType="application/vnd.openxmlformats-officedocument.presentationml.tags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tags/tag28.xml" ContentType="application/vnd.openxmlformats-officedocument.presentationml.tags+xml"/>
  <Override PartName="/ppt/slides/slide11.xml" ContentType="application/vnd.openxmlformats-officedocument.presentationml.slide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42.xml" ContentType="application/vnd.openxmlformats-officedocument.presentationml.slide+xml"/>
  <Override PartName="/ppt/tags/tag13.xml" ContentType="application/vnd.openxmlformats-officedocument.presentationml.tags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tags/tag8.xml" ContentType="application/vnd.openxmlformats-officedocument.presentationml.tags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tags/tag1.xml" ContentType="application/vnd.openxmlformats-officedocument.presentationml.tags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tags/tag27.xml" ContentType="application/vnd.openxmlformats-officedocument.presentationml.tags+xml"/>
  <Override PartName="/ppt/slides/slide10.xml" ContentType="application/vnd.openxmlformats-officedocument.presentationml.slide+xml"/>
  <Override PartName="/ppt/tags/tag20.xml" ContentType="application/vnd.openxmlformats-officedocument.presentationml.tags+xml"/>
  <Override PartName="/docProps/app.xml" ContentType="application/vnd.openxmlformats-officedocument.extended-properties+xml"/>
  <Override PartName="/ppt/tags/tag19.xml" ContentType="application/vnd.openxmlformats-officedocument.presentationml.tags+xml"/>
  <Override PartName="/ppt/slides/slide41.xml" ContentType="application/vnd.openxmlformats-officedocument.presentationml.slide+xml"/>
  <Override PartName="/ppt/tags/tag12.xml" ContentType="application/vnd.openxmlformats-officedocument.presentationml.tags+xml"/>
  <Override PartName="/ppt/slides/slide24.xml" ContentType="application/vnd.openxmlformats-officedocument.presentationml.slide+xml"/>
  <Override PartName="/ppt/tags/tag7.xml" ContentType="application/vnd.openxmlformats-officedocument.presentationml.tags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tags/tag26.xml" ContentType="application/vnd.openxmlformats-officedocument.presentationml.tags+xml"/>
  <Override PartName="/ppt/viewProps.xml" ContentType="application/vnd.openxmlformats-officedocument.presentationml.viewProps+xml"/>
  <Default Extension="jpeg" ContentType="image/jpeg"/>
  <Override PartName="/ppt/tags/tag18.xml" ContentType="application/vnd.openxmlformats-officedocument.presentationml.tags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tags/tag11.xml" ContentType="application/vnd.openxmlformats-officedocument.presentationml.tags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tags/tag6.xml" ContentType="application/vnd.openxmlformats-officedocument.presentationml.tags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tags/tag25.xml" ContentType="application/vnd.openxmlformats-officedocument.presentationml.tags+xml"/>
  <Override PartName="/ppt/tags/tag17.xml" ContentType="application/vnd.openxmlformats-officedocument.presentationml.tags+xml"/>
  <Override PartName="/ppt/slides/slide29.xml" ContentType="application/vnd.openxmlformats-officedocument.presentationml.slide+xml"/>
  <Override PartName="/ppt/tags/tag10.xml" ContentType="application/vnd.openxmlformats-officedocument.presentationml.tags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tags/tag5.xml" ContentType="application/vnd.openxmlformats-officedocument.presentationml.tags+xml"/>
  <Override PartName="/ppt/slides/slide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46"/>
  </p:notesMasterIdLst>
  <p:sldIdLst>
    <p:sldId id="580" r:id="rId2"/>
    <p:sldId id="583" r:id="rId3"/>
    <p:sldId id="584" r:id="rId4"/>
    <p:sldId id="551" r:id="rId5"/>
    <p:sldId id="553" r:id="rId6"/>
    <p:sldId id="552" r:id="rId7"/>
    <p:sldId id="567" r:id="rId8"/>
    <p:sldId id="568" r:id="rId9"/>
    <p:sldId id="554" r:id="rId10"/>
    <p:sldId id="569" r:id="rId11"/>
    <p:sldId id="599" r:id="rId12"/>
    <p:sldId id="591" r:id="rId13"/>
    <p:sldId id="600" r:id="rId14"/>
    <p:sldId id="556" r:id="rId15"/>
    <p:sldId id="561" r:id="rId16"/>
    <p:sldId id="562" r:id="rId17"/>
    <p:sldId id="563" r:id="rId18"/>
    <p:sldId id="602" r:id="rId19"/>
    <p:sldId id="603" r:id="rId20"/>
    <p:sldId id="588" r:id="rId21"/>
    <p:sldId id="589" r:id="rId22"/>
    <p:sldId id="590" r:id="rId23"/>
    <p:sldId id="604" r:id="rId24"/>
    <p:sldId id="601" r:id="rId25"/>
    <p:sldId id="595" r:id="rId26"/>
    <p:sldId id="594" r:id="rId27"/>
    <p:sldId id="565" r:id="rId28"/>
    <p:sldId id="613" r:id="rId29"/>
    <p:sldId id="617" r:id="rId30"/>
    <p:sldId id="607" r:id="rId31"/>
    <p:sldId id="606" r:id="rId32"/>
    <p:sldId id="621" r:id="rId33"/>
    <p:sldId id="622" r:id="rId34"/>
    <p:sldId id="620" r:id="rId35"/>
    <p:sldId id="618" r:id="rId36"/>
    <p:sldId id="623" r:id="rId37"/>
    <p:sldId id="627" r:id="rId38"/>
    <p:sldId id="628" r:id="rId39"/>
    <p:sldId id="629" r:id="rId40"/>
    <p:sldId id="550" r:id="rId41"/>
    <p:sldId id="633" r:id="rId42"/>
    <p:sldId id="634" r:id="rId43"/>
    <p:sldId id="638" r:id="rId44"/>
    <p:sldId id="549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FF916C"/>
    <a:srgbClr val="B30000"/>
    <a:srgbClr val="FDFFFF"/>
    <a:srgbClr val="515151"/>
    <a:srgbClr val="010000"/>
    <a:srgbClr val="950000"/>
    <a:srgbClr val="333333"/>
    <a:srgbClr val="B0FA8E"/>
    <a:srgbClr val="FCF1D3"/>
    <a:srgbClr val="A3A3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 horzBarState="maximized">
    <p:restoredLeft sz="32787"/>
    <p:restoredTop sz="90929"/>
  </p:normalViewPr>
  <p:slideViewPr>
    <p:cSldViewPr snapToGrid="0" snapToObjects="1">
      <p:cViewPr>
        <p:scale>
          <a:sx n="120" d="100"/>
          <a:sy n="120" d="100"/>
        </p:scale>
        <p:origin x="-1640" y="-152"/>
      </p:cViewPr>
      <p:guideLst>
        <p:guide orient="horz" pos="2158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467792-7768-F046-AD68-37FC96BE0F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C8ACA02-51F8-B846-8389-F932121FC4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426C224-2897-C94D-9A5A-1DD8A5125C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3AE085-A23D-584C-9D36-11F88C5A76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A6CFC92-A362-BE47-B771-27C122F2A7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FE0B9C-44D4-E84D-93DE-17F2593751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144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09A68B-1E05-214C-8A86-3A556E30CF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46C6BCF-F698-D443-B8DB-ED856256B2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C7B5E5-535E-444F-BC53-56FADBB246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DB9DCAB-8CFA-CC4B-96EC-10695F7157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154225-03D4-B840-B14A-C19028FC5D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59FD598-C653-B549-9CDD-EB8EBD4DCD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8382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3A0B1863-A0FD-4143-B396-1DF0F59EB1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0" y="381000"/>
            <a:ext cx="9144000" cy="8123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5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etc.usf.edu/clipart/49800/49809/49809_great_wall.htm" TargetMode="External"/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tags" Target="../tags/tag27.x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tags" Target="../tags/tag28.x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29.x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tags" Target="../tags/tag30.x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tags" Target="../tags/tag31.x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tags" Target="../tags/tag32.x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tags" Target="../tags/tag33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/>
          </p:cNvSpPr>
          <p:nvPr/>
        </p:nvSpPr>
        <p:spPr bwMode="auto">
          <a:xfrm>
            <a:off x="342900" y="420768"/>
            <a:ext cx="8458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0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7000" b="1" dirty="0" smtClean="0">
                <a:solidFill>
                  <a:srgbClr val="000000"/>
                </a:solidFill>
                <a:latin typeface="Calibri"/>
                <a:cs typeface="Calibri"/>
              </a:rPr>
              <a:t>Towards Dependent Types for JavaScript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543925" y="596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Subtitle 2"/>
          <p:cNvSpPr>
            <a:spLocks/>
          </p:cNvSpPr>
          <p:nvPr/>
        </p:nvSpPr>
        <p:spPr bwMode="auto">
          <a:xfrm>
            <a:off x="0" y="3858011"/>
            <a:ext cx="91440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defTabSz="457200" eaLnBrk="1" hangingPunct="1">
              <a:spcBef>
                <a:spcPct val="20000"/>
              </a:spcBef>
            </a:pPr>
            <a:r>
              <a:rPr lang="en-US" sz="3200" u="sng" dirty="0" smtClean="0">
                <a:solidFill>
                  <a:srgbClr val="000000"/>
                </a:solidFill>
                <a:latin typeface="Calibri"/>
                <a:cs typeface="Calibri"/>
              </a:rPr>
              <a:t>Ravi </a:t>
            </a:r>
            <a:r>
              <a:rPr lang="en-US" sz="3200" u="sng" dirty="0" err="1" smtClean="0">
                <a:solidFill>
                  <a:srgbClr val="000000"/>
                </a:solidFill>
                <a:latin typeface="Calibri"/>
                <a:cs typeface="Calibri"/>
              </a:rPr>
              <a:t>Chugh</a:t>
            </a:r>
            <a:r>
              <a:rPr lang="en-US" sz="3200" dirty="0" smtClean="0">
                <a:solidFill>
                  <a:srgbClr val="000000"/>
                </a:solidFill>
                <a:latin typeface="Calibri"/>
                <a:cs typeface="Calibri"/>
              </a:rPr>
              <a:t>, David Herman, </a:t>
            </a:r>
            <a:r>
              <a:rPr lang="en-US" sz="3200" dirty="0" err="1" smtClean="0">
                <a:solidFill>
                  <a:srgbClr val="000000"/>
                </a:solidFill>
                <a:latin typeface="Calibri"/>
                <a:cs typeface="Calibri"/>
              </a:rPr>
              <a:t>Ranjit</a:t>
            </a:r>
            <a:r>
              <a:rPr lang="en-US" sz="32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Calibri"/>
                <a:cs typeface="Calibri"/>
              </a:rPr>
              <a:t>Jhala</a:t>
            </a:r>
            <a:endParaRPr lang="en-US" sz="3200" baseline="30000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0" name="Subtitle 2"/>
          <p:cNvSpPr>
            <a:spLocks/>
          </p:cNvSpPr>
          <p:nvPr/>
        </p:nvSpPr>
        <p:spPr bwMode="auto">
          <a:xfrm>
            <a:off x="0" y="4915440"/>
            <a:ext cx="914400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defTabSz="457200" eaLnBrk="1" hangingPunct="1"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University of California, San Diego</a:t>
            </a:r>
          </a:p>
          <a:p>
            <a:pPr algn="ctr" defTabSz="457200" eaLnBrk="1" hangingPunct="1">
              <a:spcBef>
                <a:spcPct val="20000"/>
              </a:spcBef>
            </a:pP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Mozilla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Research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ransition advTm="1380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5: Arrays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73043" y="2328072"/>
            <a:ext cx="7697305" cy="415498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3000" dirty="0" err="1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nums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0,1,2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b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nums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 +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nums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 +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nums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delete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nums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for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&lt;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nums.length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++)</a:t>
            </a:r>
            <a:b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sum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+=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nums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b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nums.push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42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203881" y="1588067"/>
            <a:ext cx="4567583" cy="553998"/>
          </a:xfrm>
          <a:prstGeom prst="rect">
            <a:avLst/>
          </a:prstGeom>
          <a:solidFill>
            <a:srgbClr val="D9D9D9"/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1" hangingPunct="1"/>
            <a:r>
              <a:rPr lang="en-US" sz="3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Finite or Unknown “Length”</a:t>
            </a:r>
            <a:endParaRPr kumimoji="0" lang="en-US" sz="3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4203881" y="3663414"/>
            <a:ext cx="4567583" cy="553998"/>
          </a:xfrm>
          <a:prstGeom prst="rect">
            <a:avLst/>
          </a:prstGeom>
          <a:solidFill>
            <a:srgbClr val="D9D9D9"/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1" hangingPunct="1"/>
            <a:r>
              <a:rPr lang="en-US" sz="3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“Packed” or “Unpacked”</a:t>
            </a:r>
            <a:endParaRPr kumimoji="0" lang="en-US" sz="3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2504648" y="4594096"/>
            <a:ext cx="4309177" cy="1030357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4203881" y="5905143"/>
            <a:ext cx="4567583" cy="553998"/>
          </a:xfrm>
          <a:prstGeom prst="rect">
            <a:avLst/>
          </a:prstGeom>
          <a:solidFill>
            <a:srgbClr val="D9D9D9"/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1" hangingPunct="1"/>
            <a:r>
              <a:rPr lang="en-US" sz="3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Prototype-based</a:t>
            </a:r>
            <a:endParaRPr kumimoji="0" lang="en-US" sz="3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5551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9" grpId="0" animBg="1"/>
      <p:bldP spid="10" grpId="0" animBg="1"/>
      <p:bldP spid="11" grpId="0" animBg="1"/>
      <p:bldP spid="11" grpId="1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2587701" y="4384633"/>
            <a:ext cx="581952" cy="442674"/>
          </a:xfrm>
          <a:prstGeom prst="roundRect">
            <a:avLst/>
          </a:prstGeom>
          <a:solidFill>
            <a:srgbClr val="FCF1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…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645654" y="3654355"/>
            <a:ext cx="1409590" cy="783193"/>
          </a:xfrm>
          <a:prstGeom prst="roundRect">
            <a:avLst/>
          </a:prstGeom>
          <a:solidFill>
            <a:srgbClr val="FCF1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occurrence types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446026" y="3344542"/>
            <a:ext cx="762000" cy="374571"/>
          </a:xfrm>
          <a:prstGeom prst="roundRect">
            <a:avLst/>
          </a:prstGeom>
          <a:solidFill>
            <a:srgbClr val="FCF1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Calibri"/>
                <a:ea typeface="ＭＳ ゴシック"/>
                <a:cs typeface="Calibri"/>
              </a:rPr>
              <a:t>∨, ∧</a:t>
            </a:r>
            <a:endParaRPr kumimoji="0" lang="en-US" sz="16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117057" y="2935947"/>
            <a:ext cx="528597" cy="442674"/>
          </a:xfrm>
          <a:prstGeom prst="roundRect">
            <a:avLst/>
          </a:prstGeom>
          <a:solidFill>
            <a:srgbClr val="FCF1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F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≤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7719320" y="5191287"/>
            <a:ext cx="741799" cy="442674"/>
          </a:xfrm>
          <a:prstGeom prst="roundRect">
            <a:avLst/>
          </a:prstGeom>
          <a:solidFill>
            <a:srgbClr val="B0FA8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Coq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3169653" y="3357320"/>
            <a:ext cx="1423513" cy="783193"/>
          </a:xfrm>
          <a:prstGeom prst="roundRect">
            <a:avLst/>
          </a:prstGeom>
          <a:solidFill>
            <a:srgbClr val="B0FA8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refinement types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8014" y="5226173"/>
            <a:ext cx="2217230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>
                <a:latin typeface="Calibri"/>
                <a:cs typeface="Calibri"/>
              </a:rPr>
              <a:t>syntactic</a:t>
            </a:r>
            <a:r>
              <a:rPr lang="en-US" sz="1600" dirty="0" smtClean="0">
                <a:latin typeface="Calibri"/>
                <a:cs typeface="Calibri"/>
              </a:rPr>
              <a:t> types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69653" y="5226173"/>
            <a:ext cx="3857679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>
                <a:latin typeface="Calibri"/>
                <a:cs typeface="Calibri"/>
              </a:rPr>
              <a:t>dependent</a:t>
            </a:r>
            <a:r>
              <a:rPr lang="en-US" sz="1600" dirty="0" smtClean="0">
                <a:latin typeface="Calibri"/>
                <a:cs typeface="Calibri"/>
              </a:rPr>
              <a:t> types</a:t>
            </a:r>
            <a:endParaRPr lang="en-US" sz="1600" dirty="0">
              <a:latin typeface="Calibri"/>
              <a:cs typeface="Calibri"/>
            </a:endParaRPr>
          </a:p>
        </p:txBody>
      </p:sp>
      <p:grpSp>
        <p:nvGrpSpPr>
          <p:cNvPr id="2" name="Group 26"/>
          <p:cNvGrpSpPr/>
          <p:nvPr/>
        </p:nvGrpSpPr>
        <p:grpSpPr>
          <a:xfrm>
            <a:off x="197854" y="2147173"/>
            <a:ext cx="8639226" cy="4260327"/>
            <a:chOff x="152400" y="2712200"/>
            <a:chExt cx="8639226" cy="4260327"/>
          </a:xfrm>
        </p:grpSpPr>
        <p:cxnSp>
          <p:nvCxnSpPr>
            <p:cNvPr id="28" name="Straight Arrow Connector 27"/>
            <p:cNvCxnSpPr/>
            <p:nvPr/>
          </p:nvCxnSpPr>
          <p:spPr bwMode="auto">
            <a:xfrm rot="5400000" flipH="1" flipV="1">
              <a:off x="-805150" y="4807060"/>
              <a:ext cx="3190656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790972" y="6403182"/>
              <a:ext cx="7699262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7213094" y="6515327"/>
              <a:ext cx="1578532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 dirty="0" smtClean="0">
                  <a:latin typeface="Calibri"/>
                  <a:cs typeface="Calibri"/>
                </a:rPr>
                <a:t>Expressivity</a:t>
              </a:r>
              <a:endParaRPr lang="en-US" sz="2000" dirty="0">
                <a:latin typeface="Calibri"/>
                <a:cs typeface="Calibri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52400" y="2712200"/>
              <a:ext cx="1277144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 dirty="0">
                  <a:latin typeface="Calibri"/>
                  <a:cs typeface="Calibri"/>
                </a:rPr>
                <a:t>Usability</a:t>
              </a:r>
            </a:p>
          </p:txBody>
        </p:sp>
      </p:grp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smtClean="0"/>
              <a:t>Prior Approaches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5446682" y="2667000"/>
            <a:ext cx="1790700" cy="3740500"/>
            <a:chOff x="5563095" y="2605167"/>
            <a:chExt cx="1790700" cy="3802333"/>
          </a:xfrm>
        </p:grpSpPr>
        <p:sp>
          <p:nvSpPr>
            <p:cNvPr id="21" name="TextBox 20"/>
            <p:cNvSpPr txBox="1"/>
            <p:nvPr/>
          </p:nvSpPr>
          <p:spPr>
            <a:xfrm>
              <a:off x="5563095" y="5950300"/>
              <a:ext cx="1790700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  <a:latin typeface="Calibri"/>
                  <a:cs typeface="Calibri"/>
                </a:rPr>
                <a:t>The JS Wall</a:t>
              </a:r>
              <a:endParaRPr lang="en-US" sz="2000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 rot="5400000" flipH="1" flipV="1">
              <a:off x="4837349" y="4221264"/>
              <a:ext cx="3233782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</p:spTree>
    <p:custDataLst>
      <p:tags r:id="rId1"/>
    </p:custDataLst>
  </p:cSld>
  <p:clrMapOvr>
    <a:masterClrMapping/>
  </p:clrMapOvr>
  <p:transition advTm="900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 bwMode="auto">
          <a:xfrm>
            <a:off x="1770822" y="3397650"/>
            <a:ext cx="5602356" cy="861774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5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 </a:t>
            </a:r>
            <a:endParaRPr kumimoji="0" lang="en-US" sz="5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367156" y="2020574"/>
            <a:ext cx="5395844" cy="861774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endParaRPr kumimoji="0" lang="en-US" sz="5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874078" y="2173515"/>
            <a:ext cx="5395844" cy="3170099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>
              <a:spcAft>
                <a:spcPts val="3000"/>
              </a:spcAft>
            </a:pPr>
            <a:r>
              <a:rPr lang="en-US" sz="5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Challenges</a:t>
            </a:r>
          </a:p>
          <a:p>
            <a:pPr lvl="0" algn="ctr" eaLnBrk="1" hangingPunct="1">
              <a:spcAft>
                <a:spcPts val="3000"/>
              </a:spcAft>
            </a:pP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Our Approach</a:t>
            </a:r>
          </a:p>
          <a:p>
            <a:pPr lvl="0" algn="ctr" eaLnBrk="1" hangingPunct="1">
              <a:spcAft>
                <a:spcPts val="3000"/>
              </a:spcAft>
            </a:pP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Preliminary Results</a:t>
            </a:r>
            <a:endParaRPr kumimoji="0" lang="en-US" sz="5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  <p:transition advTm="303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2587701" y="4384633"/>
            <a:ext cx="581952" cy="442674"/>
          </a:xfrm>
          <a:prstGeom prst="roundRect">
            <a:avLst/>
          </a:prstGeom>
          <a:solidFill>
            <a:srgbClr val="FCF1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…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645654" y="3654355"/>
            <a:ext cx="1409590" cy="783193"/>
          </a:xfrm>
          <a:prstGeom prst="roundRect">
            <a:avLst/>
          </a:prstGeom>
          <a:solidFill>
            <a:srgbClr val="FCF1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occurrence types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446026" y="3344542"/>
            <a:ext cx="762000" cy="374571"/>
          </a:xfrm>
          <a:prstGeom prst="roundRect">
            <a:avLst/>
          </a:prstGeom>
          <a:solidFill>
            <a:srgbClr val="FCF1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Calibri"/>
                <a:ea typeface="ＭＳ ゴシック"/>
                <a:cs typeface="Calibri"/>
              </a:rPr>
              <a:t>∨, ∧</a:t>
            </a:r>
            <a:endParaRPr kumimoji="0" lang="en-US" sz="16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117057" y="2935947"/>
            <a:ext cx="528597" cy="442674"/>
          </a:xfrm>
          <a:prstGeom prst="roundRect">
            <a:avLst/>
          </a:prstGeom>
          <a:solidFill>
            <a:srgbClr val="FCF1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F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≤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7719320" y="5191287"/>
            <a:ext cx="741799" cy="442674"/>
          </a:xfrm>
          <a:prstGeom prst="roundRect">
            <a:avLst/>
          </a:prstGeom>
          <a:solidFill>
            <a:srgbClr val="B0FA8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Coq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3169653" y="3357320"/>
            <a:ext cx="1423513" cy="783193"/>
          </a:xfrm>
          <a:prstGeom prst="roundRect">
            <a:avLst/>
          </a:prstGeom>
          <a:solidFill>
            <a:srgbClr val="B0FA8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refinement types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8014" y="5226173"/>
            <a:ext cx="2217230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>
                <a:latin typeface="Calibri"/>
                <a:cs typeface="Calibri"/>
              </a:rPr>
              <a:t>syntactic</a:t>
            </a:r>
            <a:r>
              <a:rPr lang="en-US" sz="1600" dirty="0" smtClean="0">
                <a:latin typeface="Calibri"/>
                <a:cs typeface="Calibri"/>
              </a:rPr>
              <a:t> types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69653" y="5226173"/>
            <a:ext cx="3857679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>
                <a:latin typeface="Calibri"/>
                <a:cs typeface="Calibri"/>
              </a:rPr>
              <a:t>dependent</a:t>
            </a:r>
            <a:r>
              <a:rPr lang="en-US" sz="1600" dirty="0" smtClean="0">
                <a:latin typeface="Calibri"/>
                <a:cs typeface="Calibri"/>
              </a:rPr>
              <a:t> types</a:t>
            </a:r>
            <a:endParaRPr lang="en-US" sz="1600" dirty="0">
              <a:latin typeface="Calibri"/>
              <a:cs typeface="Calibri"/>
            </a:endParaRPr>
          </a:p>
        </p:txBody>
      </p:sp>
      <p:grpSp>
        <p:nvGrpSpPr>
          <p:cNvPr id="2" name="Group 26"/>
          <p:cNvGrpSpPr/>
          <p:nvPr/>
        </p:nvGrpSpPr>
        <p:grpSpPr>
          <a:xfrm>
            <a:off x="197854" y="2147173"/>
            <a:ext cx="8639226" cy="4260327"/>
            <a:chOff x="152400" y="2712200"/>
            <a:chExt cx="8639226" cy="4260327"/>
          </a:xfrm>
        </p:grpSpPr>
        <p:cxnSp>
          <p:nvCxnSpPr>
            <p:cNvPr id="28" name="Straight Arrow Connector 27"/>
            <p:cNvCxnSpPr/>
            <p:nvPr/>
          </p:nvCxnSpPr>
          <p:spPr bwMode="auto">
            <a:xfrm rot="5400000" flipH="1" flipV="1">
              <a:off x="-805150" y="4807060"/>
              <a:ext cx="3190656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790972" y="6403182"/>
              <a:ext cx="7699262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7213094" y="6515327"/>
              <a:ext cx="1578532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 dirty="0" smtClean="0">
                  <a:latin typeface="Calibri"/>
                  <a:cs typeface="Calibri"/>
                </a:rPr>
                <a:t>Expressivity</a:t>
              </a:r>
              <a:endParaRPr lang="en-US" sz="2000" dirty="0">
                <a:latin typeface="Calibri"/>
                <a:cs typeface="Calibri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52400" y="2712200"/>
              <a:ext cx="1277144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 dirty="0">
                  <a:latin typeface="Calibri"/>
                  <a:cs typeface="Calibri"/>
                </a:rPr>
                <a:t>Usability</a:t>
              </a:r>
            </a:p>
          </p:txBody>
        </p:sp>
      </p:grp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grpSp>
        <p:nvGrpSpPr>
          <p:cNvPr id="3" name="Group 22"/>
          <p:cNvGrpSpPr/>
          <p:nvPr/>
        </p:nvGrpSpPr>
        <p:grpSpPr>
          <a:xfrm>
            <a:off x="5446682" y="2667000"/>
            <a:ext cx="1790700" cy="3740500"/>
            <a:chOff x="5563095" y="2605167"/>
            <a:chExt cx="1790700" cy="3802333"/>
          </a:xfrm>
        </p:grpSpPr>
        <p:sp>
          <p:nvSpPr>
            <p:cNvPr id="21" name="TextBox 20"/>
            <p:cNvSpPr txBox="1"/>
            <p:nvPr/>
          </p:nvSpPr>
          <p:spPr>
            <a:xfrm>
              <a:off x="5563095" y="5950300"/>
              <a:ext cx="1790700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  <a:latin typeface="Calibri"/>
                  <a:cs typeface="Calibri"/>
                </a:rPr>
                <a:t>The JS Wall</a:t>
              </a:r>
              <a:endParaRPr lang="en-US" sz="2000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 rot="5400000" flipH="1" flipV="1">
              <a:off x="4837349" y="4221264"/>
              <a:ext cx="3233782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" name="Group 42"/>
          <p:cNvGrpSpPr/>
          <p:nvPr/>
        </p:nvGrpSpPr>
        <p:grpSpPr>
          <a:xfrm>
            <a:off x="4093634" y="1973884"/>
            <a:ext cx="1811865" cy="2166629"/>
            <a:chOff x="4093634" y="1973884"/>
            <a:chExt cx="1811865" cy="2166629"/>
          </a:xfrm>
        </p:grpSpPr>
        <p:sp>
          <p:nvSpPr>
            <p:cNvPr id="20" name="Rounded Rectangle 19"/>
            <p:cNvSpPr/>
            <p:nvPr/>
          </p:nvSpPr>
          <p:spPr bwMode="auto">
            <a:xfrm>
              <a:off x="4593166" y="3357320"/>
              <a:ext cx="1312333" cy="783193"/>
            </a:xfrm>
            <a:prstGeom prst="roundRect">
              <a:avLst/>
            </a:prstGeom>
            <a:solidFill>
              <a:srgbClr val="B0FA8E"/>
            </a:solidFill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-65" charset="-128"/>
                  <a:cs typeface="Calibri"/>
                </a:rPr>
                <a:t>+ nesting</a:t>
              </a:r>
              <a:endParaRPr kumimoji="0" lang="en-US" sz="2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  <p:sp>
          <p:nvSpPr>
            <p:cNvPr id="23" name="Title 1"/>
            <p:cNvSpPr txBox="1">
              <a:spLocks/>
            </p:cNvSpPr>
            <p:nvPr/>
          </p:nvSpPr>
          <p:spPr bwMode="auto">
            <a:xfrm>
              <a:off x="4093634" y="1973884"/>
              <a:ext cx="1608664" cy="830997"/>
            </a:xfrm>
            <a:prstGeom prst="rect">
              <a:avLst/>
            </a:prstGeom>
            <a:solidFill>
              <a:srgbClr val="D9D9D9"/>
            </a:solidFill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System D</a:t>
              </a:r>
              <a:br>
                <a:rPr lang="en-US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</a:br>
              <a:r>
                <a:rPr lang="en-US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[POPL ’12]</a:t>
              </a:r>
              <a:endPara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cxnSp>
          <p:nvCxnSpPr>
            <p:cNvPr id="24" name="Straight Arrow Connector 23"/>
            <p:cNvCxnSpPr>
              <a:stCxn id="23" idx="2"/>
              <a:endCxn id="20" idx="0"/>
            </p:cNvCxnSpPr>
            <p:nvPr/>
          </p:nvCxnSpPr>
          <p:spPr bwMode="auto">
            <a:xfrm rot="16200000" flipH="1">
              <a:off x="4797430" y="2905416"/>
              <a:ext cx="552439" cy="35136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grpSp>
        <p:nvGrpSpPr>
          <p:cNvPr id="25" name="Group 43"/>
          <p:cNvGrpSpPr/>
          <p:nvPr/>
        </p:nvGrpSpPr>
        <p:grpSpPr>
          <a:xfrm>
            <a:off x="5905499" y="1393966"/>
            <a:ext cx="2460373" cy="2990667"/>
            <a:chOff x="5905499" y="1393966"/>
            <a:chExt cx="2460373" cy="2990667"/>
          </a:xfrm>
        </p:grpSpPr>
        <p:sp>
          <p:nvSpPr>
            <p:cNvPr id="26" name="Rounded Rectangle 25"/>
            <p:cNvSpPr/>
            <p:nvPr/>
          </p:nvSpPr>
          <p:spPr bwMode="auto">
            <a:xfrm>
              <a:off x="5905499" y="3602701"/>
              <a:ext cx="1121834" cy="781932"/>
            </a:xfrm>
            <a:prstGeom prst="roundRect">
              <a:avLst/>
            </a:prstGeom>
            <a:solidFill>
              <a:srgbClr val="B0FA8E"/>
            </a:solidFill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 smtClean="0">
                  <a:latin typeface="Calibri"/>
                  <a:cs typeface="Calibri"/>
                </a:rPr>
                <a:t>+</a:t>
              </a:r>
              <a:br>
                <a:rPr lang="en-US" sz="2000" b="1" dirty="0" smtClean="0">
                  <a:latin typeface="Calibri"/>
                  <a:cs typeface="Calibri"/>
                </a:rPr>
              </a:br>
              <a:r>
                <a:rPr lang="en-US" sz="2000" b="1" dirty="0" smtClean="0">
                  <a:latin typeface="Calibri"/>
                  <a:cs typeface="Calibri"/>
                </a:rPr>
                <a:t>this talk</a:t>
              </a:r>
              <a:endParaRPr kumimoji="0" lang="en-US" sz="2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  <p:sp>
          <p:nvSpPr>
            <p:cNvPr id="27" name="Title 1"/>
            <p:cNvSpPr txBox="1">
              <a:spLocks/>
            </p:cNvSpPr>
            <p:nvPr/>
          </p:nvSpPr>
          <p:spPr bwMode="auto">
            <a:xfrm>
              <a:off x="6166073" y="1393966"/>
              <a:ext cx="2199799" cy="1200328"/>
            </a:xfrm>
            <a:prstGeom prst="rect">
              <a:avLst/>
            </a:prstGeom>
            <a:solidFill>
              <a:srgbClr val="D9D9D9"/>
            </a:solidFill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Dependent</a:t>
              </a:r>
              <a:br>
                <a:rPr lang="en-US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</a:br>
              <a:r>
                <a:rPr lang="en-US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JavaScript</a:t>
              </a:r>
              <a:br>
                <a:rPr lang="en-US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</a:br>
              <a:r>
                <a:rPr lang="en-US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[in submission]</a:t>
              </a:r>
              <a:endPara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cxnSp>
          <p:nvCxnSpPr>
            <p:cNvPr id="33" name="Straight Arrow Connector 32"/>
            <p:cNvCxnSpPr>
              <a:stCxn id="27" idx="2"/>
              <a:endCxn id="26" idx="0"/>
            </p:cNvCxnSpPr>
            <p:nvPr/>
          </p:nvCxnSpPr>
          <p:spPr bwMode="auto">
            <a:xfrm rot="5400000">
              <a:off x="6361992" y="2698719"/>
              <a:ext cx="1008407" cy="79955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</p:spTree>
    <p:custDataLst>
      <p:tags r:id="rId1"/>
    </p:custDataLst>
  </p:cSld>
  <p:clrMapOvr>
    <a:masterClrMapping/>
  </p:clrMapOvr>
  <p:transition advTm="423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444120" y="1447800"/>
            <a:ext cx="4255760" cy="1316593"/>
          </a:xfrm>
          <a:prstGeom prst="roundRect">
            <a:avLst>
              <a:gd name="adj" fmla="val 19917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7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7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7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7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7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7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7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7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7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kumimoji="0" lang="en-US" sz="7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3018817"/>
            <a:ext cx="9144000" cy="8123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“value </a:t>
            </a:r>
            <a:r>
              <a:rPr kumimoji="0" lang="en-US" sz="4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x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such that formula </a:t>
            </a:r>
            <a:r>
              <a:rPr kumimoji="0" lang="en-US" sz="4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p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is true”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34"/>
          <p:cNvGrpSpPr/>
          <p:nvPr/>
        </p:nvGrpSpPr>
        <p:grpSpPr>
          <a:xfrm>
            <a:off x="1066800" y="4191000"/>
            <a:ext cx="7239000" cy="400110"/>
            <a:chOff x="2743200" y="1447800"/>
            <a:chExt cx="7239000" cy="40011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4606322" y="1447800"/>
              <a:ext cx="537587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b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b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20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boolean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2743200" y="1447800"/>
              <a:ext cx="1828800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Bool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10" name="Group 34"/>
          <p:cNvGrpSpPr/>
          <p:nvPr/>
        </p:nvGrpSpPr>
        <p:grpSpPr>
          <a:xfrm>
            <a:off x="1066800" y="4800600"/>
            <a:ext cx="7239000" cy="400110"/>
            <a:chOff x="2743200" y="1447800"/>
            <a:chExt cx="7239000" cy="40011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606322" y="1447800"/>
              <a:ext cx="537587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“number”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2743200" y="1447800"/>
              <a:ext cx="1828800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Num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13" name="Group 34"/>
          <p:cNvGrpSpPr/>
          <p:nvPr/>
        </p:nvGrpSpPr>
        <p:grpSpPr>
          <a:xfrm>
            <a:off x="1066800" y="5405735"/>
            <a:ext cx="8077200" cy="400110"/>
            <a:chOff x="2743200" y="1447800"/>
            <a:chExt cx="8077200" cy="400110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4606322" y="1447800"/>
              <a:ext cx="621407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“number”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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integer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2743200" y="1447800"/>
              <a:ext cx="1828800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16" name="Group 34"/>
          <p:cNvGrpSpPr/>
          <p:nvPr/>
        </p:nvGrpSpPr>
        <p:grpSpPr>
          <a:xfrm>
            <a:off x="1066800" y="6000690"/>
            <a:ext cx="8077200" cy="400110"/>
            <a:chOff x="2743200" y="1447800"/>
            <a:chExt cx="8077200" cy="400110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4606322" y="1447800"/>
              <a:ext cx="621407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true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2743200" y="1447800"/>
              <a:ext cx="1828800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Any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617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444120" y="1447800"/>
            <a:ext cx="4255760" cy="1316593"/>
          </a:xfrm>
          <a:prstGeom prst="roundRect">
            <a:avLst>
              <a:gd name="adj" fmla="val 19917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7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7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7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7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7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7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7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7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7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kumimoji="0" lang="en-US" sz="7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3018817"/>
            <a:ext cx="9144000" cy="8123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“value </a:t>
            </a:r>
            <a:r>
              <a:rPr kumimoji="0" lang="en-US" sz="4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x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such that formula </a:t>
            </a:r>
            <a:r>
              <a:rPr kumimoji="0" lang="en-US" sz="4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p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is true”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590800" y="4114800"/>
            <a:ext cx="4038600" cy="2209800"/>
            <a:chOff x="1905000" y="4419600"/>
            <a:chExt cx="4038600" cy="2209800"/>
          </a:xfrm>
        </p:grpSpPr>
        <p:grpSp>
          <p:nvGrpSpPr>
            <p:cNvPr id="3" name="Group 34"/>
            <p:cNvGrpSpPr/>
            <p:nvPr/>
          </p:nvGrpSpPr>
          <p:grpSpPr>
            <a:xfrm>
              <a:off x="1905000" y="4419600"/>
              <a:ext cx="4038600" cy="400110"/>
              <a:chOff x="3581400" y="1447800"/>
              <a:chExt cx="4038600" cy="400110"/>
            </a:xfrm>
          </p:grpSpPr>
          <p:sp>
            <p:nvSpPr>
              <p:cNvPr id="8" name="Rounded Rectangle 7"/>
              <p:cNvSpPr/>
              <p:nvPr/>
            </p:nvSpPr>
            <p:spPr bwMode="auto">
              <a:xfrm>
                <a:off x="4606322" y="1447800"/>
                <a:ext cx="3013678" cy="400110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Num</a:t>
                </a:r>
                <a:endPara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endParaRPr>
              </a:p>
            </p:txBody>
          </p:sp>
          <p:sp>
            <p:nvSpPr>
              <p:cNvPr id="9" name="Rounded Rectangle 8"/>
              <p:cNvSpPr/>
              <p:nvPr/>
            </p:nvSpPr>
            <p:spPr bwMode="auto">
              <a:xfrm>
                <a:off x="3581400" y="1447800"/>
                <a:ext cx="990600" cy="400110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20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3 </a:t>
                </a:r>
                <a:r>
                  <a:rPr lang="en-US" sz="20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::</a:t>
                </a:r>
                <a:r>
                  <a:rPr lang="en-US" sz="20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 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  <p:grpSp>
          <p:nvGrpSpPr>
            <p:cNvPr id="7" name="Group 34"/>
            <p:cNvGrpSpPr/>
            <p:nvPr/>
          </p:nvGrpSpPr>
          <p:grpSpPr>
            <a:xfrm>
              <a:off x="1905000" y="5029200"/>
              <a:ext cx="4038600" cy="400110"/>
              <a:chOff x="3581400" y="1447800"/>
              <a:chExt cx="4038600" cy="400110"/>
            </a:xfrm>
          </p:grpSpPr>
          <p:sp>
            <p:nvSpPr>
              <p:cNvPr id="11" name="Rounded Rectangle 10"/>
              <p:cNvSpPr/>
              <p:nvPr/>
            </p:nvSpPr>
            <p:spPr bwMode="auto">
              <a:xfrm>
                <a:off x="4606322" y="1447800"/>
                <a:ext cx="3013678" cy="400110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Int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 bwMode="auto">
              <a:xfrm>
                <a:off x="3581400" y="1447800"/>
                <a:ext cx="990600" cy="400110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20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3 ::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  <p:grpSp>
          <p:nvGrpSpPr>
            <p:cNvPr id="10" name="Group 34"/>
            <p:cNvGrpSpPr/>
            <p:nvPr/>
          </p:nvGrpSpPr>
          <p:grpSpPr>
            <a:xfrm>
              <a:off x="1905000" y="5634335"/>
              <a:ext cx="4038600" cy="400110"/>
              <a:chOff x="3581400" y="1447800"/>
              <a:chExt cx="4038600" cy="400110"/>
            </a:xfrm>
          </p:grpSpPr>
          <p:sp>
            <p:nvSpPr>
              <p:cNvPr id="14" name="Rounded Rectangle 13"/>
              <p:cNvSpPr/>
              <p:nvPr/>
            </p:nvSpPr>
            <p:spPr bwMode="auto">
              <a:xfrm>
                <a:off x="4606322" y="1447800"/>
                <a:ext cx="3013678" cy="400110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i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i</a:t>
                </a:r>
                <a:r>
                  <a:rPr lang="en-US" sz="2000" dirty="0" smtClean="0">
                    <a:solidFill>
                      <a:srgbClr val="00408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 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&gt;</a:t>
                </a:r>
                <a:r>
                  <a:rPr lang="en-US" sz="2000" dirty="0" smtClean="0">
                    <a:solidFill>
                      <a:srgbClr val="00408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 </a:t>
                </a:r>
                <a:r>
                  <a:rPr lang="en-US" sz="20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0</a:t>
                </a:r>
                <a:r>
                  <a:rPr lang="en-US" sz="2000" dirty="0" smtClean="0">
                    <a:solidFill>
                      <a:srgbClr val="00408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 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}</a:t>
                </a:r>
              </a:p>
            </p:txBody>
          </p:sp>
          <p:sp>
            <p:nvSpPr>
              <p:cNvPr id="15" name="Rounded Rectangle 14"/>
              <p:cNvSpPr/>
              <p:nvPr/>
            </p:nvSpPr>
            <p:spPr bwMode="auto">
              <a:xfrm>
                <a:off x="3581400" y="1447800"/>
                <a:ext cx="990600" cy="400110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20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3 ::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  <p:grpSp>
          <p:nvGrpSpPr>
            <p:cNvPr id="16" name="Group 34"/>
            <p:cNvGrpSpPr/>
            <p:nvPr/>
          </p:nvGrpSpPr>
          <p:grpSpPr>
            <a:xfrm>
              <a:off x="1905000" y="6229290"/>
              <a:ext cx="4038600" cy="400110"/>
              <a:chOff x="3581400" y="1447800"/>
              <a:chExt cx="4038600" cy="400110"/>
            </a:xfrm>
          </p:grpSpPr>
          <p:sp>
            <p:nvSpPr>
              <p:cNvPr id="17" name="Rounded Rectangle 16"/>
              <p:cNvSpPr/>
              <p:nvPr/>
            </p:nvSpPr>
            <p:spPr bwMode="auto">
              <a:xfrm>
                <a:off x="4606322" y="1447800"/>
                <a:ext cx="3013678" cy="400110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i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i</a:t>
                </a:r>
                <a:r>
                  <a:rPr lang="en-US" sz="2000" dirty="0" smtClean="0">
                    <a:solidFill>
                      <a:srgbClr val="00408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 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=</a:t>
                </a:r>
                <a:r>
                  <a:rPr lang="en-US" sz="2000" dirty="0" smtClean="0">
                    <a:solidFill>
                      <a:srgbClr val="00408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 </a:t>
                </a:r>
                <a:r>
                  <a:rPr lang="en-US" sz="20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3</a:t>
                </a:r>
                <a:r>
                  <a:rPr lang="en-US" sz="2000" dirty="0" smtClean="0">
                    <a:solidFill>
                      <a:srgbClr val="00408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 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}</a:t>
                </a:r>
              </a:p>
            </p:txBody>
          </p:sp>
          <p:sp>
            <p:nvSpPr>
              <p:cNvPr id="18" name="Rounded Rectangle 17"/>
              <p:cNvSpPr/>
              <p:nvPr/>
            </p:nvSpPr>
            <p:spPr bwMode="auto">
              <a:xfrm>
                <a:off x="3581400" y="1447800"/>
                <a:ext cx="990600" cy="400110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20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3 ::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 advTm="117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Subtyping</a:t>
            </a:r>
            <a:r>
              <a:rPr lang="en-US" dirty="0" smtClean="0"/>
              <a:t> is Implication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8" name="Rounded Rectangle 17"/>
          <p:cNvSpPr/>
          <p:nvPr/>
        </p:nvSpPr>
        <p:spPr bwMode="auto">
          <a:xfrm>
            <a:off x="0" y="2113002"/>
            <a:ext cx="9144000" cy="553998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30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0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3</a:t>
            </a:r>
            <a:r>
              <a:rPr lang="en-US" sz="30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3000" dirty="0" smtClean="0">
                <a:solidFill>
                  <a:srgbClr val="E39B3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&lt;:</a:t>
            </a:r>
            <a:r>
              <a:rPr lang="en-US" sz="3000" dirty="0" smtClean="0">
                <a:solidFill>
                  <a:srgbClr val="E39B3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30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&gt;</a:t>
            </a:r>
            <a:r>
              <a:rPr lang="en-US" sz="30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30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3000" dirty="0" smtClean="0">
                <a:solidFill>
                  <a:srgbClr val="E39B3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&lt;:</a:t>
            </a:r>
            <a:r>
              <a:rPr lang="en-US" sz="3000" dirty="0" smtClean="0">
                <a:solidFill>
                  <a:srgbClr val="E39B3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&lt;:</a:t>
            </a:r>
            <a:r>
              <a:rPr lang="en-US" sz="3000" dirty="0" smtClean="0">
                <a:solidFill>
                  <a:srgbClr val="E39B3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971550" y="3505200"/>
            <a:ext cx="7200900" cy="2400657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US" sz="30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FFFFFF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z="3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30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0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3</a:t>
            </a:r>
          </a:p>
          <a:p>
            <a:pPr>
              <a:spcAft>
                <a:spcPts val="1200"/>
              </a:spcAft>
            </a:pP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z="3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30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&gt;</a:t>
            </a:r>
            <a:r>
              <a:rPr lang="en-US" sz="30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1200"/>
              </a:spcAft>
            </a:pP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z="3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0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0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“number”</a:t>
            </a:r>
            <a:r>
              <a:rPr lang="en-US" sz="3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integer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1200"/>
              </a:spcAft>
            </a:pP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z="3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0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000" dirty="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“number”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</p:spTree>
  </p:cSld>
  <p:clrMapOvr>
    <a:masterClrMapping/>
  </p:clrMapOvr>
  <p:transition advTm="84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err="1" smtClean="0"/>
              <a:t>Subtyping</a:t>
            </a:r>
            <a:r>
              <a:rPr lang="en-US" dirty="0" smtClean="0"/>
              <a:t> is Implication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10" idx="3"/>
            <a:endCxn id="12" idx="1"/>
          </p:cNvCxnSpPr>
          <p:nvPr/>
        </p:nvCxnSpPr>
        <p:spPr bwMode="auto">
          <a:xfrm rot="10800000" flipH="1" flipV="1">
            <a:off x="2820764" y="3417569"/>
            <a:ext cx="929864" cy="825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grpSp>
        <p:nvGrpSpPr>
          <p:cNvPr id="25" name="Group 24"/>
          <p:cNvGrpSpPr/>
          <p:nvPr/>
        </p:nvGrpSpPr>
        <p:grpSpPr>
          <a:xfrm>
            <a:off x="639230" y="2545080"/>
            <a:ext cx="7560740" cy="1703705"/>
            <a:chOff x="639230" y="2545080"/>
            <a:chExt cx="7560740" cy="1703705"/>
          </a:xfrm>
        </p:grpSpPr>
        <p:sp>
          <p:nvSpPr>
            <p:cNvPr id="7" name="AutoShape 18"/>
            <p:cNvSpPr>
              <a:spLocks noChangeArrowheads="1"/>
            </p:cNvSpPr>
            <p:nvPr/>
          </p:nvSpPr>
          <p:spPr bwMode="auto">
            <a:xfrm>
              <a:off x="6554050" y="2545080"/>
              <a:ext cx="1645920" cy="1645920"/>
            </a:xfrm>
            <a:prstGeom prst="roundRect">
              <a:avLst>
                <a:gd name="adj" fmla="val 16667"/>
              </a:avLst>
            </a:prstGeom>
            <a:solidFill>
              <a:srgbClr val="33333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000" dirty="0" smtClean="0">
                  <a:solidFill>
                    <a:schemeClr val="bg1"/>
                  </a:solidFill>
                  <a:latin typeface="Calibri" pitchFamily="-65" charset="0"/>
                </a:rPr>
                <a:t>Logical</a:t>
              </a:r>
            </a:p>
            <a:p>
              <a:pPr algn="ctr"/>
              <a:r>
                <a:rPr lang="en-US" sz="3000" dirty="0" smtClean="0">
                  <a:solidFill>
                    <a:schemeClr val="bg1"/>
                  </a:solidFill>
                  <a:latin typeface="Calibri" pitchFamily="-65" charset="0"/>
                </a:rPr>
                <a:t>Solver</a:t>
              </a:r>
              <a:endParaRPr lang="en-US" sz="3000" dirty="0">
                <a:solidFill>
                  <a:schemeClr val="bg1"/>
                </a:solidFill>
                <a:latin typeface="Calibri" pitchFamily="-65" charset="0"/>
              </a:endParaRPr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>
              <a:off x="639230" y="2720340"/>
              <a:ext cx="2362200" cy="1394460"/>
            </a:xfrm>
            <a:prstGeom prst="verticalScroll">
              <a:avLst>
                <a:gd name="adj" fmla="val 12956"/>
              </a:avLst>
            </a:prstGeom>
            <a:solidFill>
              <a:srgbClr val="FCF1D3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000" dirty="0" smtClean="0">
                  <a:latin typeface="Calibri"/>
                  <a:cs typeface="Calibri"/>
                </a:rPr>
                <a:t>Annotated</a:t>
              </a:r>
            </a:p>
            <a:p>
              <a:pPr algn="ctr"/>
              <a:r>
                <a:rPr lang="en-US" sz="3000" dirty="0" smtClean="0">
                  <a:latin typeface="Calibri"/>
                  <a:cs typeface="Calibri"/>
                </a:rPr>
                <a:t>Program</a:t>
              </a:r>
              <a:endParaRPr lang="en-US" sz="3000" dirty="0">
                <a:latin typeface="Calibri"/>
                <a:cs typeface="Calibri"/>
              </a:endParaRPr>
            </a:p>
          </p:txBody>
        </p:sp>
        <p:sp>
          <p:nvSpPr>
            <p:cNvPr id="12" name="AutoShape 18"/>
            <p:cNvSpPr>
              <a:spLocks noChangeArrowheads="1"/>
            </p:cNvSpPr>
            <p:nvPr/>
          </p:nvSpPr>
          <p:spPr bwMode="auto">
            <a:xfrm>
              <a:off x="3750628" y="2602865"/>
              <a:ext cx="1645920" cy="1645920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000" dirty="0" smtClean="0">
                  <a:latin typeface="Calibri" pitchFamily="-65" charset="0"/>
                </a:rPr>
                <a:t>Type</a:t>
              </a:r>
            </a:p>
            <a:p>
              <a:pPr algn="ctr"/>
              <a:r>
                <a:rPr lang="en-US" sz="3000" dirty="0" smtClean="0">
                  <a:latin typeface="Calibri" pitchFamily="-65" charset="0"/>
                </a:rPr>
                <a:t>Checker</a:t>
              </a:r>
              <a:endParaRPr lang="en-US" sz="3000" dirty="0">
                <a:latin typeface="Calibri" pitchFamily="-65" charset="0"/>
              </a:endParaRPr>
            </a:p>
          </p:txBody>
        </p:sp>
      </p:grpSp>
      <p:cxnSp>
        <p:nvCxnSpPr>
          <p:cNvPr id="15" name="Straight Arrow Connector 14"/>
          <p:cNvCxnSpPr/>
          <p:nvPr/>
        </p:nvCxnSpPr>
        <p:spPr bwMode="auto">
          <a:xfrm flipV="1">
            <a:off x="5396548" y="3198811"/>
            <a:ext cx="1156652" cy="159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10800000" flipV="1">
            <a:off x="5396548" y="3581399"/>
            <a:ext cx="1156652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  <p:custDataLst>
      <p:tags r:id="rId1"/>
    </p:custDataLst>
  </p:cSld>
  <p:clrMapOvr>
    <a:masterClrMapping/>
  </p:clrMapOvr>
  <p:transition advTm="1125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 </a:t>
            </a:r>
            <a:r>
              <a:rPr lang="en-US" b="0" dirty="0" smtClean="0"/>
              <a:t>[POPL 2012]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57250" y="1778000"/>
            <a:ext cx="7889179" cy="1231106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noAutofit/>
          </a:bodyPr>
          <a:lstStyle/>
          <a:p>
            <a:pPr defTabSz="457200" eaLnBrk="1" hangingPunct="1"/>
            <a:r>
              <a:rPr lang="en-US" sz="2000" dirty="0" err="1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obj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 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“n”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17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b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      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 </a:t>
            </a:r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{ </a:t>
            </a:r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+ 5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}}</a:t>
            </a:r>
            <a:endParaRPr lang="en-US" sz="2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grpSp>
        <p:nvGrpSpPr>
          <p:cNvPr id="8" name="Group 12"/>
          <p:cNvGrpSpPr/>
          <p:nvPr/>
        </p:nvGrpSpPr>
        <p:grpSpPr>
          <a:xfrm>
            <a:off x="767291" y="2902705"/>
            <a:ext cx="7609417" cy="2117657"/>
            <a:chOff x="4182077" y="1651163"/>
            <a:chExt cx="7609417" cy="681198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5715000" y="1740040"/>
              <a:ext cx="6076494" cy="592321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1800"/>
                </a:spcAft>
              </a:pPr>
              <a:r>
                <a:rPr lang="en-US" sz="2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</a:t>
              </a:r>
              <a:r>
                <a:rPr lang="en-US" sz="2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</a:t>
              </a:r>
              <a:r>
                <a:rPr lang="en-US" sz="2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6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6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2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Dict</a:t>
              </a:r>
              <a:r>
                <a:rPr lang="en-US" sz="2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</a:p>
            <a:p>
              <a:pPr>
                <a:spcAft>
                  <a:spcPts val="1800"/>
                </a:spcAft>
              </a:pPr>
              <a:r>
                <a:rPr lang="en-US" sz="2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   </a:t>
              </a:r>
              <a:r>
                <a:rPr lang="en-US" sz="2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</a:t>
              </a:r>
              <a:r>
                <a:rPr lang="en-US" sz="2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sz="2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</a:t>
              </a:r>
              <a:r>
                <a:rPr lang="en-US" sz="2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2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“n</a:t>
              </a:r>
              <a:r>
                <a:rPr lang="en-US" sz="2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2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))</a:t>
              </a:r>
              <a:r>
                <a:rPr lang="en-US" sz="26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6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“number”</a:t>
              </a:r>
              <a:r>
                <a:rPr lang="en-US" sz="2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</a:p>
            <a:p>
              <a:pPr>
                <a:spcAft>
                  <a:spcPts val="1800"/>
                </a:spcAft>
              </a:pPr>
              <a:r>
                <a:rPr lang="en-US" sz="2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   </a:t>
              </a:r>
              <a:r>
                <a:rPr lang="en-US" sz="2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</a:t>
              </a:r>
              <a:r>
                <a:rPr lang="en-US" sz="2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sz="2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</a:t>
              </a:r>
              <a:r>
                <a:rPr lang="en-US" sz="2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2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“f</a:t>
              </a:r>
              <a:r>
                <a:rPr lang="en-US" sz="2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2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6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z="26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}</a:t>
              </a:r>
            </a:p>
            <a:p>
              <a:pPr>
                <a:spcAft>
                  <a:spcPts val="1800"/>
                </a:spcAft>
              </a:pPr>
              <a:endParaRPr lang="en-US" sz="2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  <a:p>
              <a:pPr>
                <a:spcAft>
                  <a:spcPts val="1800"/>
                </a:spcAft>
              </a:pPr>
              <a:endPara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4182077" y="1651163"/>
              <a:ext cx="1555805" cy="185982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obj</a:t>
              </a:r>
              <a:r>
                <a:rPr lang="en-US" sz="2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::</a:t>
              </a:r>
              <a:endPara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19179" y="3502038"/>
            <a:ext cx="5445071" cy="2403125"/>
            <a:chOff x="619179" y="3502038"/>
            <a:chExt cx="5445071" cy="2403125"/>
          </a:xfrm>
        </p:grpSpPr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3875617" y="3502038"/>
              <a:ext cx="2188633" cy="593711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 bwMode="auto">
            <a:xfrm>
              <a:off x="619179" y="4889500"/>
              <a:ext cx="3952821" cy="1015663"/>
            </a:xfrm>
            <a:prstGeom prst="rect">
              <a:avLst/>
            </a:prstGeom>
            <a:solidFill>
              <a:srgbClr val="D9D9D9"/>
            </a:solidFill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30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McCarthy’s decidable theory of arrays</a:t>
              </a:r>
              <a:endParaRPr kumimoji="0" lang="en-US" sz="3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3059314" y="4095748"/>
              <a:ext cx="1356036" cy="793751"/>
            </a:xfrm>
            <a:prstGeom prst="line">
              <a:avLst/>
            </a:prstGeom>
            <a:noFill/>
            <a:ln w="38100">
              <a:solidFill>
                <a:srgbClr val="333333"/>
              </a:solidFill>
              <a:round/>
              <a:headEnd/>
              <a:tailEnd type="triangle" w="lg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" name="Title 1"/>
          <p:cNvSpPr txBox="1">
            <a:spLocks/>
          </p:cNvSpPr>
          <p:nvPr/>
        </p:nvSpPr>
        <p:spPr bwMode="auto">
          <a:xfrm>
            <a:off x="4937187" y="5190062"/>
            <a:ext cx="3608849" cy="1015663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kumimoji="0" lang="en-US" sz="3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Great</a:t>
            </a:r>
            <a:r>
              <a:rPr kumimoji="0" lang="en-US" sz="3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for dictionaries of base values</a:t>
            </a:r>
            <a:endParaRPr kumimoji="0" lang="en-US" sz="3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5041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 </a:t>
            </a:r>
            <a:r>
              <a:rPr lang="en-US" b="0" dirty="0" smtClean="0"/>
              <a:t>[POPL 2012]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57250" y="1778000"/>
            <a:ext cx="7889179" cy="1231106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noAutofit/>
          </a:bodyPr>
          <a:lstStyle/>
          <a:p>
            <a:pPr defTabSz="457200" eaLnBrk="1" hangingPunct="1"/>
            <a:r>
              <a:rPr lang="en-US" sz="2000" dirty="0" err="1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obj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 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“n”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17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b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      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 </a:t>
            </a:r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{ </a:t>
            </a:r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+ 5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}}</a:t>
            </a:r>
            <a:endParaRPr lang="en-US" sz="2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grpSp>
        <p:nvGrpSpPr>
          <p:cNvPr id="3" name="Group 12"/>
          <p:cNvGrpSpPr/>
          <p:nvPr/>
        </p:nvGrpSpPr>
        <p:grpSpPr>
          <a:xfrm>
            <a:off x="767291" y="2902705"/>
            <a:ext cx="7609417" cy="2117657"/>
            <a:chOff x="4182077" y="1651163"/>
            <a:chExt cx="7609417" cy="681198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5715000" y="1740040"/>
              <a:ext cx="6076494" cy="592321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1800"/>
                </a:spcAft>
              </a:pPr>
              <a:r>
                <a:rPr lang="en-US" sz="2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</a:t>
              </a:r>
              <a:r>
                <a:rPr lang="en-US" sz="2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</a:t>
              </a:r>
              <a:r>
                <a:rPr lang="en-US" sz="2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6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6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2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Dict</a:t>
              </a:r>
              <a:r>
                <a:rPr lang="en-US" sz="2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</a:p>
            <a:p>
              <a:pPr>
                <a:spcAft>
                  <a:spcPts val="1800"/>
                </a:spcAft>
              </a:pPr>
              <a:r>
                <a:rPr lang="en-US" sz="2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   </a:t>
              </a:r>
              <a:r>
                <a:rPr lang="en-US" sz="2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</a:t>
              </a:r>
              <a:r>
                <a:rPr lang="en-US" sz="2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sz="2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</a:t>
              </a:r>
              <a:r>
                <a:rPr lang="en-US" sz="2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2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“n</a:t>
              </a:r>
              <a:r>
                <a:rPr lang="en-US" sz="2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2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))</a:t>
              </a:r>
              <a:r>
                <a:rPr lang="en-US" sz="26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6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“number”</a:t>
              </a:r>
              <a:r>
                <a:rPr lang="en-US" sz="2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</a:p>
            <a:p>
              <a:pPr>
                <a:spcAft>
                  <a:spcPts val="1800"/>
                </a:spcAft>
              </a:pPr>
              <a:r>
                <a:rPr lang="en-US" sz="2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   </a:t>
              </a:r>
              <a:r>
                <a:rPr lang="en-US" sz="2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</a:t>
              </a:r>
              <a:r>
                <a:rPr lang="en-US" sz="2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sz="2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</a:t>
              </a:r>
              <a:r>
                <a:rPr lang="en-US" sz="2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2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“f</a:t>
              </a:r>
              <a:r>
                <a:rPr lang="en-US" sz="2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2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6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z="26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}</a:t>
              </a:r>
            </a:p>
            <a:p>
              <a:pPr>
                <a:spcAft>
                  <a:spcPts val="1800"/>
                </a:spcAft>
              </a:pPr>
              <a:endParaRPr lang="en-US" sz="2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  <a:p>
              <a:pPr>
                <a:spcAft>
                  <a:spcPts val="1800"/>
                </a:spcAft>
              </a:pPr>
              <a:endPara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4182077" y="1651163"/>
              <a:ext cx="1555805" cy="185982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obj</a:t>
              </a:r>
              <a:r>
                <a:rPr lang="en-US" sz="2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::</a:t>
              </a:r>
              <a:endPara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5" name="Group 17"/>
          <p:cNvGrpSpPr/>
          <p:nvPr/>
        </p:nvGrpSpPr>
        <p:grpSpPr>
          <a:xfrm>
            <a:off x="3187722" y="4115852"/>
            <a:ext cx="5723440" cy="2223234"/>
            <a:chOff x="3187722" y="4115852"/>
            <a:chExt cx="5723440" cy="2223234"/>
          </a:xfrm>
        </p:grpSpPr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3187722" y="4115852"/>
              <a:ext cx="4675695" cy="593711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 bwMode="auto">
            <a:xfrm>
              <a:off x="5196412" y="5323423"/>
              <a:ext cx="3714750" cy="1015663"/>
            </a:xfrm>
            <a:prstGeom prst="rect">
              <a:avLst/>
            </a:prstGeom>
            <a:solidFill>
              <a:srgbClr val="D9D9D9"/>
            </a:solidFill>
            <a:ln w="508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3000" kern="0" dirty="0" err="1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Uninterpreted</a:t>
              </a:r>
              <a:r>
                <a:rPr lang="en-US" sz="30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/>
              </a:r>
              <a:br>
                <a:rPr lang="en-US" sz="30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</a:br>
              <a:r>
                <a:rPr lang="en-US" sz="30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“has-type” predicate</a:t>
              </a:r>
              <a:endParaRPr kumimoji="0" lang="en-US" sz="3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endParaRP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 flipV="1">
              <a:off x="5562600" y="4648200"/>
              <a:ext cx="448732" cy="675223"/>
            </a:xfrm>
            <a:prstGeom prst="line">
              <a:avLst/>
            </a:prstGeom>
            <a:noFill/>
            <a:ln w="38100">
              <a:solidFill>
                <a:srgbClr val="333333"/>
              </a:solidFill>
              <a:round/>
              <a:headEnd/>
              <a:tailEnd type="triangle" w="lg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" name="Title 1"/>
          <p:cNvSpPr txBox="1">
            <a:spLocks/>
          </p:cNvSpPr>
          <p:nvPr/>
        </p:nvSpPr>
        <p:spPr bwMode="auto">
          <a:xfrm>
            <a:off x="292098" y="4900083"/>
            <a:ext cx="4904315" cy="170816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1" hangingPunct="1">
              <a:spcAft>
                <a:spcPts val="1800"/>
              </a:spcAft>
            </a:pPr>
            <a:r>
              <a:rPr kumimoji="0" lang="en-US" sz="3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Type constructors in formulas</a:t>
            </a:r>
          </a:p>
          <a:p>
            <a:pPr lvl="0" eaLnBrk="1" hangingPunct="1">
              <a:spcAft>
                <a:spcPts val="0"/>
              </a:spcAft>
            </a:pPr>
            <a:r>
              <a:rPr lang="en-US" sz="3000" kern="0" dirty="0" err="1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Subtyping</a:t>
            </a:r>
            <a:r>
              <a:rPr lang="en-US" sz="3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 algorithm retains precision </a:t>
            </a:r>
            <a:r>
              <a:rPr lang="en-US" sz="3000" kern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and decidability</a:t>
            </a:r>
            <a:endParaRPr kumimoji="0" lang="en-US" sz="3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3422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/>
          </p:cNvSpPr>
          <p:nvPr/>
        </p:nvSpPr>
        <p:spPr bwMode="auto">
          <a:xfrm>
            <a:off x="342900" y="420768"/>
            <a:ext cx="8458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0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7000" b="1" dirty="0" smtClean="0">
                <a:solidFill>
                  <a:schemeClr val="bg1"/>
                </a:solidFill>
                <a:latin typeface="Calibri"/>
                <a:cs typeface="Calibri"/>
              </a:rPr>
              <a:t>Towards Dependent </a:t>
            </a:r>
            <a:r>
              <a:rPr lang="en-US" sz="7000" b="1" dirty="0" smtClean="0">
                <a:solidFill>
                  <a:srgbClr val="000000"/>
                </a:solidFill>
                <a:latin typeface="Calibri"/>
                <a:cs typeface="Calibri"/>
              </a:rPr>
              <a:t>Types for JavaScript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543925" y="596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>
            <a:spLocks/>
          </p:cNvSpPr>
          <p:nvPr/>
        </p:nvSpPr>
        <p:spPr bwMode="auto">
          <a:xfrm>
            <a:off x="4286399" y="1535045"/>
            <a:ext cx="4176644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0" tIns="0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A Large Subset of</a:t>
            </a:r>
          </a:p>
        </p:txBody>
      </p:sp>
      <p:sp>
        <p:nvSpPr>
          <p:cNvPr id="8" name="Title 1"/>
          <p:cNvSpPr>
            <a:spLocks/>
          </p:cNvSpPr>
          <p:nvPr/>
        </p:nvSpPr>
        <p:spPr bwMode="auto">
          <a:xfrm>
            <a:off x="703909" y="850809"/>
            <a:ext cx="2653322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0" tIns="0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Explicit</a:t>
            </a:r>
          </a:p>
        </p:txBody>
      </p:sp>
      <p:sp>
        <p:nvSpPr>
          <p:cNvPr id="11" name="Title 1"/>
          <p:cNvSpPr>
            <a:spLocks/>
          </p:cNvSpPr>
          <p:nvPr/>
        </p:nvSpPr>
        <p:spPr bwMode="auto">
          <a:xfrm>
            <a:off x="703909" y="1565542"/>
            <a:ext cx="2653322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0" tIns="0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Decidable</a:t>
            </a:r>
          </a:p>
        </p:txBody>
      </p:sp>
      <p:sp>
        <p:nvSpPr>
          <p:cNvPr id="14" name="Title 1"/>
          <p:cNvSpPr>
            <a:spLocks/>
          </p:cNvSpPr>
          <p:nvPr/>
        </p:nvSpPr>
        <p:spPr bwMode="auto">
          <a:xfrm>
            <a:off x="4286399" y="3124377"/>
            <a:ext cx="4176644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0" tIns="0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Features Common to All Editions</a:t>
            </a:r>
          </a:p>
        </p:txBody>
      </p:sp>
    </p:spTree>
    <p:custDataLst>
      <p:tags r:id="rId1"/>
    </p:custDataLst>
  </p:cSld>
  <p:clrMapOvr>
    <a:masterClrMapping/>
  </p:clrMapOvr>
  <p:transition advTm="534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</a:t>
            </a:r>
            <a:r>
              <a:rPr lang="en-US" b="0" dirty="0" smtClean="0">
                <a:solidFill>
                  <a:schemeClr val="bg1"/>
                </a:solidFill>
              </a:rPr>
              <a:t> [POPL 2012]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 bwMode="auto">
          <a:xfrm>
            <a:off x="888998" y="5035842"/>
            <a:ext cx="7432261" cy="87208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Dependent </a:t>
            </a:r>
            <a:r>
              <a:rPr kumimoji="0" lang="en-US" sz="5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JavaScript</a:t>
            </a:r>
            <a:r>
              <a:rPr kumimoji="0" lang="en-US" sz="5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(DJS)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4134" y="1582325"/>
            <a:ext cx="5201920" cy="3464560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 bwMode="auto">
          <a:xfrm>
            <a:off x="585305" y="6383126"/>
            <a:ext cx="8348869" cy="338554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1600" dirty="0" smtClean="0">
                <a:latin typeface="Calibri"/>
                <a:cs typeface="Calibri"/>
              </a:rPr>
              <a:t>photo courtesy of </a:t>
            </a:r>
            <a:r>
              <a:rPr lang="en-US" sz="1600" dirty="0" smtClean="0">
                <a:latin typeface="Calibri"/>
                <a:cs typeface="Calibri"/>
                <a:hlinkClick r:id="rId4"/>
              </a:rPr>
              <a:t>ClipArt ETC</a:t>
            </a:r>
            <a:endParaRPr lang="en-US" sz="1600" dirty="0">
              <a:latin typeface="Calibri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111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</a:t>
            </a:r>
            <a:r>
              <a:rPr lang="en-US" b="0" dirty="0" smtClean="0">
                <a:solidFill>
                  <a:schemeClr val="bg1"/>
                </a:solidFill>
              </a:rPr>
              <a:t> [POPL 2012]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 bwMode="auto">
          <a:xfrm>
            <a:off x="1002735" y="1292763"/>
            <a:ext cx="6727687" cy="3301323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+  Types for JS Primitives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5000" kern="0" dirty="0" smtClean="0">
                <a:latin typeface="Calibri"/>
                <a:ea typeface="+mj-ea"/>
                <a:cs typeface="Calibri"/>
              </a:rPr>
              <a:t>+  </a:t>
            </a: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Strong Updates</a:t>
            </a:r>
            <a:endParaRPr lang="en-US" sz="5000" kern="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+  Prototype Inheritance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5000" kern="0" dirty="0" smtClean="0">
                <a:latin typeface="+mj-lt"/>
                <a:ea typeface="+mj-ea"/>
                <a:cs typeface="+mj-cs"/>
              </a:rPr>
              <a:t>+  Arrays</a:t>
            </a:r>
            <a:endParaRPr kumimoji="0" lang="en-US" sz="50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5"/>
          <p:cNvSpPr txBox="1">
            <a:spLocks/>
          </p:cNvSpPr>
          <p:nvPr/>
        </p:nvSpPr>
        <p:spPr bwMode="auto">
          <a:xfrm>
            <a:off x="888998" y="5035842"/>
            <a:ext cx="7432261" cy="87208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Dependent </a:t>
            </a:r>
            <a:r>
              <a:rPr kumimoji="0" lang="en-US" sz="5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JavaScript</a:t>
            </a:r>
            <a:r>
              <a:rPr kumimoji="0" lang="en-US" sz="5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(DJS)</a:t>
            </a:r>
          </a:p>
        </p:txBody>
      </p:sp>
    </p:spTree>
    <p:custDataLst>
      <p:tags r:id="rId1"/>
    </p:custDataLst>
  </p:cSld>
  <p:clrMapOvr>
    <a:masterClrMapping/>
  </p:clrMapOvr>
  <p:transition advTm="219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</a:t>
            </a:r>
            <a:r>
              <a:rPr lang="en-US" b="0" dirty="0" smtClean="0">
                <a:solidFill>
                  <a:schemeClr val="bg1"/>
                </a:solidFill>
              </a:rPr>
              <a:t> [POPL 2012]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 bwMode="auto">
          <a:xfrm>
            <a:off x="1002735" y="1292763"/>
            <a:ext cx="6727687" cy="3301323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+  Types for JS Primitives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5000" kern="0" dirty="0" smtClean="0">
                <a:latin typeface="Calibri"/>
                <a:ea typeface="+mj-ea"/>
                <a:cs typeface="Calibri"/>
              </a:rPr>
              <a:t>+  </a:t>
            </a: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Strong Updates</a:t>
            </a:r>
            <a:endParaRPr lang="en-US" sz="5000" kern="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+  Prototype Inheritance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5000" kern="0" dirty="0" smtClean="0">
                <a:latin typeface="+mj-lt"/>
                <a:ea typeface="+mj-ea"/>
                <a:cs typeface="+mj-cs"/>
              </a:rPr>
              <a:t>+  Arrays</a:t>
            </a:r>
            <a:endParaRPr kumimoji="0" lang="en-US" sz="50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 bwMode="auto">
          <a:xfrm>
            <a:off x="888998" y="5035842"/>
            <a:ext cx="7432261" cy="87208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Dependent JavaScript (DJS)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888998" y="4881204"/>
            <a:ext cx="7432261" cy="4417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advTm="6994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 bwMode="auto">
          <a:xfrm>
            <a:off x="1002735" y="1292763"/>
            <a:ext cx="6727687" cy="3301323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+  Types for JS Primitives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5000" kern="0" dirty="0" smtClean="0">
                <a:latin typeface="Calibri"/>
                <a:ea typeface="+mj-ea"/>
                <a:cs typeface="Calibri"/>
              </a:rPr>
              <a:t>+  </a:t>
            </a: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Strong Updates</a:t>
            </a:r>
            <a:endParaRPr lang="en-US" sz="5000" kern="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+  Prototype Inheritance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5000" kern="0" dirty="0" smtClean="0">
                <a:latin typeface="+mj-lt"/>
                <a:ea typeface="+mj-ea"/>
                <a:cs typeface="+mj-cs"/>
              </a:rPr>
              <a:t>+  Arrays</a:t>
            </a:r>
            <a:endParaRPr kumimoji="0" lang="en-US" sz="50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" y="0"/>
            <a:ext cx="9143999" cy="338554"/>
            <a:chOff x="1" y="0"/>
            <a:chExt cx="9143999" cy="338554"/>
          </a:xfrm>
        </p:grpSpPr>
        <p:sp>
          <p:nvSpPr>
            <p:cNvPr id="11" name="Title 1"/>
            <p:cNvSpPr txBox="1">
              <a:spLocks/>
            </p:cNvSpPr>
            <p:nvPr/>
          </p:nvSpPr>
          <p:spPr bwMode="auto">
            <a:xfrm>
              <a:off x="1" y="0"/>
              <a:ext cx="2296582" cy="33855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Primitives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4" name="Title 1"/>
            <p:cNvSpPr txBox="1">
              <a:spLocks/>
            </p:cNvSpPr>
            <p:nvPr/>
          </p:nvSpPr>
          <p:spPr bwMode="auto">
            <a:xfrm>
              <a:off x="2296583" y="0"/>
              <a:ext cx="2296582" cy="33855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Strong Updates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5" name="Title 1"/>
            <p:cNvSpPr txBox="1">
              <a:spLocks/>
            </p:cNvSpPr>
            <p:nvPr/>
          </p:nvSpPr>
          <p:spPr bwMode="auto">
            <a:xfrm>
              <a:off x="4593165" y="0"/>
              <a:ext cx="2296582" cy="33855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Prototypes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6" name="Title 1"/>
            <p:cNvSpPr txBox="1">
              <a:spLocks/>
            </p:cNvSpPr>
            <p:nvPr/>
          </p:nvSpPr>
          <p:spPr bwMode="auto">
            <a:xfrm>
              <a:off x="6889747" y="0"/>
              <a:ext cx="2254253" cy="33855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16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Arrays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91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717276" y="3169466"/>
            <a:ext cx="8045723" cy="1477328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! ::  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Bool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Bool</a:t>
            </a:r>
            <a:r>
              <a:rPr lang="en-US" sz="30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alse</a:t>
            </a:r>
            <a:endParaRPr lang="en-US" sz="3000" dirty="0" smtClean="0">
              <a:solidFill>
                <a:srgbClr val="FFFFFF"/>
              </a:solidFill>
              <a:latin typeface="Symbol" pitchFamily="-65" charset="2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r>
              <a:rPr lang="en-US" sz="3000" dirty="0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                                            </a:t>
            </a:r>
            <a:r>
              <a:rPr lang="en-US" sz="3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r>
              <a:rPr lang="en-US" sz="3000" dirty="0" smtClean="0">
                <a:solidFill>
                  <a:srgbClr val="FFFFFF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30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</a:t>
            </a:r>
            <a:r>
              <a:rPr lang="en-US" sz="30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0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true</a:t>
            </a:r>
            <a:endParaRPr lang="en-US" sz="3000" dirty="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z="3000" dirty="0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                                            </a:t>
            </a:r>
            <a:r>
              <a:rPr lang="en-US" sz="3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r>
              <a:rPr lang="en-US" sz="3000" dirty="0" smtClean="0">
                <a:solidFill>
                  <a:srgbClr val="FFFFFF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30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</a:t>
            </a:r>
            <a:r>
              <a:rPr lang="en-US" sz="30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0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false</a:t>
            </a:r>
            <a:r>
              <a:rPr lang="en-US" sz="30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kumimoji="0" lang="en-US" sz="3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" y="0"/>
            <a:ext cx="2296582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Primitives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296583" y="0"/>
            <a:ext cx="2296582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Strong Updates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93165" y="0"/>
            <a:ext cx="2296582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6889747" y="0"/>
            <a:ext cx="2254253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0" y="977236"/>
            <a:ext cx="9144000" cy="1323439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Choose</a:t>
            </a:r>
            <a:r>
              <a:rPr kumimoji="0" lang="en-US" sz="4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degree of</a:t>
            </a:r>
            <a:br>
              <a:rPr kumimoji="0" lang="en-US" sz="4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precision</a:t>
            </a:r>
            <a:r>
              <a:rPr lang="en-US" sz="4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coercion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161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717276" y="3169466"/>
            <a:ext cx="8045723" cy="1477328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! ::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Bool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</a:t>
            </a:r>
            <a:r>
              <a:rPr lang="en-US" sz="3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3000" dirty="0" smtClean="0">
                <a:solidFill>
                  <a:srgbClr val="E39B3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false</a:t>
            </a:r>
            <a:endParaRPr lang="en-US" sz="3000" dirty="0" smtClean="0">
              <a:solidFill>
                <a:srgbClr val="E39B30"/>
              </a:solidFill>
              <a:latin typeface="Symbol" pitchFamily="-65" charset="2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r>
              <a:rPr lang="en-US" sz="3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                                           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r>
              <a:rPr lang="en-US" sz="3000" dirty="0" smtClean="0">
                <a:solidFill>
                  <a:srgbClr val="E39B3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true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z="3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                                           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r>
              <a:rPr lang="en-US" sz="3000" dirty="0" smtClean="0">
                <a:solidFill>
                  <a:srgbClr val="E39B3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false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kumimoji="0" lang="en-US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" y="0"/>
            <a:ext cx="2296582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Primitives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296583" y="0"/>
            <a:ext cx="2296582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Strong Updates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93165" y="0"/>
            <a:ext cx="2296582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6889747" y="0"/>
            <a:ext cx="2254253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0" y="977236"/>
            <a:ext cx="9144000" cy="1323439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Choose</a:t>
            </a:r>
            <a:r>
              <a:rPr kumimoji="0" lang="en-US" sz="4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degree of</a:t>
            </a:r>
            <a:br>
              <a:rPr kumimoji="0" lang="en-US" sz="4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precision</a:t>
            </a:r>
            <a:r>
              <a:rPr lang="en-US" sz="4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coercion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1818217" y="3200400"/>
            <a:ext cx="600290" cy="549504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643503" y="3200400"/>
            <a:ext cx="2145829" cy="549504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 advTm="1673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717277" y="3169466"/>
            <a:ext cx="7709446" cy="1477328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! ::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Any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</a:t>
            </a:r>
            <a:r>
              <a:rPr lang="en-US" sz="3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3000" dirty="0" smtClean="0">
                <a:solidFill>
                  <a:srgbClr val="E39B3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falsy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E39B30"/>
              </a:solidFill>
              <a:latin typeface="Symbol" pitchFamily="-65" charset="2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r>
              <a:rPr lang="en-US" sz="3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                                         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r>
              <a:rPr lang="en-US" sz="3000" dirty="0" smtClean="0">
                <a:solidFill>
                  <a:srgbClr val="E39B3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true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z="3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                                         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r>
              <a:rPr lang="en-US" sz="3000" dirty="0" smtClean="0">
                <a:solidFill>
                  <a:srgbClr val="E39B3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false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kumimoji="0" lang="en-US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grpSp>
        <p:nvGrpSpPr>
          <p:cNvPr id="3" name="Group 34"/>
          <p:cNvGrpSpPr/>
          <p:nvPr/>
        </p:nvGrpSpPr>
        <p:grpSpPr>
          <a:xfrm>
            <a:off x="1361661" y="5008182"/>
            <a:ext cx="6420678" cy="707886"/>
            <a:chOff x="2743200" y="1447800"/>
            <a:chExt cx="6420678" cy="707886"/>
          </a:xfrm>
        </p:grpSpPr>
        <p:sp>
          <p:nvSpPr>
            <p:cNvPr id="9" name="Rounded Rectangle 8"/>
            <p:cNvSpPr/>
            <p:nvPr/>
          </p:nvSpPr>
          <p:spPr bwMode="auto">
            <a:xfrm>
              <a:off x="4606322" y="1447800"/>
              <a:ext cx="4557556" cy="707886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false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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0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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null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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/>
              </a:r>
              <a:b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</a:b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“”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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undefined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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NaN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2743200" y="1447800"/>
              <a:ext cx="1828800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falsy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8" name="Title 1"/>
          <p:cNvSpPr txBox="1">
            <a:spLocks/>
          </p:cNvSpPr>
          <p:nvPr/>
        </p:nvSpPr>
        <p:spPr bwMode="auto">
          <a:xfrm>
            <a:off x="0" y="977236"/>
            <a:ext cx="9144000" cy="1323439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Choose</a:t>
            </a:r>
            <a:r>
              <a:rPr kumimoji="0" lang="en-US" sz="4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degree of</a:t>
            </a:r>
            <a:br>
              <a:rPr kumimoji="0" lang="en-US" sz="4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precision</a:t>
            </a:r>
            <a:r>
              <a:rPr lang="en-US" sz="4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coercion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" y="0"/>
            <a:ext cx="2296582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Primitives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2296583" y="0"/>
            <a:ext cx="2296582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Strong Updates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4593165" y="0"/>
            <a:ext cx="2296582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6889747" y="0"/>
            <a:ext cx="2254253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5469467" y="3200400"/>
            <a:ext cx="2034116" cy="549504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 advTm="268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2858033" y="2431073"/>
            <a:ext cx="3948055" cy="1016004"/>
          </a:xfrm>
          <a:prstGeom prst="rect">
            <a:avLst/>
          </a:prstGeom>
          <a:solidFill>
            <a:schemeClr val="accent5">
              <a:lumMod val="90000"/>
            </a:schemeClr>
          </a:solidFill>
          <a:ln w="63500">
            <a:noFill/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2858033" y="1284755"/>
            <a:ext cx="3948055" cy="1016004"/>
          </a:xfrm>
          <a:prstGeom prst="rect">
            <a:avLst/>
          </a:prstGeom>
          <a:solidFill>
            <a:schemeClr val="accent5">
              <a:lumMod val="90000"/>
            </a:schemeClr>
          </a:solidFill>
          <a:ln w="63500">
            <a:noFill/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17728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24197" y="831975"/>
            <a:ext cx="4248982" cy="353943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1800"/>
              </a:spcAft>
            </a:pPr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18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“number”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800"/>
              </a:spcAft>
            </a:pP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0 -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endParaRPr lang="en-US" sz="2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8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else</a:t>
            </a:r>
            <a:endParaRPr lang="en-US" sz="2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800"/>
              </a:spcAft>
            </a:pP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!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endParaRPr lang="en-US" sz="2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800"/>
              </a:spcAft>
            </a:pP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endParaRPr lang="en-US" sz="2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80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1800"/>
              </a:spcAft>
            </a:pP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96354" y="4785522"/>
            <a:ext cx="8034130" cy="553998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NumOrBool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NumOrBool</a:t>
            </a:r>
            <a:endParaRPr kumimoji="0" lang="en-US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596353" y="5677803"/>
            <a:ext cx="8034131" cy="553998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NumOrBool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y</a:t>
            </a:r>
            <a:r>
              <a:rPr lang="en-US" sz="3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y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kumimoji="0" lang="en-US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 rot="10800000">
            <a:off x="2219731" y="1284755"/>
            <a:ext cx="938696" cy="158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10800000">
            <a:off x="2219732" y="1836930"/>
            <a:ext cx="938695" cy="158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rot="10800000" flipV="1">
            <a:off x="2219733" y="2357561"/>
            <a:ext cx="938693" cy="1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rot="10800000">
            <a:off x="2219733" y="2906559"/>
            <a:ext cx="938695" cy="158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rot="10800000" flipV="1">
            <a:off x="2219731" y="3448664"/>
            <a:ext cx="938696" cy="1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rot="10800000" flipV="1">
            <a:off x="2219732" y="3991995"/>
            <a:ext cx="938693" cy="1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25" name="Title 1"/>
          <p:cNvSpPr txBox="1">
            <a:spLocks/>
          </p:cNvSpPr>
          <p:nvPr/>
        </p:nvSpPr>
        <p:spPr bwMode="auto">
          <a:xfrm>
            <a:off x="7029165" y="1923241"/>
            <a:ext cx="1943652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3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Path</a:t>
            </a:r>
            <a:br>
              <a:rPr lang="en-US" sz="3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</a:br>
            <a:r>
              <a:rPr lang="en-US" sz="3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Sensitive</a:t>
            </a:r>
            <a:endParaRPr kumimoji="0" lang="en-US" sz="3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43" name="Title 1"/>
          <p:cNvSpPr txBox="1">
            <a:spLocks/>
          </p:cNvSpPr>
          <p:nvPr/>
        </p:nvSpPr>
        <p:spPr bwMode="auto">
          <a:xfrm>
            <a:off x="176688" y="1923241"/>
            <a:ext cx="1943652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3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Flow</a:t>
            </a:r>
            <a:br>
              <a:rPr lang="en-US" sz="3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</a:br>
            <a:r>
              <a:rPr lang="en-US" sz="3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Sensitive</a:t>
            </a:r>
            <a:endParaRPr kumimoji="0" lang="en-US" sz="3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45" name="Rectangle 17"/>
          <p:cNvSpPr>
            <a:spLocks noChangeArrowheads="1"/>
          </p:cNvSpPr>
          <p:nvPr/>
        </p:nvSpPr>
        <p:spPr bwMode="auto">
          <a:xfrm>
            <a:off x="463812" y="5684492"/>
            <a:ext cx="684693" cy="580438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6705600" y="5677803"/>
            <a:ext cx="1464359" cy="580438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2296583" y="0"/>
            <a:ext cx="2296582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Strong Updates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 bwMode="auto">
          <a:xfrm>
            <a:off x="0" y="0"/>
            <a:ext cx="2296582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Primitives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4593165" y="0"/>
            <a:ext cx="2296582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 bwMode="auto">
          <a:xfrm>
            <a:off x="6889747" y="0"/>
            <a:ext cx="2254253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 bwMode="auto">
          <a:xfrm>
            <a:off x="7029166" y="2991138"/>
            <a:ext cx="1943652" cy="5847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>
              <a:spcAft>
                <a:spcPts val="1800"/>
              </a:spcAft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(even with ordinary </a:t>
            </a:r>
            <a:r>
              <a:rPr kumimoji="0" lang="en-US" sz="16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refinement types)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6314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" grpId="0" animBg="1"/>
      <p:bldP spid="5" grpId="0"/>
      <p:bldP spid="9" grpId="0"/>
      <p:bldP spid="11" grpId="0"/>
      <p:bldP spid="25" grpId="0" animBg="1"/>
      <p:bldP spid="43" grpId="0" animBg="1"/>
      <p:bldP spid="45" grpId="0" animBg="1"/>
      <p:bldP spid="55" grpId="0" animBg="1"/>
      <p:bldP spid="28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93165" y="0"/>
            <a:ext cx="2296582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2296582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Primitives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96582" y="0"/>
            <a:ext cx="2296582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Strong Updates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889747" y="0"/>
            <a:ext cx="2254253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4125383" y="730404"/>
            <a:ext cx="4855634" cy="130805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1600" dirty="0" err="1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16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grandpa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6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…,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parent 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Object.create</a:t>
            </a:r>
            <a:r>
              <a:rPr lang="en-US" sz="16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grandpa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child   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Object.create</a:t>
            </a:r>
            <a:r>
              <a:rPr lang="en-US" sz="16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parent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 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k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 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child,</a:t>
            </a:r>
            <a:endParaRPr lang="en-US" sz="16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1121812" y="2718412"/>
            <a:ext cx="5069417" cy="3170099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3000"/>
              </a:spcAft>
            </a:pP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true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iff</a:t>
            </a:r>
            <a:endParaRPr lang="en-US" sz="2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pPr>
              <a:spcAft>
                <a:spcPts val="3000"/>
              </a:spcAft>
            </a:pP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	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child,</a:t>
            </a:r>
            <a:r>
              <a:rPr lang="en-US" sz="20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</a:t>
            </a:r>
            <a:endParaRPr lang="en-US" sz="2000" b="1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pPr>
              <a:spcAft>
                <a:spcPts val="3000"/>
              </a:spcAft>
            </a:pPr>
            <a:r>
              <a:rPr lang="en-US" sz="2000" b="1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	</a:t>
            </a:r>
            <a:r>
              <a:rPr lang="en-US" sz="2000" b="1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parent,</a:t>
            </a:r>
            <a:r>
              <a:rPr lang="en-US" sz="20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</a:t>
            </a:r>
            <a:endParaRPr lang="en-US" sz="2000" b="1" dirty="0" smtClean="0">
              <a:solidFill>
                <a:srgbClr val="E39B30"/>
              </a:solidFill>
              <a:latin typeface="Monaco"/>
              <a:ea typeface="Consolas" pitchFamily="-65" charset="0"/>
              <a:cs typeface="Monaco"/>
              <a:sym typeface="Symbol" pitchFamily="-65" charset="2"/>
            </a:endParaRPr>
          </a:p>
          <a:p>
            <a:pPr>
              <a:spcAft>
                <a:spcPts val="3000"/>
              </a:spcAft>
            </a:pPr>
            <a:r>
              <a:rPr lang="en-US" sz="2000" b="1" dirty="0" smtClean="0">
                <a:solidFill>
                  <a:srgbClr val="E39B3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	</a:t>
            </a:r>
            <a:r>
              <a:rPr lang="en-US" sz="2000" b="1" dirty="0" smtClean="0">
                <a:solidFill>
                  <a:srgbClr val="FFFFFF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grandpa,</a:t>
            </a:r>
            <a:r>
              <a:rPr lang="en-US" sz="20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</a:t>
            </a:r>
            <a:endParaRPr lang="en-US" sz="2000" b="1" dirty="0" smtClean="0">
              <a:latin typeface="Monaco"/>
              <a:cs typeface="Monaco"/>
            </a:endParaRPr>
          </a:p>
          <a:p>
            <a:pPr>
              <a:spcAft>
                <a:spcPts val="3000"/>
              </a:spcAft>
            </a:pP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	</a:t>
            </a:r>
            <a:r>
              <a:rPr lang="en-US" sz="20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HeapHas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H,great,</a:t>
            </a:r>
            <a:r>
              <a:rPr lang="en-US" sz="20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))</a:t>
            </a:r>
            <a:r>
              <a:rPr lang="en-US" sz="2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dirty="0" smtClean="0">
              <a:latin typeface="Monaco"/>
              <a:cs typeface="Monaco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186453" y="5412605"/>
            <a:ext cx="2872381" cy="533400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6116744" y="3461914"/>
            <a:ext cx="1627419" cy="1733767"/>
            <a:chOff x="1219200" y="4404767"/>
            <a:chExt cx="1627419" cy="1733767"/>
          </a:xfrm>
        </p:grpSpPr>
        <p:sp>
          <p:nvSpPr>
            <p:cNvPr id="41" name="AutoShape 18"/>
            <p:cNvSpPr>
              <a:spLocks noChangeArrowheads="1"/>
            </p:cNvSpPr>
            <p:nvPr/>
          </p:nvSpPr>
          <p:spPr bwMode="auto">
            <a:xfrm>
              <a:off x="1219200" y="5773609"/>
              <a:ext cx="1627419" cy="364925"/>
            </a:xfrm>
            <a:prstGeom prst="roundRect">
              <a:avLst>
                <a:gd name="adj" fmla="val 1666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 smtClean="0">
                  <a:latin typeface="Monaco"/>
                  <a:cs typeface="Monaco"/>
                </a:rPr>
                <a:t>grandpa</a:t>
              </a:r>
              <a:endParaRPr lang="en-US" sz="1600" dirty="0">
                <a:latin typeface="Monaco"/>
                <a:cs typeface="Monaco"/>
              </a:endParaRPr>
            </a:p>
          </p:txBody>
        </p:sp>
        <p:sp>
          <p:nvSpPr>
            <p:cNvPr id="42" name="AutoShape 18"/>
            <p:cNvSpPr>
              <a:spLocks noChangeArrowheads="1"/>
            </p:cNvSpPr>
            <p:nvPr/>
          </p:nvSpPr>
          <p:spPr bwMode="auto">
            <a:xfrm>
              <a:off x="1219200" y="4404767"/>
              <a:ext cx="1627419" cy="364925"/>
            </a:xfrm>
            <a:prstGeom prst="roundRect">
              <a:avLst>
                <a:gd name="adj" fmla="val 1666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 smtClean="0">
                  <a:latin typeface="Monaco"/>
                  <a:cs typeface="Monaco"/>
                </a:rPr>
                <a:t>child</a:t>
              </a:r>
              <a:endParaRPr lang="en-US" sz="1600" dirty="0">
                <a:latin typeface="Monaco"/>
                <a:cs typeface="Monaco"/>
              </a:endParaRPr>
            </a:p>
          </p:txBody>
        </p:sp>
        <p:sp>
          <p:nvSpPr>
            <p:cNvPr id="43" name="AutoShape 18"/>
            <p:cNvSpPr>
              <a:spLocks noChangeArrowheads="1"/>
            </p:cNvSpPr>
            <p:nvPr/>
          </p:nvSpPr>
          <p:spPr bwMode="auto">
            <a:xfrm>
              <a:off x="1219200" y="5099043"/>
              <a:ext cx="1627419" cy="364925"/>
            </a:xfrm>
            <a:prstGeom prst="roundRect">
              <a:avLst>
                <a:gd name="adj" fmla="val 1666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>
                  <a:latin typeface="Monaco"/>
                  <a:cs typeface="Monaco"/>
                </a:rPr>
                <a:t>parent</a:t>
              </a:r>
            </a:p>
          </p:txBody>
        </p:sp>
        <p:cxnSp>
          <p:nvCxnSpPr>
            <p:cNvPr id="44" name="Straight Arrow Connector 43"/>
            <p:cNvCxnSpPr>
              <a:stCxn id="42" idx="2"/>
              <a:endCxn id="43" idx="0"/>
            </p:cNvCxnSpPr>
            <p:nvPr/>
          </p:nvCxnSpPr>
          <p:spPr bwMode="auto">
            <a:xfrm rot="5400000">
              <a:off x="1868235" y="4934367"/>
              <a:ext cx="329351" cy="1588"/>
            </a:xfrm>
            <a:prstGeom prst="straightConnector1">
              <a:avLst/>
            </a:prstGeom>
            <a:noFill/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45" name="Straight Arrow Connector 44"/>
            <p:cNvCxnSpPr>
              <a:stCxn id="43" idx="2"/>
              <a:endCxn id="41" idx="0"/>
            </p:cNvCxnSpPr>
            <p:nvPr/>
          </p:nvCxnSpPr>
          <p:spPr bwMode="auto">
            <a:xfrm rot="5400000">
              <a:off x="1878090" y="5618788"/>
              <a:ext cx="309641" cy="1588"/>
            </a:xfrm>
            <a:prstGeom prst="straightConnector1">
              <a:avLst/>
            </a:prstGeom>
            <a:noFill/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54" name="Title 1"/>
          <p:cNvSpPr txBox="1">
            <a:spLocks/>
          </p:cNvSpPr>
          <p:nvPr/>
        </p:nvSpPr>
        <p:spPr bwMode="auto">
          <a:xfrm>
            <a:off x="461261" y="1371878"/>
            <a:ext cx="3378381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Key Membership via Prototype Chain Unrolling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4540249" y="1684014"/>
            <a:ext cx="2794003" cy="40090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418026" y="2718412"/>
            <a:ext cx="1061513" cy="40011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36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b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::</a:t>
            </a:r>
            <a:endParaRPr lang="en-US" sz="2000" dirty="0" smtClean="0">
              <a:latin typeface="Monaco"/>
              <a:cs typeface="Monaco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787454" y="5195680"/>
            <a:ext cx="2284411" cy="1186072"/>
            <a:chOff x="5787454" y="5195680"/>
            <a:chExt cx="2284411" cy="1186072"/>
          </a:xfrm>
          <a:solidFill>
            <a:srgbClr val="515151"/>
          </a:solidFill>
        </p:grpSpPr>
        <p:grpSp>
          <p:nvGrpSpPr>
            <p:cNvPr id="67" name="Group 66"/>
            <p:cNvGrpSpPr/>
            <p:nvPr/>
          </p:nvGrpSpPr>
          <p:grpSpPr>
            <a:xfrm>
              <a:off x="5787454" y="5195680"/>
              <a:ext cx="2284411" cy="1186072"/>
              <a:chOff x="747002" y="5422231"/>
              <a:chExt cx="2284411" cy="1186072"/>
            </a:xfrm>
            <a:grpFill/>
          </p:grpSpPr>
          <p:sp>
            <p:nvSpPr>
              <p:cNvPr id="22" name="Rounded Rectangle 21"/>
              <p:cNvSpPr/>
              <p:nvPr/>
            </p:nvSpPr>
            <p:spPr bwMode="auto">
              <a:xfrm>
                <a:off x="747002" y="5643168"/>
                <a:ext cx="2284411" cy="965135"/>
              </a:xfrm>
              <a:prstGeom prst="roundRect">
                <a:avLst>
                  <a:gd name="adj" fmla="val 19917"/>
                </a:avLst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  <a:latin typeface="Calibri"/>
                    <a:ea typeface="Consolas" pitchFamily="-65" charset="0"/>
                    <a:cs typeface="Calibri"/>
                  </a:rPr>
                  <a:t>H (Rest of Heap)</a:t>
                </a:r>
                <a:endParaRPr kumimoji="0" lang="en-US" sz="2000" b="0" i="0" u="none" strike="noStrike" cap="none" normalizeH="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/>
                  <a:ea typeface="ＭＳ Ｐゴシック" pitchFamily="-65" charset="-128"/>
                  <a:cs typeface="Calibri"/>
                </a:endParaRPr>
              </a:p>
            </p:txBody>
          </p:sp>
          <p:cxnSp>
            <p:nvCxnSpPr>
              <p:cNvPr id="52" name="Straight Arrow Connector 51"/>
              <p:cNvCxnSpPr>
                <a:stCxn id="41" idx="2"/>
                <a:endCxn id="25" idx="0"/>
              </p:cNvCxnSpPr>
              <p:nvPr/>
            </p:nvCxnSpPr>
            <p:spPr bwMode="auto">
              <a:xfrm rot="16200000" flipH="1">
                <a:off x="1729449" y="5582784"/>
                <a:ext cx="321901" cy="795"/>
              </a:xfrm>
              <a:prstGeom prst="straightConnector1">
                <a:avLst/>
              </a:prstGeom>
              <a:grpFill/>
              <a:ln w="38100" cap="flat" cmpd="sng" algn="ctr">
                <a:solidFill>
                  <a:srgbClr val="333333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</p:spPr>
          </p:cxnSp>
        </p:grpSp>
        <p:sp>
          <p:nvSpPr>
            <p:cNvPr id="25" name="AutoShape 18"/>
            <p:cNvSpPr>
              <a:spLocks noChangeArrowheads="1"/>
            </p:cNvSpPr>
            <p:nvPr/>
          </p:nvSpPr>
          <p:spPr bwMode="auto">
            <a:xfrm>
              <a:off x="6117539" y="5517582"/>
              <a:ext cx="1627419" cy="3649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 smtClean="0">
                  <a:latin typeface="Monaco"/>
                  <a:cs typeface="Monaco"/>
                </a:rPr>
                <a:t>great</a:t>
              </a:r>
              <a:endParaRPr lang="en-US" sz="1600" dirty="0">
                <a:latin typeface="Monaco"/>
                <a:cs typeface="Monaco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7744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36" grpId="0"/>
      <p:bldP spid="37" grpId="0" animBg="1"/>
      <p:bldP spid="54" grpId="0" animBg="1"/>
      <p:bldP spid="65" grpId="0" animBg="1"/>
      <p:bldP spid="6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4593165" y="0"/>
            <a:ext cx="2296582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2296582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Primitives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96582" y="0"/>
            <a:ext cx="2296582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Strong Updates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889747" y="0"/>
            <a:ext cx="2254253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4125383" y="730404"/>
            <a:ext cx="4855634" cy="1631216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1600" dirty="0" err="1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16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grandpa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6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…,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parent 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Object.create</a:t>
            </a:r>
            <a:r>
              <a:rPr lang="en-US" sz="16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grandpa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child   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Object.create</a:t>
            </a:r>
            <a:r>
              <a:rPr lang="en-US" sz="16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parent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 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k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 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child,</a:t>
            </a:r>
            <a:endParaRPr lang="en-US" sz="16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600"/>
              </a:spcAft>
            </a:pP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 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child</a:t>
            </a:r>
            <a:r>
              <a:rPr lang="en-US" sz="16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k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1058313" y="3226396"/>
            <a:ext cx="8085688" cy="2400657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800"/>
              </a:spcAft>
            </a:pP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child,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then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child,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pPr>
              <a:spcAft>
                <a:spcPts val="18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elif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parent,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then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parent,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kern="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18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18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elif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grandpa,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then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grandpa,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pPr>
              <a:spcAft>
                <a:spcPts val="18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elif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HeapHas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H,great,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)) then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HeapSel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H,great,</a:t>
            </a:r>
            <a:r>
              <a:rPr lang="en-US" sz="180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))</a:t>
            </a:r>
          </a:p>
          <a:p>
            <a:pPr>
              <a:spcAft>
                <a:spcPts val="1800"/>
              </a:spcAft>
            </a:pPr>
            <a:r>
              <a:rPr lang="en-US" sz="18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8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undefined</a:t>
            </a:r>
            <a:r>
              <a:rPr lang="en-US" sz="18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18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1800" dirty="0" smtClean="0">
              <a:latin typeface="Monaco"/>
              <a:cs typeface="Monaco"/>
            </a:endParaRPr>
          </a:p>
        </p:txBody>
      </p:sp>
      <p:sp>
        <p:nvSpPr>
          <p:cNvPr id="54" name="Title 1"/>
          <p:cNvSpPr txBox="1">
            <a:spLocks/>
          </p:cNvSpPr>
          <p:nvPr/>
        </p:nvSpPr>
        <p:spPr bwMode="auto">
          <a:xfrm>
            <a:off x="461261" y="1371878"/>
            <a:ext cx="3378381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Key Lookup via</a:t>
            </a:r>
            <a:br>
              <a:rPr lang="en-US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</a:br>
            <a:r>
              <a:rPr lang="en-US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 Chain Unrolling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4540249" y="2001504"/>
            <a:ext cx="2794003" cy="40090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354528" y="3226396"/>
            <a:ext cx="1061513" cy="40011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36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x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::</a:t>
            </a:r>
            <a:endParaRPr lang="en-US" sz="2000" dirty="0" smtClean="0">
              <a:latin typeface="Monaco"/>
              <a:cs typeface="Monaco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746750" y="4688419"/>
            <a:ext cx="3191935" cy="482598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 advTm="289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uiExpand="1" build="p"/>
      <p:bldP spid="36" grpId="0"/>
      <p:bldP spid="54" grpId="0" animBg="1"/>
      <p:bldP spid="65" grpId="0" animBg="1"/>
      <p:bldP spid="68" grpId="0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 bwMode="auto">
          <a:xfrm>
            <a:off x="1770822" y="2238135"/>
            <a:ext cx="5602356" cy="861774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5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 </a:t>
            </a:r>
            <a:endParaRPr kumimoji="0" lang="en-US" sz="5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874078" y="2173515"/>
            <a:ext cx="5395844" cy="3170099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>
              <a:spcAft>
                <a:spcPts val="3000"/>
              </a:spcAft>
            </a:pPr>
            <a:r>
              <a:rPr lang="en-US" sz="5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Challenges</a:t>
            </a:r>
          </a:p>
          <a:p>
            <a:pPr lvl="0" algn="ctr" eaLnBrk="1" hangingPunct="1">
              <a:spcAft>
                <a:spcPts val="3000"/>
              </a:spcAft>
            </a:pP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Our Approach</a:t>
            </a:r>
          </a:p>
          <a:p>
            <a:pPr lvl="0" algn="ctr" eaLnBrk="1" hangingPunct="1">
              <a:spcAft>
                <a:spcPts val="3000"/>
              </a:spcAft>
            </a:pP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Preliminary Results</a:t>
            </a:r>
            <a:endParaRPr kumimoji="0" lang="en-US" sz="5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367156" y="2020574"/>
            <a:ext cx="5395844" cy="861774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endParaRPr kumimoji="0" lang="en-US" sz="5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128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93165" y="0"/>
            <a:ext cx="2296582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2296582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Primitives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96582" y="0"/>
            <a:ext cx="2296582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Strong Updates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889747" y="0"/>
            <a:ext cx="2254253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0" y="1442888"/>
            <a:ext cx="9144000" cy="3477875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Key Idea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0" kern="0" dirty="0" smtClean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Reduce </a:t>
            </a:r>
            <a:r>
              <a:rPr lang="en-US" sz="4000" kern="0" dirty="0" err="1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p</a:t>
            </a:r>
            <a:r>
              <a:rPr kumimoji="0" lang="en-US" sz="4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rototype</a:t>
            </a:r>
            <a:r>
              <a:rPr kumimoji="0" lang="en-US" sz="4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semantics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to </a:t>
            </a:r>
            <a:r>
              <a:rPr lang="en-US" sz="4000" kern="0" dirty="0" err="1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</a:t>
            </a:r>
            <a:r>
              <a:rPr kumimoji="0" lang="en-US" sz="4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ecidable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theory of arrays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via flow-sensitivity and 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unrolling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1781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6847417" y="0"/>
            <a:ext cx="2296582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2296582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Primitives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96582" y="0"/>
            <a:ext cx="2296582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Strong Updates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93164" y="0"/>
            <a:ext cx="2254253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0" y="977236"/>
            <a:ext cx="9144000" cy="1323439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Track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types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“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packedness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,” and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length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 arrays where possible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572229" y="2793995"/>
            <a:ext cx="4414631" cy="2185214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24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Arr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200" dirty="0" smtClean="0">
              <a:solidFill>
                <a:srgbClr val="E39B30"/>
              </a:solidFill>
              <a:latin typeface="Symbol" pitchFamily="-65" charset="2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pPr>
              <a:spcAft>
                <a:spcPts val="2400"/>
              </a:spcAft>
            </a:pP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2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packed</a:t>
            </a:r>
            <a:r>
              <a:rPr lang="en-US" sz="32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200" dirty="0" smtClean="0">
              <a:solidFill>
                <a:srgbClr val="E39B30"/>
              </a:solidFill>
              <a:latin typeface="Symbol" pitchFamily="-65" charset="2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pPr>
              <a:spcAft>
                <a:spcPts val="2400"/>
              </a:spcAft>
            </a:pP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2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len</a:t>
            </a:r>
            <a:r>
              <a:rPr lang="en-US" sz="32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8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10</a:t>
            </a:r>
            <a:r>
              <a:rPr lang="en-US" sz="3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4543749" y="3598340"/>
            <a:ext cx="4114800" cy="484774"/>
            <a:chOff x="4849281" y="5754130"/>
            <a:chExt cx="4114800" cy="484774"/>
          </a:xfrm>
        </p:grpSpPr>
        <p:sp>
          <p:nvSpPr>
            <p:cNvPr id="14" name="Title 1"/>
            <p:cNvSpPr txBox="1">
              <a:spLocks/>
            </p:cNvSpPr>
            <p:nvPr/>
          </p:nvSpPr>
          <p:spPr bwMode="auto">
            <a:xfrm>
              <a:off x="5306481" y="5838794"/>
              <a:ext cx="457200" cy="400110"/>
            </a:xfrm>
            <a:prstGeom prst="rect">
              <a:avLst/>
            </a:prstGeom>
            <a:solidFill>
              <a:srgbClr val="FF916C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X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5" name="Title 1"/>
            <p:cNvSpPr txBox="1">
              <a:spLocks/>
            </p:cNvSpPr>
            <p:nvPr/>
          </p:nvSpPr>
          <p:spPr bwMode="auto">
            <a:xfrm>
              <a:off x="5763681" y="5838794"/>
              <a:ext cx="457200" cy="400110"/>
            </a:xfrm>
            <a:prstGeom prst="rect">
              <a:avLst/>
            </a:prstGeom>
            <a:solidFill>
              <a:srgbClr val="B0FA8E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T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6" name="Title 1"/>
            <p:cNvSpPr txBox="1">
              <a:spLocks/>
            </p:cNvSpPr>
            <p:nvPr/>
          </p:nvSpPr>
          <p:spPr bwMode="auto">
            <a:xfrm>
              <a:off x="6220881" y="5838794"/>
              <a:ext cx="457200" cy="400110"/>
            </a:xfrm>
            <a:prstGeom prst="rect">
              <a:avLst/>
            </a:prstGeom>
            <a:solidFill>
              <a:srgbClr val="B0FA8E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T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7" name="Title 1"/>
            <p:cNvSpPr txBox="1">
              <a:spLocks/>
            </p:cNvSpPr>
            <p:nvPr/>
          </p:nvSpPr>
          <p:spPr bwMode="auto">
            <a:xfrm>
              <a:off x="6678081" y="5838794"/>
              <a:ext cx="457200" cy="400110"/>
            </a:xfrm>
            <a:prstGeom prst="rect">
              <a:avLst/>
            </a:prstGeom>
            <a:solidFill>
              <a:srgbClr val="B0FA8E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T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8" name="Title 1"/>
            <p:cNvSpPr txBox="1">
              <a:spLocks/>
            </p:cNvSpPr>
            <p:nvPr/>
          </p:nvSpPr>
          <p:spPr bwMode="auto">
            <a:xfrm>
              <a:off x="7592481" y="5838794"/>
              <a:ext cx="457200" cy="400110"/>
            </a:xfrm>
            <a:prstGeom prst="rect">
              <a:avLst/>
            </a:prstGeom>
            <a:solidFill>
              <a:srgbClr val="B0FA8E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T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19" name="Title 1"/>
            <p:cNvSpPr txBox="1">
              <a:spLocks/>
            </p:cNvSpPr>
            <p:nvPr/>
          </p:nvSpPr>
          <p:spPr bwMode="auto">
            <a:xfrm>
              <a:off x="7135281" y="5754130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…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 bwMode="auto">
            <a:xfrm>
              <a:off x="8049681" y="5838794"/>
              <a:ext cx="457200" cy="400110"/>
            </a:xfrm>
            <a:prstGeom prst="rect">
              <a:avLst/>
            </a:prstGeom>
            <a:solidFill>
              <a:srgbClr val="FF916C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lang="en-US" sz="20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X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 bwMode="auto">
            <a:xfrm>
              <a:off x="8506881" y="5754130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…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22" name="Title 1"/>
            <p:cNvSpPr txBox="1">
              <a:spLocks/>
            </p:cNvSpPr>
            <p:nvPr/>
          </p:nvSpPr>
          <p:spPr bwMode="auto">
            <a:xfrm>
              <a:off x="4849281" y="5754130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…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543749" y="2825744"/>
            <a:ext cx="4114800" cy="484774"/>
            <a:chOff x="4691911" y="2878659"/>
            <a:chExt cx="4114800" cy="484774"/>
          </a:xfrm>
        </p:grpSpPr>
        <p:sp>
          <p:nvSpPr>
            <p:cNvPr id="34" name="Title 1"/>
            <p:cNvSpPr txBox="1">
              <a:spLocks/>
            </p:cNvSpPr>
            <p:nvPr/>
          </p:nvSpPr>
          <p:spPr bwMode="auto">
            <a:xfrm>
              <a:off x="5149111" y="2963323"/>
              <a:ext cx="457200" cy="400110"/>
            </a:xfrm>
            <a:prstGeom prst="rect">
              <a:avLst/>
            </a:prstGeom>
            <a:solidFill>
              <a:srgbClr val="FCF1D3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T?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35" name="Title 1"/>
            <p:cNvSpPr txBox="1">
              <a:spLocks/>
            </p:cNvSpPr>
            <p:nvPr/>
          </p:nvSpPr>
          <p:spPr bwMode="auto">
            <a:xfrm>
              <a:off x="5606311" y="2963323"/>
              <a:ext cx="457200" cy="400110"/>
            </a:xfrm>
            <a:prstGeom prst="rect">
              <a:avLst/>
            </a:prstGeom>
            <a:solidFill>
              <a:srgbClr val="FCF1D3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T?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36" name="Title 1"/>
            <p:cNvSpPr txBox="1">
              <a:spLocks/>
            </p:cNvSpPr>
            <p:nvPr/>
          </p:nvSpPr>
          <p:spPr bwMode="auto">
            <a:xfrm>
              <a:off x="6063511" y="2963323"/>
              <a:ext cx="457200" cy="400110"/>
            </a:xfrm>
            <a:prstGeom prst="rect">
              <a:avLst/>
            </a:prstGeom>
            <a:solidFill>
              <a:srgbClr val="FCF1D3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T?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37" name="Title 1"/>
            <p:cNvSpPr txBox="1">
              <a:spLocks/>
            </p:cNvSpPr>
            <p:nvPr/>
          </p:nvSpPr>
          <p:spPr bwMode="auto">
            <a:xfrm>
              <a:off x="6520711" y="2963323"/>
              <a:ext cx="457200" cy="400110"/>
            </a:xfrm>
            <a:prstGeom prst="rect">
              <a:avLst/>
            </a:prstGeom>
            <a:solidFill>
              <a:srgbClr val="FCF1D3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T?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38" name="Title 1"/>
            <p:cNvSpPr txBox="1">
              <a:spLocks/>
            </p:cNvSpPr>
            <p:nvPr/>
          </p:nvSpPr>
          <p:spPr bwMode="auto">
            <a:xfrm>
              <a:off x="7435111" y="2963323"/>
              <a:ext cx="457200" cy="400110"/>
            </a:xfrm>
            <a:prstGeom prst="rect">
              <a:avLst/>
            </a:prstGeom>
            <a:solidFill>
              <a:srgbClr val="FCF1D3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T?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39" name="Title 1"/>
            <p:cNvSpPr txBox="1">
              <a:spLocks/>
            </p:cNvSpPr>
            <p:nvPr/>
          </p:nvSpPr>
          <p:spPr bwMode="auto">
            <a:xfrm>
              <a:off x="6977911" y="2878659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…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40" name="Title 1"/>
            <p:cNvSpPr txBox="1">
              <a:spLocks/>
            </p:cNvSpPr>
            <p:nvPr/>
          </p:nvSpPr>
          <p:spPr bwMode="auto">
            <a:xfrm>
              <a:off x="7892311" y="2963323"/>
              <a:ext cx="457200" cy="400110"/>
            </a:xfrm>
            <a:prstGeom prst="rect">
              <a:avLst/>
            </a:prstGeom>
            <a:solidFill>
              <a:srgbClr val="FCF1D3"/>
            </a:solidFill>
            <a:ln w="12700" cap="flat" cmpd="sng" algn="ctr">
              <a:solidFill>
                <a:srgbClr val="51515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T?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41" name="Title 1"/>
            <p:cNvSpPr txBox="1">
              <a:spLocks/>
            </p:cNvSpPr>
            <p:nvPr/>
          </p:nvSpPr>
          <p:spPr bwMode="auto">
            <a:xfrm>
              <a:off x="8349511" y="2878659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…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42" name="Title 1"/>
            <p:cNvSpPr txBox="1">
              <a:spLocks/>
            </p:cNvSpPr>
            <p:nvPr/>
          </p:nvSpPr>
          <p:spPr bwMode="auto">
            <a:xfrm>
              <a:off x="4691911" y="2878659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1" hangingPunct="1"/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j-ea"/>
                  <a:cs typeface="Calibri"/>
                </a:rPr>
                <a:t>…</a:t>
              </a:r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 bwMode="auto">
          <a:xfrm>
            <a:off x="2254753" y="5492750"/>
            <a:ext cx="463767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T?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</a:t>
            </a:r>
            <a:r>
              <a:rPr lang="en-US" sz="2000" dirty="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kern="0" dirty="0" smtClean="0">
                <a:solidFill>
                  <a:srgbClr val="000000"/>
                </a:solidFill>
                <a:latin typeface="Symbol" charset="2"/>
                <a:ea typeface="+mj-ea"/>
                <a:cs typeface="Symbol" charset="2"/>
                <a:sym typeface="Symbol" pitchFamily="-65" charset="2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x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T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b="1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x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undefined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4543749" y="2470003"/>
            <a:ext cx="4114800" cy="400110"/>
            <a:chOff x="4691911" y="2963323"/>
            <a:chExt cx="4114800" cy="400110"/>
          </a:xfrm>
        </p:grpSpPr>
        <p:sp>
          <p:nvSpPr>
            <p:cNvPr id="47" name="Title 1"/>
            <p:cNvSpPr txBox="1">
              <a:spLocks/>
            </p:cNvSpPr>
            <p:nvPr/>
          </p:nvSpPr>
          <p:spPr bwMode="auto">
            <a:xfrm>
              <a:off x="5149111" y="2963323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r>
                <a:rPr lang="en-US" sz="14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-1</a:t>
              </a:r>
              <a:endPara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48" name="Title 1"/>
            <p:cNvSpPr txBox="1">
              <a:spLocks/>
            </p:cNvSpPr>
            <p:nvPr/>
          </p:nvSpPr>
          <p:spPr bwMode="auto">
            <a:xfrm>
              <a:off x="5606311" y="2963323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r>
                <a:rPr lang="en-US" sz="14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0</a:t>
              </a:r>
              <a:endPara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49" name="Title 1"/>
            <p:cNvSpPr txBox="1">
              <a:spLocks/>
            </p:cNvSpPr>
            <p:nvPr/>
          </p:nvSpPr>
          <p:spPr bwMode="auto">
            <a:xfrm>
              <a:off x="6063511" y="2963323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r>
                <a:rPr lang="en-US" sz="14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1</a:t>
              </a:r>
              <a:endPara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50" name="Title 1"/>
            <p:cNvSpPr txBox="1">
              <a:spLocks/>
            </p:cNvSpPr>
            <p:nvPr/>
          </p:nvSpPr>
          <p:spPr bwMode="auto">
            <a:xfrm>
              <a:off x="6520711" y="2963323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r>
                <a:rPr lang="en-US" sz="14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2</a:t>
              </a:r>
              <a:endPara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51" name="Title 1"/>
            <p:cNvSpPr txBox="1">
              <a:spLocks/>
            </p:cNvSpPr>
            <p:nvPr/>
          </p:nvSpPr>
          <p:spPr bwMode="auto">
            <a:xfrm>
              <a:off x="7667937" y="2963323"/>
              <a:ext cx="9144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r>
                <a:rPr lang="en-US" sz="1400" kern="0" dirty="0" err="1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len(a</a:t>
              </a:r>
              <a:r>
                <a:rPr lang="en-US" sz="1400" kern="0" dirty="0" smtClean="0">
                  <a:solidFill>
                    <a:srgbClr val="000000"/>
                  </a:solidFill>
                  <a:latin typeface="Calibri"/>
                  <a:ea typeface="+mj-ea"/>
                  <a:cs typeface="Calibri"/>
                </a:rPr>
                <a:t>)</a:t>
              </a:r>
              <a:endPara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52" name="Title 1"/>
            <p:cNvSpPr txBox="1">
              <a:spLocks/>
            </p:cNvSpPr>
            <p:nvPr/>
          </p:nvSpPr>
          <p:spPr bwMode="auto">
            <a:xfrm>
              <a:off x="6977911" y="2963323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53" name="Title 1"/>
            <p:cNvSpPr txBox="1">
              <a:spLocks/>
            </p:cNvSpPr>
            <p:nvPr/>
          </p:nvSpPr>
          <p:spPr bwMode="auto">
            <a:xfrm>
              <a:off x="7892311" y="2963323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endPara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54" name="Title 1"/>
            <p:cNvSpPr txBox="1">
              <a:spLocks/>
            </p:cNvSpPr>
            <p:nvPr/>
          </p:nvSpPr>
          <p:spPr bwMode="auto">
            <a:xfrm>
              <a:off x="8349511" y="2963323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  <p:sp>
          <p:nvSpPr>
            <p:cNvPr id="55" name="Title 1"/>
            <p:cNvSpPr txBox="1">
              <a:spLocks/>
            </p:cNvSpPr>
            <p:nvPr/>
          </p:nvSpPr>
          <p:spPr bwMode="auto">
            <a:xfrm>
              <a:off x="4691911" y="2963323"/>
              <a:ext cx="457200" cy="40011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eaLnBrk="1" hangingPunct="1"/>
              <a:endPara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endParaRPr>
            </a:p>
          </p:txBody>
        </p:sp>
      </p:grpSp>
      <p:sp>
        <p:nvSpPr>
          <p:cNvPr id="56" name="Title 1"/>
          <p:cNvSpPr txBox="1">
            <a:spLocks/>
          </p:cNvSpPr>
          <p:nvPr/>
        </p:nvSpPr>
        <p:spPr bwMode="auto">
          <a:xfrm>
            <a:off x="2254753" y="6015555"/>
            <a:ext cx="463767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kern="0" dirty="0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 X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</a:t>
            </a:r>
            <a:r>
              <a:rPr lang="en-US" sz="2000" dirty="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charset="2"/>
                <a:ea typeface="+mj-ea"/>
                <a:cs typeface="Symbol" charset="2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x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x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undefined</a:t>
            </a:r>
            <a:r>
              <a:rPr lang="en-US" sz="2000" b="1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</p:spTree>
    <p:custDataLst>
      <p:tags r:id="rId1"/>
    </p:custDataLst>
  </p:cSld>
  <p:clrMapOvr>
    <a:masterClrMapping/>
  </p:clrMapOvr>
  <p:transition advTm="494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uiExpand="1" build="p"/>
      <p:bldP spid="43" grpId="0" animBg="1"/>
      <p:bldP spid="5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47417" y="0"/>
            <a:ext cx="2296582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2296582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Primitives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96582" y="0"/>
            <a:ext cx="2296582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Strong Updates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93164" y="0"/>
            <a:ext cx="2254253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0" y="977236"/>
            <a:ext cx="9144000" cy="70788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Encode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tuples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 arrays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447003" y="3267080"/>
            <a:ext cx="6292322" cy="2985433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24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Arr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Any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200" dirty="0" smtClean="0">
              <a:solidFill>
                <a:srgbClr val="E39B30"/>
              </a:solidFill>
              <a:latin typeface="Symbol" pitchFamily="-65" charset="2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pPr>
              <a:spcAft>
                <a:spcPts val="2400"/>
              </a:spcAft>
            </a:pP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2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packed</a:t>
            </a:r>
            <a:r>
              <a:rPr lang="en-US" sz="32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len</a:t>
            </a:r>
            <a:r>
              <a:rPr lang="en-US" sz="32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8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endParaRPr lang="en-US" sz="32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2400"/>
              </a:spcAft>
            </a:pP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2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Int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sel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))</a:t>
            </a:r>
            <a:endParaRPr lang="en-US" sz="3200" dirty="0" smtClean="0">
              <a:solidFill>
                <a:srgbClr val="E39B30"/>
              </a:solidFill>
              <a:latin typeface="Symbol" pitchFamily="-65" charset="2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pPr>
              <a:spcAft>
                <a:spcPts val="2400"/>
              </a:spcAft>
            </a:pP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2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Str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sel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))</a:t>
            </a:r>
            <a:r>
              <a:rPr lang="en-US" sz="3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2145771" y="2133701"/>
            <a:ext cx="4855634" cy="40011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457200" eaLnBrk="1" hangingPunct="1">
              <a:spcAft>
                <a:spcPts val="600"/>
              </a:spcAft>
            </a:pPr>
            <a:r>
              <a:rPr lang="en-US" sz="2000" dirty="0" err="1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tup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[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17, 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ni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hao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</a:p>
        </p:txBody>
      </p:sp>
    </p:spTree>
    <p:custDataLst>
      <p:tags r:id="rId1"/>
    </p:custDataLst>
  </p:cSld>
  <p:clrMapOvr>
    <a:masterClrMapping/>
  </p:clrMapOvr>
  <p:transition advTm="201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  <p:bldP spid="1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47417" y="0"/>
            <a:ext cx="2296582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Arrays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2296582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Primitives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96582" y="0"/>
            <a:ext cx="2296582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Strong Updates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93164" y="0"/>
            <a:ext cx="2254253" cy="33855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16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447003" y="3267080"/>
            <a:ext cx="6292322" cy="2185214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2400"/>
              </a:spcAft>
            </a:pP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000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Arr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Any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200" dirty="0" smtClean="0">
              <a:solidFill>
                <a:srgbClr val="E39B30"/>
              </a:solidFill>
              <a:latin typeface="Symbol" pitchFamily="-65" charset="2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pPr>
              <a:spcAft>
                <a:spcPts val="2400"/>
              </a:spcAft>
            </a:pP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2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packed</a:t>
            </a:r>
            <a:r>
              <a:rPr lang="en-US" sz="32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len</a:t>
            </a:r>
            <a:r>
              <a:rPr lang="en-US" sz="32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2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2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8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3</a:t>
            </a:r>
            <a:endParaRPr lang="en-US" sz="32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2400"/>
              </a:spcAft>
            </a:pP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200" dirty="0" err="1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3200" dirty="0" err="1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3200" dirty="0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2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…</a:t>
            </a:r>
            <a:r>
              <a:rPr lang="en-US" sz="32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2145771" y="2133701"/>
            <a:ext cx="4855634" cy="78483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457200" eaLnBrk="1" hangingPunct="1">
              <a:spcAft>
                <a:spcPts val="600"/>
              </a:spcAft>
            </a:pPr>
            <a:r>
              <a:rPr lang="en-US" sz="2000" dirty="0" err="1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tup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[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17, 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ni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hao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</a:p>
          <a:p>
            <a:pPr algn="ctr"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tup.push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true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         </a:t>
            </a:r>
            <a:r>
              <a:rPr lang="en-US" sz="2000" dirty="0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0" y="977236"/>
            <a:ext cx="9144000" cy="70788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Re-use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prototype 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mechanism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1592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DJS Tricks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623199"/>
            <a:ext cx="9144000" cy="4324261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>
              <a:spcAft>
                <a:spcPts val="3000"/>
              </a:spcAft>
            </a:pPr>
            <a:r>
              <a:rPr lang="en-US" sz="5000" kern="0" dirty="0" err="1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Uninterpreted</a:t>
            </a:r>
            <a:r>
              <a:rPr lang="en-US" sz="5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 Functions</a:t>
            </a:r>
          </a:p>
          <a:p>
            <a:pPr lvl="0" algn="ctr" eaLnBrk="1" hangingPunct="1">
              <a:spcAft>
                <a:spcPts val="3000"/>
              </a:spcAft>
            </a:pP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Flow Sensitivity</a:t>
            </a:r>
          </a:p>
          <a:p>
            <a:pPr lvl="0" algn="ctr" eaLnBrk="1" hangingPunct="1">
              <a:spcAft>
                <a:spcPts val="3000"/>
              </a:spcAft>
            </a:pPr>
            <a:r>
              <a:rPr lang="en-US" sz="5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 Unrolling</a:t>
            </a:r>
          </a:p>
          <a:p>
            <a:pPr lvl="0" algn="ctr" eaLnBrk="1" hangingPunct="1">
              <a:spcAft>
                <a:spcPts val="3000"/>
              </a:spcAft>
            </a:pP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Refinement Type Encodings</a:t>
            </a:r>
            <a:endParaRPr kumimoji="0" lang="en-US" sz="5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  <p:transition advTm="43927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 bwMode="auto">
          <a:xfrm>
            <a:off x="1770822" y="4530031"/>
            <a:ext cx="5602356" cy="861774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5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 </a:t>
            </a:r>
            <a:endParaRPr kumimoji="0" lang="en-US" sz="5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367156" y="2020574"/>
            <a:ext cx="5395844" cy="861774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endParaRPr kumimoji="0" lang="en-US" sz="5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874078" y="2173515"/>
            <a:ext cx="5395844" cy="3170099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>
              <a:spcAft>
                <a:spcPts val="3000"/>
              </a:spcAft>
            </a:pPr>
            <a:r>
              <a:rPr lang="en-US" sz="5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Challenges</a:t>
            </a:r>
          </a:p>
          <a:p>
            <a:pPr lvl="0" algn="ctr" eaLnBrk="1" hangingPunct="1">
              <a:spcAft>
                <a:spcPts val="3000"/>
              </a:spcAft>
            </a:pP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Our Approach</a:t>
            </a:r>
          </a:p>
          <a:p>
            <a:pPr lvl="0" algn="ctr" eaLnBrk="1" hangingPunct="1">
              <a:spcAft>
                <a:spcPts val="3000"/>
              </a:spcAft>
            </a:pP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Preliminary Results</a:t>
            </a:r>
            <a:endParaRPr kumimoji="0" lang="en-US" sz="5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  <p:transition advTm="7797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/>
          <p:cNvCxnSpPr/>
          <p:nvPr/>
        </p:nvCxnSpPr>
        <p:spPr bwMode="auto">
          <a:xfrm rot="10800000" flipH="1" flipV="1">
            <a:off x="2820764" y="5502420"/>
            <a:ext cx="929864" cy="825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639230" y="4805191"/>
            <a:ext cx="2362200" cy="1394460"/>
          </a:xfrm>
          <a:prstGeom prst="verticalScroll">
            <a:avLst>
              <a:gd name="adj" fmla="val 12956"/>
            </a:avLst>
          </a:prstGeom>
          <a:solidFill>
            <a:srgbClr val="FCF1D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000" dirty="0" err="1" smtClean="0">
                <a:latin typeface="Calibri"/>
                <a:cs typeface="Calibri"/>
              </a:rPr>
              <a:t>Desugared</a:t>
            </a:r>
            <a:endParaRPr lang="en-US" sz="3000" dirty="0" smtClean="0">
              <a:latin typeface="Calibri"/>
              <a:cs typeface="Calibri"/>
            </a:endParaRPr>
          </a:p>
          <a:p>
            <a:pPr algn="ctr"/>
            <a:r>
              <a:rPr lang="en-US" sz="3000" dirty="0" smtClean="0">
                <a:latin typeface="Calibri"/>
                <a:cs typeface="Calibri"/>
              </a:rPr>
              <a:t>Program</a:t>
            </a:r>
            <a:endParaRPr lang="en-US" sz="3000" dirty="0">
              <a:latin typeface="Calibri"/>
              <a:cs typeface="Calibri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750628" y="4629931"/>
            <a:ext cx="4449342" cy="1703705"/>
            <a:chOff x="3750628" y="4725178"/>
            <a:chExt cx="4449342" cy="1703705"/>
          </a:xfrm>
        </p:grpSpPr>
        <p:sp>
          <p:nvSpPr>
            <p:cNvPr id="14" name="AutoShape 18"/>
            <p:cNvSpPr>
              <a:spLocks noChangeArrowheads="1"/>
            </p:cNvSpPr>
            <p:nvPr/>
          </p:nvSpPr>
          <p:spPr bwMode="auto">
            <a:xfrm>
              <a:off x="6554050" y="4725178"/>
              <a:ext cx="1645920" cy="1645920"/>
            </a:xfrm>
            <a:prstGeom prst="roundRect">
              <a:avLst>
                <a:gd name="adj" fmla="val 16667"/>
              </a:avLst>
            </a:prstGeom>
            <a:solidFill>
              <a:srgbClr val="33333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000" dirty="0" smtClean="0">
                  <a:solidFill>
                    <a:schemeClr val="bg1"/>
                  </a:solidFill>
                  <a:latin typeface="Calibri" pitchFamily="-65" charset="0"/>
                </a:rPr>
                <a:t>Z3 SMT</a:t>
              </a:r>
              <a:br>
                <a:rPr lang="en-US" sz="3000" dirty="0" smtClean="0">
                  <a:solidFill>
                    <a:schemeClr val="bg1"/>
                  </a:solidFill>
                  <a:latin typeface="Calibri" pitchFamily="-65" charset="0"/>
                </a:rPr>
              </a:br>
              <a:r>
                <a:rPr lang="en-US" sz="3000" dirty="0" smtClean="0">
                  <a:solidFill>
                    <a:schemeClr val="bg1"/>
                  </a:solidFill>
                  <a:latin typeface="Calibri" pitchFamily="-65" charset="0"/>
                </a:rPr>
                <a:t>Solver</a:t>
              </a:r>
              <a:endParaRPr lang="en-US" sz="3000" dirty="0">
                <a:solidFill>
                  <a:schemeClr val="bg1"/>
                </a:solidFill>
                <a:latin typeface="Calibri" pitchFamily="-65" charset="0"/>
              </a:endParaRPr>
            </a:p>
          </p:txBody>
        </p:sp>
        <p:sp>
          <p:nvSpPr>
            <p:cNvPr id="16" name="AutoShape 18"/>
            <p:cNvSpPr>
              <a:spLocks noChangeArrowheads="1"/>
            </p:cNvSpPr>
            <p:nvPr/>
          </p:nvSpPr>
          <p:spPr bwMode="auto">
            <a:xfrm>
              <a:off x="3750628" y="4782963"/>
              <a:ext cx="1645920" cy="1645920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000" dirty="0" smtClean="0">
                  <a:latin typeface="Calibri" pitchFamily="-65" charset="0"/>
                </a:rPr>
                <a:t>Type</a:t>
              </a:r>
            </a:p>
            <a:p>
              <a:pPr algn="ctr"/>
              <a:r>
                <a:rPr lang="en-US" sz="3000" dirty="0" smtClean="0">
                  <a:latin typeface="Calibri" pitchFamily="-65" charset="0"/>
                </a:rPr>
                <a:t>Checker</a:t>
              </a:r>
              <a:endParaRPr lang="en-US" sz="3000" dirty="0">
                <a:latin typeface="Calibri" pitchFamily="-65" charset="0"/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 bwMode="auto">
          <a:xfrm flipV="1">
            <a:off x="5396548" y="5283662"/>
            <a:ext cx="1156652" cy="159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0800000" flipV="1">
            <a:off x="5396548" y="5666250"/>
            <a:ext cx="1156652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645587" y="714612"/>
            <a:ext cx="2362200" cy="1394460"/>
          </a:xfrm>
          <a:prstGeom prst="verticalScroll">
            <a:avLst>
              <a:gd name="adj" fmla="val 12956"/>
            </a:avLst>
          </a:prstGeom>
          <a:solidFill>
            <a:srgbClr val="FCF1D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000" dirty="0" smtClean="0">
                <a:latin typeface="Calibri"/>
                <a:cs typeface="Calibri"/>
              </a:rPr>
              <a:t>DJS</a:t>
            </a:r>
            <a:br>
              <a:rPr lang="en-US" sz="3000" dirty="0" smtClean="0">
                <a:latin typeface="Calibri"/>
                <a:cs typeface="Calibri"/>
              </a:rPr>
            </a:br>
            <a:r>
              <a:rPr lang="en-US" sz="3000" dirty="0" smtClean="0">
                <a:latin typeface="Calibri"/>
                <a:cs typeface="Calibri"/>
              </a:rPr>
              <a:t>Program</a:t>
            </a:r>
            <a:endParaRPr lang="en-US" sz="3000" dirty="0">
              <a:latin typeface="Calibri"/>
              <a:cs typeface="Calibri"/>
            </a:endParaRPr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auto">
          <a:xfrm>
            <a:off x="645587" y="2857516"/>
            <a:ext cx="2362200" cy="1121833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000" dirty="0" err="1" smtClean="0">
                <a:latin typeface="Calibri" pitchFamily="-65" charset="0"/>
              </a:rPr>
              <a:t>Desugarer</a:t>
            </a:r>
            <a:r>
              <a:rPr lang="en-US" sz="1600" dirty="0" smtClean="0">
                <a:latin typeface="Calibri" pitchFamily="-65" charset="0"/>
              </a:rPr>
              <a:t/>
            </a:r>
            <a:br>
              <a:rPr lang="en-US" sz="1600" dirty="0" smtClean="0">
                <a:latin typeface="Calibri" pitchFamily="-65" charset="0"/>
              </a:rPr>
            </a:br>
            <a:r>
              <a:rPr lang="en-US" sz="1600" dirty="0" smtClean="0">
                <a:latin typeface="Calibri" pitchFamily="-65" charset="0"/>
              </a:rPr>
              <a:t>Based on </a:t>
            </a:r>
            <a:r>
              <a:rPr lang="en-US" sz="1600" dirty="0" err="1" smtClean="0">
                <a:latin typeface="Calibri" pitchFamily="-65" charset="0"/>
              </a:rPr>
              <a:t>Guha</a:t>
            </a:r>
            <a:r>
              <a:rPr lang="en-US" sz="1600" dirty="0" smtClean="0">
                <a:latin typeface="Calibri" pitchFamily="-65" charset="0"/>
              </a:rPr>
              <a:t> et al.</a:t>
            </a:r>
            <a:br>
              <a:rPr lang="en-US" sz="1600" dirty="0" smtClean="0">
                <a:latin typeface="Calibri" pitchFamily="-65" charset="0"/>
              </a:rPr>
            </a:br>
            <a:r>
              <a:rPr lang="en-US" sz="1600" dirty="0" smtClean="0">
                <a:latin typeface="Calibri" pitchFamily="-65" charset="0"/>
              </a:rPr>
              <a:t>[ECOOP ’10]</a:t>
            </a:r>
            <a:endParaRPr lang="en-US" sz="1600" dirty="0">
              <a:latin typeface="Calibri" pitchFamily="-65" charset="0"/>
            </a:endParaRPr>
          </a:p>
        </p:txBody>
      </p:sp>
      <p:cxnSp>
        <p:nvCxnSpPr>
          <p:cNvPr id="22" name="Straight Arrow Connector 21"/>
          <p:cNvCxnSpPr>
            <a:stCxn id="19" idx="2"/>
            <a:endCxn id="20" idx="0"/>
          </p:cNvCxnSpPr>
          <p:nvPr/>
        </p:nvCxnSpPr>
        <p:spPr bwMode="auto">
          <a:xfrm rot="5400000">
            <a:off x="1452465" y="2483294"/>
            <a:ext cx="74844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5" name="Straight Arrow Connector 24"/>
          <p:cNvCxnSpPr>
            <a:stCxn id="20" idx="2"/>
            <a:endCxn id="15" idx="0"/>
          </p:cNvCxnSpPr>
          <p:nvPr/>
        </p:nvCxnSpPr>
        <p:spPr bwMode="auto">
          <a:xfrm rot="5400000">
            <a:off x="1410588" y="4389092"/>
            <a:ext cx="825842" cy="635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grpSp>
        <p:nvGrpSpPr>
          <p:cNvPr id="35" name="Group 34"/>
          <p:cNvGrpSpPr/>
          <p:nvPr/>
        </p:nvGrpSpPr>
        <p:grpSpPr>
          <a:xfrm>
            <a:off x="516408" y="2644534"/>
            <a:ext cx="5050425" cy="3843049"/>
            <a:chOff x="516408" y="2644534"/>
            <a:chExt cx="5050425" cy="3843049"/>
          </a:xfrm>
        </p:grpSpPr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516408" y="2644534"/>
              <a:ext cx="2658592" cy="1535882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3560134" y="4524100"/>
              <a:ext cx="2006699" cy="196348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sp>
        <p:nvSpPr>
          <p:cNvPr id="36" name="Title 1"/>
          <p:cNvSpPr txBox="1">
            <a:spLocks/>
          </p:cNvSpPr>
          <p:nvPr/>
        </p:nvSpPr>
        <p:spPr bwMode="auto">
          <a:xfrm>
            <a:off x="3627870" y="1797966"/>
            <a:ext cx="4718053" cy="70788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~6 KLOC </a:t>
            </a:r>
            <a:r>
              <a:rPr kumimoji="0" lang="en-US" sz="4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OCaml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" name="Title 1"/>
          <p:cNvSpPr txBox="1">
            <a:spLocks/>
          </p:cNvSpPr>
          <p:nvPr/>
        </p:nvSpPr>
        <p:spPr bwMode="auto">
          <a:xfrm>
            <a:off x="3750628" y="330450"/>
            <a:ext cx="4718053" cy="861774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Implementation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3083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  <p:bldP spid="36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/>
          <p:cNvCxnSpPr/>
          <p:nvPr/>
        </p:nvCxnSpPr>
        <p:spPr bwMode="auto">
          <a:xfrm rot="10800000" flipH="1" flipV="1">
            <a:off x="2820764" y="5502420"/>
            <a:ext cx="929864" cy="825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639230" y="4805191"/>
            <a:ext cx="2362200" cy="1394460"/>
          </a:xfrm>
          <a:prstGeom prst="verticalScroll">
            <a:avLst>
              <a:gd name="adj" fmla="val 12956"/>
            </a:avLst>
          </a:prstGeom>
          <a:solidFill>
            <a:srgbClr val="FCF1D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000" dirty="0" err="1" smtClean="0">
                <a:latin typeface="Calibri"/>
                <a:cs typeface="Calibri"/>
              </a:rPr>
              <a:t>Desugared</a:t>
            </a:r>
            <a:endParaRPr lang="en-US" sz="3000" dirty="0" smtClean="0">
              <a:latin typeface="Calibri"/>
              <a:cs typeface="Calibri"/>
            </a:endParaRPr>
          </a:p>
          <a:p>
            <a:pPr algn="ctr"/>
            <a:r>
              <a:rPr lang="en-US" sz="3000" dirty="0" smtClean="0">
                <a:latin typeface="Calibri"/>
                <a:cs typeface="Calibri"/>
              </a:rPr>
              <a:t>Program</a:t>
            </a:r>
            <a:endParaRPr lang="en-US" sz="3000" dirty="0">
              <a:latin typeface="Calibri"/>
              <a:cs typeface="Calibri"/>
            </a:endParaRPr>
          </a:p>
        </p:txBody>
      </p:sp>
      <p:grpSp>
        <p:nvGrpSpPr>
          <p:cNvPr id="2" name="Group 27"/>
          <p:cNvGrpSpPr/>
          <p:nvPr/>
        </p:nvGrpSpPr>
        <p:grpSpPr>
          <a:xfrm>
            <a:off x="3750628" y="4629931"/>
            <a:ext cx="4449342" cy="1703705"/>
            <a:chOff x="3750628" y="4725178"/>
            <a:chExt cx="4449342" cy="1703705"/>
          </a:xfrm>
        </p:grpSpPr>
        <p:sp>
          <p:nvSpPr>
            <p:cNvPr id="14" name="AutoShape 18"/>
            <p:cNvSpPr>
              <a:spLocks noChangeArrowheads="1"/>
            </p:cNvSpPr>
            <p:nvPr/>
          </p:nvSpPr>
          <p:spPr bwMode="auto">
            <a:xfrm>
              <a:off x="6554050" y="4725178"/>
              <a:ext cx="1645920" cy="1645920"/>
            </a:xfrm>
            <a:prstGeom prst="roundRect">
              <a:avLst>
                <a:gd name="adj" fmla="val 16667"/>
              </a:avLst>
            </a:prstGeom>
            <a:solidFill>
              <a:srgbClr val="33333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000" smtClean="0">
                  <a:solidFill>
                    <a:schemeClr val="bg1"/>
                  </a:solidFill>
                  <a:latin typeface="Calibri" pitchFamily="-65" charset="0"/>
                </a:rPr>
                <a:t>Z3 SMT</a:t>
              </a:r>
              <a:br>
                <a:rPr lang="en-US" sz="3000" smtClean="0">
                  <a:solidFill>
                    <a:schemeClr val="bg1"/>
                  </a:solidFill>
                  <a:latin typeface="Calibri" pitchFamily="-65" charset="0"/>
                </a:rPr>
              </a:br>
              <a:r>
                <a:rPr lang="en-US" sz="3000" smtClean="0">
                  <a:solidFill>
                    <a:schemeClr val="bg1"/>
                  </a:solidFill>
                  <a:latin typeface="Calibri" pitchFamily="-65" charset="0"/>
                </a:rPr>
                <a:t>Solver</a:t>
              </a:r>
              <a:endParaRPr lang="en-US" sz="3000" dirty="0">
                <a:solidFill>
                  <a:schemeClr val="bg1"/>
                </a:solidFill>
                <a:latin typeface="Calibri" pitchFamily="-65" charset="0"/>
              </a:endParaRPr>
            </a:p>
          </p:txBody>
        </p:sp>
        <p:sp>
          <p:nvSpPr>
            <p:cNvPr id="16" name="AutoShape 18"/>
            <p:cNvSpPr>
              <a:spLocks noChangeArrowheads="1"/>
            </p:cNvSpPr>
            <p:nvPr/>
          </p:nvSpPr>
          <p:spPr bwMode="auto">
            <a:xfrm>
              <a:off x="3750628" y="4782963"/>
              <a:ext cx="1645920" cy="1645920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000" dirty="0" smtClean="0">
                  <a:latin typeface="Calibri" pitchFamily="-65" charset="0"/>
                </a:rPr>
                <a:t>Type</a:t>
              </a:r>
            </a:p>
            <a:p>
              <a:pPr algn="ctr"/>
              <a:r>
                <a:rPr lang="en-US" sz="3000" dirty="0" smtClean="0">
                  <a:latin typeface="Calibri" pitchFamily="-65" charset="0"/>
                </a:rPr>
                <a:t>Checker</a:t>
              </a:r>
              <a:endParaRPr lang="en-US" sz="3000" dirty="0">
                <a:latin typeface="Calibri" pitchFamily="-65" charset="0"/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 bwMode="auto">
          <a:xfrm flipV="1">
            <a:off x="5396548" y="5283662"/>
            <a:ext cx="1156652" cy="159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0800000" flipV="1">
            <a:off x="5396548" y="5666250"/>
            <a:ext cx="1156652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645587" y="714612"/>
            <a:ext cx="2362200" cy="1394460"/>
          </a:xfrm>
          <a:prstGeom prst="verticalScroll">
            <a:avLst>
              <a:gd name="adj" fmla="val 12956"/>
            </a:avLst>
          </a:prstGeom>
          <a:solidFill>
            <a:srgbClr val="FCF1D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000" dirty="0" smtClean="0">
                <a:latin typeface="Calibri"/>
                <a:cs typeface="Calibri"/>
              </a:rPr>
              <a:t>DJS</a:t>
            </a:r>
            <a:br>
              <a:rPr lang="en-US" sz="3000" dirty="0" smtClean="0">
                <a:latin typeface="Calibri"/>
                <a:cs typeface="Calibri"/>
              </a:rPr>
            </a:br>
            <a:r>
              <a:rPr lang="en-US" sz="3000" dirty="0" smtClean="0">
                <a:latin typeface="Calibri"/>
                <a:cs typeface="Calibri"/>
              </a:rPr>
              <a:t>Program</a:t>
            </a:r>
            <a:endParaRPr lang="en-US" sz="3000" dirty="0">
              <a:latin typeface="Calibri"/>
              <a:cs typeface="Calibri"/>
            </a:endParaRPr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auto">
          <a:xfrm>
            <a:off x="645587" y="2857516"/>
            <a:ext cx="2362200" cy="1121833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000" dirty="0" err="1" smtClean="0">
                <a:latin typeface="Calibri" pitchFamily="-65" charset="0"/>
              </a:rPr>
              <a:t>Desugarer</a:t>
            </a:r>
            <a:r>
              <a:rPr lang="en-US" sz="1600" dirty="0" smtClean="0">
                <a:latin typeface="Calibri" pitchFamily="-65" charset="0"/>
              </a:rPr>
              <a:t/>
            </a:r>
            <a:br>
              <a:rPr lang="en-US" sz="1600" dirty="0" smtClean="0">
                <a:latin typeface="Calibri" pitchFamily="-65" charset="0"/>
              </a:rPr>
            </a:br>
            <a:r>
              <a:rPr lang="en-US" sz="1600" dirty="0" smtClean="0">
                <a:latin typeface="Calibri" pitchFamily="-65" charset="0"/>
              </a:rPr>
              <a:t>Based on </a:t>
            </a:r>
            <a:r>
              <a:rPr lang="en-US" sz="1600" dirty="0" err="1" smtClean="0">
                <a:latin typeface="Calibri" pitchFamily="-65" charset="0"/>
              </a:rPr>
              <a:t>Guha</a:t>
            </a:r>
            <a:r>
              <a:rPr lang="en-US" sz="1600" dirty="0" smtClean="0">
                <a:latin typeface="Calibri" pitchFamily="-65" charset="0"/>
              </a:rPr>
              <a:t> et al.</a:t>
            </a:r>
            <a:br>
              <a:rPr lang="en-US" sz="1600" dirty="0" smtClean="0">
                <a:latin typeface="Calibri" pitchFamily="-65" charset="0"/>
              </a:rPr>
            </a:br>
            <a:r>
              <a:rPr lang="en-US" sz="1600" dirty="0" smtClean="0">
                <a:latin typeface="Calibri" pitchFamily="-65" charset="0"/>
              </a:rPr>
              <a:t>[ECOOP ’10]</a:t>
            </a:r>
            <a:endParaRPr lang="en-US" sz="1600" dirty="0">
              <a:latin typeface="Calibri" pitchFamily="-65" charset="0"/>
            </a:endParaRPr>
          </a:p>
        </p:txBody>
      </p:sp>
      <p:cxnSp>
        <p:nvCxnSpPr>
          <p:cNvPr id="22" name="Straight Arrow Connector 21"/>
          <p:cNvCxnSpPr>
            <a:stCxn id="19" idx="2"/>
            <a:endCxn id="20" idx="0"/>
          </p:cNvCxnSpPr>
          <p:nvPr/>
        </p:nvCxnSpPr>
        <p:spPr bwMode="auto">
          <a:xfrm rot="5400000">
            <a:off x="1452465" y="2483294"/>
            <a:ext cx="74844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5" name="Straight Arrow Connector 24"/>
          <p:cNvCxnSpPr>
            <a:stCxn id="20" idx="2"/>
            <a:endCxn id="15" idx="0"/>
          </p:cNvCxnSpPr>
          <p:nvPr/>
        </p:nvCxnSpPr>
        <p:spPr bwMode="auto">
          <a:xfrm rot="5400000">
            <a:off x="1410588" y="4389092"/>
            <a:ext cx="825842" cy="635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36" name="Title 1"/>
          <p:cNvSpPr txBox="1">
            <a:spLocks/>
          </p:cNvSpPr>
          <p:nvPr/>
        </p:nvSpPr>
        <p:spPr bwMode="auto">
          <a:xfrm>
            <a:off x="3627870" y="1301759"/>
            <a:ext cx="4718053" cy="2862322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Mainly </a:t>
            </a:r>
            <a:r>
              <a:rPr kumimoji="0" lang="en-US" sz="3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SunSpider</a:t>
            </a:r>
            <a:r>
              <a:rPr kumimoji="0" lang="en-US" sz="3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and </a:t>
            </a:r>
            <a:r>
              <a:rPr kumimoji="0" lang="en-US" sz="300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JSGP</a:t>
            </a:r>
          </a:p>
          <a:p>
            <a:pPr lvl="0" algn="ctr" eaLnBrk="1" hangingPunct="1">
              <a:spcAft>
                <a:spcPts val="0"/>
              </a:spcAft>
            </a:pPr>
            <a:r>
              <a:rPr lang="en-US" sz="3000" kern="0" dirty="0" smtClean="0">
                <a:solidFill>
                  <a:srgbClr val="000000"/>
                </a:solidFill>
                <a:latin typeface="Calibri"/>
                <a:cs typeface="Calibri"/>
              </a:rPr>
              <a:t>300 </a:t>
            </a:r>
            <a:r>
              <a:rPr lang="en-US" sz="3000" kern="0" dirty="0" err="1" smtClean="0">
                <a:solidFill>
                  <a:srgbClr val="000000"/>
                </a:solidFill>
                <a:latin typeface="Calibri"/>
                <a:cs typeface="Calibri"/>
              </a:rPr>
              <a:t>Unannotated</a:t>
            </a:r>
            <a:r>
              <a:rPr lang="en-US" sz="3000" kern="0" dirty="0" smtClean="0">
                <a:solidFill>
                  <a:srgbClr val="000000"/>
                </a:solidFill>
                <a:latin typeface="Calibri"/>
                <a:cs typeface="Calibri"/>
              </a:rPr>
              <a:t> LOC</a:t>
            </a:r>
          </a:p>
          <a:p>
            <a:pPr lvl="0" algn="ctr" eaLnBrk="1" hangingPunct="1">
              <a:spcAft>
                <a:spcPts val="1800"/>
              </a:spcAft>
            </a:pPr>
            <a:r>
              <a:rPr lang="en-US" sz="3000" kern="0" dirty="0" smtClean="0">
                <a:solidFill>
                  <a:srgbClr val="000000"/>
                </a:solidFill>
                <a:latin typeface="Calibri"/>
                <a:cs typeface="Calibri"/>
              </a:rPr>
              <a:t>70% Annotation overhead</a:t>
            </a:r>
          </a:p>
          <a:p>
            <a:pPr lvl="0" algn="ctr" eaLnBrk="1" hangingPunct="1">
              <a:spcAft>
                <a:spcPts val="0"/>
              </a:spcAft>
            </a:pPr>
            <a:r>
              <a:rPr lang="en-US" sz="3000" kern="0" dirty="0" smtClean="0">
                <a:solidFill>
                  <a:srgbClr val="000000"/>
                </a:solidFill>
                <a:latin typeface="Calibri"/>
                <a:cs typeface="Calibri"/>
              </a:rPr>
              <a:t>9 Benchmarks run in &lt;3s</a:t>
            </a:r>
          </a:p>
          <a:p>
            <a:pPr lvl="0" algn="ctr" eaLnBrk="1" hangingPunct="1">
              <a:spcAft>
                <a:spcPts val="1200"/>
              </a:spcAft>
            </a:pPr>
            <a:r>
              <a:rPr lang="en-US" sz="3000" kern="0" dirty="0" smtClean="0">
                <a:solidFill>
                  <a:srgbClr val="000000"/>
                </a:solidFill>
                <a:latin typeface="Calibri"/>
                <a:cs typeface="Calibri"/>
              </a:rPr>
              <a:t>4 Benchmarks run in 8-52s</a:t>
            </a:r>
            <a:endParaRPr kumimoji="0" lang="en-US" sz="30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3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" name="Title 1"/>
          <p:cNvSpPr txBox="1">
            <a:spLocks/>
          </p:cNvSpPr>
          <p:nvPr/>
        </p:nvSpPr>
        <p:spPr bwMode="auto">
          <a:xfrm>
            <a:off x="3750628" y="330450"/>
            <a:ext cx="4718053" cy="861774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Benchmarks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91034" y="519529"/>
            <a:ext cx="2658592" cy="1787637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526306" y="4498796"/>
            <a:ext cx="4851365" cy="1988787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 dirty="0">
              <a:solidFill>
                <a:srgbClr val="FFFFFF"/>
              </a:solidFill>
              <a:latin typeface="Calibri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 advTm="428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/>
      <p:bldP spid="21" grpId="0" animBg="1"/>
      <p:bldP spid="2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/>
          <p:cNvCxnSpPr/>
          <p:nvPr/>
        </p:nvCxnSpPr>
        <p:spPr bwMode="auto">
          <a:xfrm rot="10800000" flipH="1" flipV="1">
            <a:off x="2820764" y="5502420"/>
            <a:ext cx="929864" cy="825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639230" y="4805191"/>
            <a:ext cx="2362200" cy="1394460"/>
          </a:xfrm>
          <a:prstGeom prst="verticalScroll">
            <a:avLst>
              <a:gd name="adj" fmla="val 12956"/>
            </a:avLst>
          </a:prstGeom>
          <a:solidFill>
            <a:srgbClr val="FCF1D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000" dirty="0" err="1" smtClean="0">
                <a:latin typeface="Calibri"/>
                <a:cs typeface="Calibri"/>
              </a:rPr>
              <a:t>Desugared</a:t>
            </a:r>
            <a:endParaRPr lang="en-US" sz="3000" dirty="0" smtClean="0">
              <a:latin typeface="Calibri"/>
              <a:cs typeface="Calibri"/>
            </a:endParaRPr>
          </a:p>
          <a:p>
            <a:pPr algn="ctr"/>
            <a:r>
              <a:rPr lang="en-US" sz="3000" dirty="0" smtClean="0">
                <a:latin typeface="Calibri"/>
                <a:cs typeface="Calibri"/>
              </a:rPr>
              <a:t>Program</a:t>
            </a:r>
            <a:endParaRPr lang="en-US" sz="3000" dirty="0">
              <a:latin typeface="Calibri"/>
              <a:cs typeface="Calibri"/>
            </a:endParaRPr>
          </a:p>
        </p:txBody>
      </p:sp>
      <p:grpSp>
        <p:nvGrpSpPr>
          <p:cNvPr id="2" name="Group 27"/>
          <p:cNvGrpSpPr/>
          <p:nvPr/>
        </p:nvGrpSpPr>
        <p:grpSpPr>
          <a:xfrm>
            <a:off x="3750628" y="4629931"/>
            <a:ext cx="4449342" cy="1703705"/>
            <a:chOff x="3750628" y="4725178"/>
            <a:chExt cx="4449342" cy="1703705"/>
          </a:xfrm>
        </p:grpSpPr>
        <p:sp>
          <p:nvSpPr>
            <p:cNvPr id="14" name="AutoShape 18"/>
            <p:cNvSpPr>
              <a:spLocks noChangeArrowheads="1"/>
            </p:cNvSpPr>
            <p:nvPr/>
          </p:nvSpPr>
          <p:spPr bwMode="auto">
            <a:xfrm>
              <a:off x="6554050" y="4725178"/>
              <a:ext cx="1645920" cy="1645920"/>
            </a:xfrm>
            <a:prstGeom prst="roundRect">
              <a:avLst>
                <a:gd name="adj" fmla="val 16667"/>
              </a:avLst>
            </a:prstGeom>
            <a:solidFill>
              <a:srgbClr val="33333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000" dirty="0" smtClean="0">
                  <a:solidFill>
                    <a:schemeClr val="bg1"/>
                  </a:solidFill>
                  <a:latin typeface="Calibri" pitchFamily="-65" charset="0"/>
                </a:rPr>
                <a:t>Z3 SMT</a:t>
              </a:r>
              <a:br>
                <a:rPr lang="en-US" sz="3000" dirty="0" smtClean="0">
                  <a:solidFill>
                    <a:schemeClr val="bg1"/>
                  </a:solidFill>
                  <a:latin typeface="Calibri" pitchFamily="-65" charset="0"/>
                </a:rPr>
              </a:br>
              <a:r>
                <a:rPr lang="en-US" sz="3000" dirty="0" smtClean="0">
                  <a:solidFill>
                    <a:schemeClr val="bg1"/>
                  </a:solidFill>
                  <a:latin typeface="Calibri" pitchFamily="-65" charset="0"/>
                </a:rPr>
                <a:t>Solver</a:t>
              </a:r>
              <a:endParaRPr lang="en-US" sz="3000" dirty="0">
                <a:solidFill>
                  <a:schemeClr val="bg1"/>
                </a:solidFill>
                <a:latin typeface="Calibri" pitchFamily="-65" charset="0"/>
              </a:endParaRPr>
            </a:p>
          </p:txBody>
        </p:sp>
        <p:sp>
          <p:nvSpPr>
            <p:cNvPr id="16" name="AutoShape 18"/>
            <p:cNvSpPr>
              <a:spLocks noChangeArrowheads="1"/>
            </p:cNvSpPr>
            <p:nvPr/>
          </p:nvSpPr>
          <p:spPr bwMode="auto">
            <a:xfrm>
              <a:off x="3750628" y="4782963"/>
              <a:ext cx="1645920" cy="1645920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000" dirty="0" smtClean="0">
                  <a:latin typeface="Calibri" pitchFamily="-65" charset="0"/>
                </a:rPr>
                <a:t>Type</a:t>
              </a:r>
            </a:p>
            <a:p>
              <a:pPr algn="ctr"/>
              <a:r>
                <a:rPr lang="en-US" sz="3000" dirty="0" smtClean="0">
                  <a:latin typeface="Calibri" pitchFamily="-65" charset="0"/>
                </a:rPr>
                <a:t>Checker</a:t>
              </a:r>
              <a:endParaRPr lang="en-US" sz="3000" dirty="0">
                <a:latin typeface="Calibri" pitchFamily="-65" charset="0"/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 bwMode="auto">
          <a:xfrm flipV="1">
            <a:off x="5396548" y="5283662"/>
            <a:ext cx="1156652" cy="159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0800000" flipV="1">
            <a:off x="5396548" y="5666250"/>
            <a:ext cx="1156652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645587" y="714612"/>
            <a:ext cx="2362200" cy="1394460"/>
          </a:xfrm>
          <a:prstGeom prst="verticalScroll">
            <a:avLst>
              <a:gd name="adj" fmla="val 12956"/>
            </a:avLst>
          </a:prstGeom>
          <a:solidFill>
            <a:srgbClr val="FCF1D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000" dirty="0" smtClean="0">
                <a:latin typeface="Calibri"/>
                <a:cs typeface="Calibri"/>
              </a:rPr>
              <a:t>DJS</a:t>
            </a:r>
            <a:br>
              <a:rPr lang="en-US" sz="3000" dirty="0" smtClean="0">
                <a:latin typeface="Calibri"/>
                <a:cs typeface="Calibri"/>
              </a:rPr>
            </a:br>
            <a:r>
              <a:rPr lang="en-US" sz="3000" dirty="0" smtClean="0">
                <a:latin typeface="Calibri"/>
                <a:cs typeface="Calibri"/>
              </a:rPr>
              <a:t>Program</a:t>
            </a:r>
            <a:endParaRPr lang="en-US" sz="3000" dirty="0">
              <a:latin typeface="Calibri"/>
              <a:cs typeface="Calibri"/>
            </a:endParaRPr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auto">
          <a:xfrm>
            <a:off x="645587" y="2857516"/>
            <a:ext cx="2362200" cy="1121833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000" dirty="0" err="1" smtClean="0">
                <a:latin typeface="Calibri" pitchFamily="-65" charset="0"/>
              </a:rPr>
              <a:t>Desugarer</a:t>
            </a:r>
            <a:r>
              <a:rPr lang="en-US" sz="1600" dirty="0" smtClean="0">
                <a:latin typeface="Calibri" pitchFamily="-65" charset="0"/>
              </a:rPr>
              <a:t/>
            </a:r>
            <a:br>
              <a:rPr lang="en-US" sz="1600" dirty="0" smtClean="0">
                <a:latin typeface="Calibri" pitchFamily="-65" charset="0"/>
              </a:rPr>
            </a:br>
            <a:r>
              <a:rPr lang="en-US" sz="1600" dirty="0" smtClean="0">
                <a:latin typeface="Calibri" pitchFamily="-65" charset="0"/>
              </a:rPr>
              <a:t>Based on </a:t>
            </a:r>
            <a:r>
              <a:rPr lang="en-US" sz="1600" dirty="0" err="1" smtClean="0">
                <a:latin typeface="Calibri" pitchFamily="-65" charset="0"/>
              </a:rPr>
              <a:t>Guha</a:t>
            </a:r>
            <a:r>
              <a:rPr lang="en-US" sz="1600" dirty="0" smtClean="0">
                <a:latin typeface="Calibri" pitchFamily="-65" charset="0"/>
              </a:rPr>
              <a:t> et al.</a:t>
            </a:r>
            <a:br>
              <a:rPr lang="en-US" sz="1600" dirty="0" smtClean="0">
                <a:latin typeface="Calibri" pitchFamily="-65" charset="0"/>
              </a:rPr>
            </a:br>
            <a:r>
              <a:rPr lang="en-US" sz="1600" dirty="0" smtClean="0">
                <a:latin typeface="Calibri" pitchFamily="-65" charset="0"/>
              </a:rPr>
              <a:t>[ECOOP ’10]</a:t>
            </a:r>
            <a:endParaRPr lang="en-US" sz="1600" dirty="0">
              <a:latin typeface="Calibri" pitchFamily="-65" charset="0"/>
            </a:endParaRPr>
          </a:p>
        </p:txBody>
      </p:sp>
      <p:cxnSp>
        <p:nvCxnSpPr>
          <p:cNvPr id="22" name="Straight Arrow Connector 21"/>
          <p:cNvCxnSpPr>
            <a:stCxn id="19" idx="2"/>
            <a:endCxn id="20" idx="0"/>
          </p:cNvCxnSpPr>
          <p:nvPr/>
        </p:nvCxnSpPr>
        <p:spPr bwMode="auto">
          <a:xfrm rot="5400000">
            <a:off x="1452465" y="2483294"/>
            <a:ext cx="74844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5" name="Straight Arrow Connector 24"/>
          <p:cNvCxnSpPr>
            <a:stCxn id="20" idx="2"/>
            <a:endCxn id="15" idx="0"/>
          </p:cNvCxnSpPr>
          <p:nvPr/>
        </p:nvCxnSpPr>
        <p:spPr bwMode="auto">
          <a:xfrm rot="5400000">
            <a:off x="1410588" y="4389092"/>
            <a:ext cx="825842" cy="635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36" name="Title 1"/>
          <p:cNvSpPr txBox="1">
            <a:spLocks/>
          </p:cNvSpPr>
          <p:nvPr/>
        </p:nvSpPr>
        <p:spPr bwMode="auto">
          <a:xfrm>
            <a:off x="3627870" y="1354674"/>
            <a:ext cx="4718053" cy="2862322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All parts of type system used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Can optimize</a:t>
            </a:r>
            <a:r>
              <a:rPr kumimoji="0" lang="en-US" sz="3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patterns</a:t>
            </a:r>
            <a:br>
              <a:rPr kumimoji="0" lang="en-US" sz="3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during </a:t>
            </a:r>
            <a:r>
              <a:rPr kumimoji="0" lang="en-US" sz="300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desugaring</a:t>
            </a:r>
            <a:endParaRPr kumimoji="0" lang="en-US" sz="300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3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Can o</a:t>
            </a:r>
            <a:r>
              <a:rPr lang="en-US" sz="3000" kern="0" baseline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ptimize</a:t>
            </a:r>
            <a:r>
              <a:rPr lang="en-US" sz="3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patterns</a:t>
            </a:r>
            <a:br>
              <a:rPr lang="en-US" sz="3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r>
              <a:rPr lang="en-US" sz="3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during type checking</a:t>
            </a:r>
            <a:endParaRPr kumimoji="0" lang="en-US" sz="30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endParaRPr kumimoji="0" lang="en-US" sz="3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" name="Title 1"/>
          <p:cNvSpPr txBox="1">
            <a:spLocks/>
          </p:cNvSpPr>
          <p:nvPr/>
        </p:nvSpPr>
        <p:spPr bwMode="auto">
          <a:xfrm>
            <a:off x="3750628" y="330450"/>
            <a:ext cx="4718053" cy="861774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Evaluation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16408" y="2644534"/>
            <a:ext cx="2658592" cy="1535882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560134" y="4524100"/>
            <a:ext cx="2006699" cy="196348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91034" y="519529"/>
            <a:ext cx="2658592" cy="1787637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 advTm="4290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uiExpand="1" build="p"/>
      <p:bldP spid="26" grpId="0" animBg="1"/>
      <p:bldP spid="26" grpId="1" animBg="1"/>
      <p:bldP spid="27" grpId="0" animBg="1"/>
      <p:bldP spid="28" grpId="0" animBg="1"/>
      <p:bldP spid="28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2046118"/>
            <a:ext cx="9143999" cy="3323987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DJS is a step</a:t>
            </a:r>
            <a:br>
              <a:rPr lang="en-US" sz="7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r>
              <a:rPr lang="en-US" sz="7000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towards </a:t>
            </a:r>
            <a:r>
              <a:rPr lang="en-US" sz="7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climbing</a:t>
            </a:r>
            <a:br>
              <a:rPr lang="en-US" sz="7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r>
              <a:rPr lang="en-US" sz="7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the JS Wall</a:t>
            </a:r>
            <a:endParaRPr kumimoji="0" lang="en-US" sz="7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1353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1: Reflection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77674" y="2040830"/>
            <a:ext cx="6388652" cy="2769989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/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“number”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0 -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!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4803900" y="2007701"/>
            <a:ext cx="684693" cy="580438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5212929"/>
            <a:ext cx="9144000" cy="8123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/>
            <a:r>
              <a:rPr lang="en-US" sz="54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should be “num-or-</a:t>
            </a:r>
            <a:r>
              <a:rPr kumimoji="0" lang="en-US" sz="5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bool</a:t>
            </a:r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”</a:t>
            </a:r>
            <a:endParaRPr kumimoji="0" lang="en-US" sz="5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323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1968043"/>
            <a:ext cx="8382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kern="0" dirty="0" err="1" smtClean="0">
                <a:latin typeface="Monaco" pitchFamily="-65" charset="0"/>
                <a:ea typeface="+mn-ea"/>
                <a:cs typeface="+mn-cs"/>
              </a:rPr>
              <a:t>r</a:t>
            </a:r>
            <a:r>
              <a:rPr kumimoji="0" lang="en-US" sz="3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 pitchFamily="-65" charset="0"/>
                <a:ea typeface="+mn-ea"/>
                <a:cs typeface="+mn-cs"/>
              </a:rPr>
              <a:t>avichugh.com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 pitchFamily="-65" charset="0"/>
                <a:ea typeface="+mn-ea"/>
                <a:cs typeface="+mn-cs"/>
              </a:rPr>
              <a:t>/nested</a:t>
            </a: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aco" pitchFamily="-65" charset="0"/>
              <a:ea typeface="+mn-ea"/>
              <a:cs typeface="+mn-cs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-381000" y="3840301"/>
            <a:ext cx="3352800" cy="3170099"/>
            <a:chOff x="2895600" y="1249501"/>
            <a:chExt cx="3352800" cy="3170099"/>
          </a:xfrm>
        </p:grpSpPr>
        <p:sp>
          <p:nvSpPr>
            <p:cNvPr id="8" name="Rectangle 3"/>
            <p:cNvSpPr txBox="1">
              <a:spLocks noChangeArrowheads="1"/>
            </p:cNvSpPr>
            <p:nvPr/>
          </p:nvSpPr>
          <p:spPr bwMode="auto">
            <a:xfrm>
              <a:off x="2895600" y="1249501"/>
              <a:ext cx="3352800" cy="31700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alatino"/>
                  <a:ea typeface="+mn-ea"/>
                  <a:cs typeface="Palatino"/>
                </a:rPr>
                <a:t>D</a:t>
              </a:r>
            </a:p>
          </p:txBody>
        </p:sp>
        <p:sp>
          <p:nvSpPr>
            <p:cNvPr id="10" name="Rectangle 3"/>
            <p:cNvSpPr txBox="1">
              <a:spLocks noChangeArrowheads="1"/>
            </p:cNvSpPr>
            <p:nvPr/>
          </p:nvSpPr>
          <p:spPr bwMode="auto">
            <a:xfrm>
              <a:off x="3653713" y="2141017"/>
              <a:ext cx="1828800" cy="1246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alatino"/>
                  <a:ea typeface="+mn-ea"/>
                  <a:cs typeface="Palatino"/>
                </a:rPr>
                <a:t>::</a:t>
              </a:r>
            </a:p>
          </p:txBody>
        </p:sp>
      </p:grp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81000" y="2951202"/>
            <a:ext cx="8382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 algn="ctr" eaLnBrk="1" hangingPunct="1">
              <a:spcBef>
                <a:spcPct val="20000"/>
              </a:spcBef>
              <a:defRPr/>
            </a:pPr>
            <a:r>
              <a:rPr lang="en-US" sz="3000" kern="0" dirty="0" err="1" smtClean="0">
                <a:latin typeface="Monaco" pitchFamily="-65" charset="0"/>
                <a:ea typeface="+mn-ea"/>
                <a:cs typeface="+mn-cs"/>
              </a:rPr>
              <a:t>github.com/ravichugh/djs</a:t>
            </a: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aco" pitchFamily="-65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Tm="12379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45515" y="1598070"/>
            <a:ext cx="7656146" cy="1615827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/*: 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x:NumOrBool</a:t>
            </a:r>
            <a:r>
              <a:rPr lang="en-US" sz="2000" dirty="0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{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ite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Num(x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) 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Num(v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) 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Bool(v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)}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*/</a:t>
            </a:r>
            <a:endParaRPr lang="en-US" sz="2000" dirty="0" smtClean="0">
              <a:solidFill>
                <a:srgbClr val="53AD1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0"/>
              </a:spcAft>
            </a:pPr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>
              <a:spcAft>
                <a:spcPts val="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“number”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?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0 –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: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!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</a:p>
          <a:p>
            <a:pPr defTabSz="457200" eaLnBrk="1" hangingPunct="1">
              <a:spcAft>
                <a:spcPts val="0"/>
              </a:spcAft>
            </a:pP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endParaRPr lang="en-US" sz="2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0"/>
              </a:spcAft>
            </a:pP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>
              <a:spcAft>
                <a:spcPts val="0"/>
              </a:spcAft>
            </a:pP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45515" y="4144355"/>
            <a:ext cx="7656146" cy="1615827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/*: 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x:Any</a:t>
            </a:r>
            <a:r>
              <a:rPr lang="en-US" sz="2000" dirty="0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{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iff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falsy(x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)}</a:t>
            </a:r>
            <a:r>
              <a:rPr lang="en-US" sz="2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*/</a:t>
            </a:r>
            <a:endParaRPr lang="en-US" sz="2000" dirty="0" smtClean="0">
              <a:solidFill>
                <a:srgbClr val="53AD1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“number”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?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0 –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: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!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</a:p>
          <a:p>
            <a:pPr defTabSz="457200" eaLnBrk="1" hangingPunct="1"/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endParaRPr lang="en-US" sz="2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248124" y="254334"/>
            <a:ext cx="2514876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{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p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}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</a:t>
            </a:r>
            <a:r>
              <a:rPr lang="en-US" sz="2000" dirty="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{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v|p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}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980546" y="4052349"/>
            <a:ext cx="7186083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ObjHas(d,k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,</a:t>
            </a:r>
            <a:r>
              <a:rPr lang="en-US" sz="2000" kern="0" dirty="0" err="1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H,d</a:t>
            </a:r>
            <a:r>
              <a:rPr lang="en-US" sz="2000" kern="0" dirty="0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’)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</a:t>
            </a:r>
            <a:r>
              <a:rPr lang="en-US" sz="2000" dirty="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has(d,k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)</a:t>
            </a:r>
            <a:r>
              <a:rPr lang="en-US" sz="2000" kern="0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 </a:t>
            </a:r>
            <a:r>
              <a:rPr lang="en-US" sz="2000" b="1" dirty="0" err="1" smtClean="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charset="2"/>
                <a:ea typeface="+mj-ea"/>
                <a:cs typeface="Symbol" charset="2"/>
              </a:rPr>
              <a:t>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HeapHas(H,d’,k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)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45515" y="4912020"/>
            <a:ext cx="7656146" cy="1461939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/*: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x:Ref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/ [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|-&gt;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d:Dict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|&gt; ^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1800" dirty="0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{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iff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ObjHas(d,”f”,curHeap,^x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)} 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sameHeap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*/</a:t>
            </a:r>
            <a:endParaRPr lang="en-US" sz="1800" dirty="0" smtClean="0">
              <a:solidFill>
                <a:srgbClr val="53AD1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18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hasF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18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endParaRPr lang="en-US" sz="18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18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return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18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18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18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endParaRPr lang="en-US" sz="18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18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18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endParaRPr lang="en-US" sz="18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88" y="1513394"/>
            <a:ext cx="9143999" cy="861774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>
              <a:defRPr/>
            </a:pPr>
            <a:r>
              <a:rPr lang="en-US" sz="5000" kern="0" dirty="0" smtClean="0">
                <a:latin typeface="Monaco"/>
                <a:ea typeface="+mj-ea"/>
                <a:cs typeface="Monaco"/>
              </a:rPr>
              <a:t>x:T</a:t>
            </a:r>
            <a:r>
              <a:rPr lang="en-US" sz="5000" kern="0" baseline="-25000" dirty="0" smtClean="0">
                <a:latin typeface="Monaco"/>
                <a:ea typeface="+mj-ea"/>
                <a:cs typeface="Monaco"/>
              </a:rPr>
              <a:t>1</a:t>
            </a:r>
            <a:r>
              <a:rPr lang="en-US" sz="5000" kern="0" dirty="0" smtClean="0">
                <a:latin typeface="Monaco"/>
                <a:ea typeface="+mj-ea"/>
                <a:cs typeface="Monaco"/>
              </a:rPr>
              <a:t>/H</a:t>
            </a:r>
            <a:r>
              <a:rPr lang="en-US" sz="5000" kern="0" baseline="-25000" dirty="0" smtClean="0">
                <a:latin typeface="Monaco"/>
                <a:ea typeface="+mj-ea"/>
                <a:cs typeface="Monaco"/>
              </a:rPr>
              <a:t>1</a:t>
            </a:r>
            <a:r>
              <a:rPr lang="en-US" sz="5000" kern="0" dirty="0" smtClean="0">
                <a:latin typeface="Symbol" charset="2"/>
                <a:ea typeface="+mj-ea"/>
                <a:cs typeface="Symbol" charset="2"/>
              </a:rPr>
              <a:t> </a:t>
            </a:r>
            <a:r>
              <a:rPr lang="en-US" sz="5000" dirty="0" err="1" smtClean="0">
                <a:latin typeface="Monaco"/>
                <a:ea typeface="Consolas" pitchFamily="-65" charset="0"/>
                <a:cs typeface="Monaco"/>
                <a:sym typeface="Symbol" pitchFamily="-65" charset="2"/>
              </a:rPr>
              <a:t></a:t>
            </a:r>
            <a:r>
              <a:rPr lang="en-US" sz="5000" kern="0" dirty="0" smtClean="0">
                <a:latin typeface="Symbol" charset="2"/>
                <a:cs typeface="Symbol" charset="2"/>
              </a:rPr>
              <a:t> </a:t>
            </a:r>
            <a:r>
              <a:rPr lang="en-US" sz="5000" kern="0" dirty="0" smtClean="0">
                <a:latin typeface="Monaco"/>
                <a:ea typeface="+mj-ea"/>
                <a:cs typeface="Monaco"/>
              </a:rPr>
              <a:t>T</a:t>
            </a:r>
            <a:r>
              <a:rPr lang="en-US" sz="5000" kern="0" baseline="-25000" dirty="0" smtClean="0">
                <a:latin typeface="Monaco"/>
                <a:ea typeface="+mj-ea"/>
                <a:cs typeface="Monaco"/>
              </a:rPr>
              <a:t>2</a:t>
            </a:r>
            <a:r>
              <a:rPr lang="en-US" sz="5000" kern="0" dirty="0" smtClean="0">
                <a:latin typeface="Monaco"/>
                <a:ea typeface="+mj-ea"/>
                <a:cs typeface="Monaco"/>
              </a:rPr>
              <a:t>/H</a:t>
            </a:r>
            <a:r>
              <a:rPr lang="en-US" sz="5000" kern="0" baseline="-25000" dirty="0" smtClean="0">
                <a:latin typeface="Monaco"/>
                <a:ea typeface="+mj-ea"/>
                <a:cs typeface="Monaco"/>
              </a:rPr>
              <a:t>2</a:t>
            </a:r>
            <a:endParaRPr kumimoji="0" lang="en-US" sz="5000" i="0" u="none" strike="noStrike" kern="0" cap="none" spc="0" normalizeH="0" baseline="-25000" noProof="0" dirty="0">
              <a:ln>
                <a:noFill/>
              </a:ln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rot="5400000" flipH="1" flipV="1">
            <a:off x="2880173" y="2542994"/>
            <a:ext cx="33724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51515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smtClean="0"/>
              <a:t>Function Types and Objects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4975760" y="3112519"/>
            <a:ext cx="1708343" cy="40011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output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type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3157539" y="3112519"/>
            <a:ext cx="1708343" cy="40011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input heap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2177517" y="2712409"/>
            <a:ext cx="1708343" cy="40011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input type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5826024" y="2712409"/>
            <a:ext cx="1708343" cy="40011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output heap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rot="5400000" flipH="1" flipV="1">
            <a:off x="6482940" y="2526774"/>
            <a:ext cx="33724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51515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5400000" flipH="1" flipV="1">
            <a:off x="5292614" y="2743050"/>
            <a:ext cx="73735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51515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5400000" flipH="1" flipV="1">
            <a:off x="3674953" y="2743050"/>
            <a:ext cx="73735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51515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980546" y="3935936"/>
            <a:ext cx="7186083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ObjSel(d,k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,</a:t>
            </a:r>
            <a:r>
              <a:rPr lang="en-US" sz="2000" kern="0" dirty="0" err="1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H,d</a:t>
            </a:r>
            <a:r>
              <a:rPr lang="en-US" sz="2000" kern="0" dirty="0" smtClean="0">
                <a:solidFill>
                  <a:srgbClr val="000000"/>
                </a:solidFill>
                <a:latin typeface="Monaco"/>
                <a:ea typeface="+mj-ea"/>
                <a:cs typeface="Monaco"/>
              </a:rPr>
              <a:t>’)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</a:t>
            </a:r>
            <a:endParaRPr lang="en-US" sz="2000" dirty="0" smtClean="0">
              <a:solidFill>
                <a:srgbClr val="333333"/>
              </a:solidFill>
              <a:latin typeface="Monaco"/>
              <a:ea typeface="Consolas" pitchFamily="-65" charset="0"/>
              <a:cs typeface="Monaco"/>
              <a:sym typeface="Symbol" pitchFamily="-65" charset="2"/>
            </a:endParaRPr>
          </a:p>
          <a:p>
            <a:pPr eaLnBrk="1" hangingPunct="1"/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      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ite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has(d,k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)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sel(d,k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)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HeapSel(H,d’,k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aco"/>
                <a:ea typeface="+mj-ea"/>
                <a:cs typeface="Monaco"/>
              </a:rPr>
              <a:t>)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88" y="1513394"/>
            <a:ext cx="9143999" cy="861774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>
              <a:defRPr/>
            </a:pPr>
            <a:r>
              <a:rPr lang="en-US" sz="5000" kern="0" dirty="0" smtClean="0">
                <a:latin typeface="Monaco"/>
                <a:ea typeface="+mj-ea"/>
                <a:cs typeface="Monaco"/>
              </a:rPr>
              <a:t>x:T</a:t>
            </a:r>
            <a:r>
              <a:rPr lang="en-US" sz="5000" kern="0" baseline="-25000" dirty="0" smtClean="0">
                <a:latin typeface="Monaco"/>
                <a:ea typeface="+mj-ea"/>
                <a:cs typeface="Monaco"/>
              </a:rPr>
              <a:t>1</a:t>
            </a:r>
            <a:r>
              <a:rPr lang="en-US" sz="5000" kern="0" dirty="0" smtClean="0">
                <a:latin typeface="Monaco"/>
                <a:ea typeface="+mj-ea"/>
                <a:cs typeface="Monaco"/>
              </a:rPr>
              <a:t>/H</a:t>
            </a:r>
            <a:r>
              <a:rPr lang="en-US" sz="5000" kern="0" baseline="-25000" dirty="0" smtClean="0">
                <a:latin typeface="Monaco"/>
                <a:ea typeface="+mj-ea"/>
                <a:cs typeface="Monaco"/>
              </a:rPr>
              <a:t>1</a:t>
            </a:r>
            <a:r>
              <a:rPr lang="en-US" sz="5000" kern="0" dirty="0" smtClean="0">
                <a:latin typeface="Symbol" charset="2"/>
                <a:ea typeface="+mj-ea"/>
                <a:cs typeface="Symbol" charset="2"/>
              </a:rPr>
              <a:t> </a:t>
            </a:r>
            <a:r>
              <a:rPr lang="en-US" sz="5000" dirty="0" err="1" smtClean="0">
                <a:latin typeface="Monaco"/>
                <a:ea typeface="Consolas" pitchFamily="-65" charset="0"/>
                <a:cs typeface="Monaco"/>
                <a:sym typeface="Symbol" pitchFamily="-65" charset="2"/>
              </a:rPr>
              <a:t></a:t>
            </a:r>
            <a:r>
              <a:rPr lang="en-US" sz="5000" kern="0" dirty="0" smtClean="0">
                <a:latin typeface="Symbol" charset="2"/>
                <a:cs typeface="Symbol" charset="2"/>
              </a:rPr>
              <a:t> </a:t>
            </a:r>
            <a:r>
              <a:rPr lang="en-US" sz="5000" kern="0" dirty="0" smtClean="0">
                <a:latin typeface="Monaco"/>
                <a:ea typeface="+mj-ea"/>
                <a:cs typeface="Monaco"/>
              </a:rPr>
              <a:t>T</a:t>
            </a:r>
            <a:r>
              <a:rPr lang="en-US" sz="5000" kern="0" baseline="-25000" dirty="0" smtClean="0">
                <a:latin typeface="Monaco"/>
                <a:ea typeface="+mj-ea"/>
                <a:cs typeface="Monaco"/>
              </a:rPr>
              <a:t>2</a:t>
            </a:r>
            <a:r>
              <a:rPr lang="en-US" sz="5000" kern="0" dirty="0" smtClean="0">
                <a:latin typeface="Monaco"/>
                <a:ea typeface="+mj-ea"/>
                <a:cs typeface="Monaco"/>
              </a:rPr>
              <a:t>/H</a:t>
            </a:r>
            <a:r>
              <a:rPr lang="en-US" sz="5000" kern="0" baseline="-25000" dirty="0" smtClean="0">
                <a:latin typeface="Monaco"/>
                <a:ea typeface="+mj-ea"/>
                <a:cs typeface="Monaco"/>
              </a:rPr>
              <a:t>2</a:t>
            </a:r>
            <a:endParaRPr kumimoji="0" lang="en-US" sz="5000" i="0" u="none" strike="noStrike" kern="0" cap="none" spc="0" normalizeH="0" baseline="-25000" noProof="0" dirty="0">
              <a:ln>
                <a:noFill/>
              </a:ln>
              <a:effectLst/>
              <a:uLnTx/>
              <a:uFillTx/>
              <a:latin typeface="Monaco"/>
              <a:ea typeface="+mj-ea"/>
              <a:cs typeface="Monaco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rot="5400000" flipH="1" flipV="1">
            <a:off x="2880173" y="2542994"/>
            <a:ext cx="33724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51515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12376"/>
          </a:xfrm>
        </p:spPr>
        <p:txBody>
          <a:bodyPr/>
          <a:lstStyle/>
          <a:p>
            <a:r>
              <a:rPr lang="en-US" dirty="0" smtClean="0"/>
              <a:t>Function Types and Objects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4975760" y="3112519"/>
            <a:ext cx="1708343" cy="40011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output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type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3157539" y="3112519"/>
            <a:ext cx="1708343" cy="40011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input heap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2177517" y="2712409"/>
            <a:ext cx="1708343" cy="40011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input type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5826024" y="2712409"/>
            <a:ext cx="1708343" cy="400110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output heap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rot="5400000" flipH="1" flipV="1">
            <a:off x="6482940" y="2526774"/>
            <a:ext cx="33724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51515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5400000" flipH="1" flipV="1">
            <a:off x="5292614" y="2743050"/>
            <a:ext cx="73735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51515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5400000" flipH="1" flipV="1">
            <a:off x="3674953" y="2743050"/>
            <a:ext cx="73735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51515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45515" y="4912020"/>
            <a:ext cx="7656146" cy="1461939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/*: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x:Ref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/ [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|-&gt;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d:Dict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|&gt; ^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1800" dirty="0" smtClean="0">
                <a:solidFill>
                  <a:srgbClr val="B3000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{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v</a:t>
            </a:r>
            <a:r>
              <a:rPr lang="en-US" sz="18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=</a:t>
            </a:r>
            <a:r>
              <a:rPr lang="en-US" sz="1800" dirty="0" smtClean="0">
                <a:solidFill>
                  <a:srgbClr val="B30000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ObjSel(d,”f”,curHeap,^x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)} 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 </a:t>
            </a:r>
            <a:r>
              <a:rPr lang="en-US" sz="1800" dirty="0" err="1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sameHeap</a:t>
            </a:r>
            <a:r>
              <a:rPr lang="en-US" sz="18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*/</a:t>
            </a:r>
            <a:endParaRPr lang="en-US" sz="1800" dirty="0" smtClean="0">
              <a:solidFill>
                <a:srgbClr val="53AD1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18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readF</a:t>
            </a:r>
            <a:r>
              <a:rPr lang="en-US" sz="18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18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8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endParaRPr lang="en-US" sz="18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18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return</a:t>
            </a:r>
            <a:r>
              <a:rPr lang="en-US" sz="1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1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x.f</a:t>
            </a:r>
            <a:endParaRPr lang="en-US" sz="18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18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18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endParaRPr lang="en-US" sz="18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Q: What is “Duck Typing”?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0" y="2320766"/>
            <a:ext cx="91440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Structural Object </a:t>
            </a:r>
            <a:r>
              <a:rPr lang="en-US" sz="5000" kern="0" dirty="0" smtClean="0">
                <a:latin typeface="+mn-lt"/>
                <a:ea typeface="+mn-ea"/>
                <a:cs typeface="+mn-cs"/>
              </a:rPr>
              <a:t>T</a:t>
            </a:r>
            <a:r>
              <a:rPr kumimoji="0" lang="en-US" sz="5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ypes</a:t>
            </a:r>
            <a:endParaRPr kumimoji="0" lang="en-US" sz="5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000" kern="0" dirty="0" smtClean="0">
                <a:latin typeface="+mn-lt"/>
                <a:ea typeface="+mn-ea"/>
                <a:cs typeface="+mn-cs"/>
              </a:rPr>
              <a:t>+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Logical Reasoning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0" kern="0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016776" y="4183451"/>
            <a:ext cx="9779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0" kern="0" dirty="0" smtClean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2: Mutation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27366" y="1809998"/>
            <a:ext cx="6289261" cy="323165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3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</a:t>
            </a:r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/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3000" dirty="0" err="1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“number”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0 -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else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3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!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endParaRPr lang="en-US" sz="3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3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30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</a:t>
            </a:r>
            <a:r>
              <a:rPr lang="en-US" sz="3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3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endParaRPr lang="en-US" sz="3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3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endParaRPr lang="en-US" sz="3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5301273"/>
            <a:ext cx="9144000" cy="812376"/>
          </a:xfrm>
          <a:prstGeom prst="rect">
            <a:avLst/>
          </a:prstGeom>
          <a:noFill/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/>
            <a:r>
              <a:rPr kumimoji="0" lang="en-US" sz="5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Different types stored in </a:t>
            </a:r>
            <a:r>
              <a:rPr lang="en-US" sz="48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4800" kern="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endParaRPr kumimoji="0" lang="en-US" sz="5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129173" y="1753712"/>
            <a:ext cx="3414635" cy="2426911"/>
            <a:chOff x="1842055" y="2007701"/>
            <a:chExt cx="3414635" cy="2426911"/>
          </a:xfrm>
        </p:grpSpPr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4571997" y="2007701"/>
              <a:ext cx="684693" cy="580438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8" name="Rectangle 17"/>
            <p:cNvSpPr>
              <a:spLocks noChangeArrowheads="1"/>
            </p:cNvSpPr>
            <p:nvPr/>
          </p:nvSpPr>
          <p:spPr bwMode="auto">
            <a:xfrm>
              <a:off x="1842055" y="2915478"/>
              <a:ext cx="684693" cy="580438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1842055" y="3854174"/>
              <a:ext cx="684693" cy="580438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260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3: Coercions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40766" y="2040830"/>
            <a:ext cx="7262468" cy="3847207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3  </a:t>
            </a:r>
            <a:r>
              <a:rPr lang="en-US" sz="5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+  </a:t>
            </a:r>
            <a:r>
              <a:rPr lang="en-US" sz="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4   </a:t>
            </a:r>
            <a:r>
              <a:rPr lang="en-US" sz="5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 7</a:t>
            </a:r>
          </a:p>
          <a:p>
            <a:pPr defTabSz="457200" eaLnBrk="1" hangingPunct="1"/>
            <a:endParaRPr lang="en-US" sz="5000" dirty="0" smtClean="0">
              <a:solidFill>
                <a:srgbClr val="80000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5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“3”</a:t>
            </a:r>
            <a:r>
              <a:rPr lang="en-US" sz="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5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+ </a:t>
            </a:r>
            <a:r>
              <a:rPr lang="en-US" sz="5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“4”</a:t>
            </a:r>
            <a:r>
              <a:rPr lang="en-US" sz="5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// “34”</a:t>
            </a:r>
            <a:endParaRPr lang="en-US" sz="5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endParaRPr lang="en-US" sz="5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3  </a:t>
            </a:r>
            <a:r>
              <a:rPr lang="en-US" sz="5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+ </a:t>
            </a:r>
            <a:r>
              <a:rPr lang="en-US" sz="5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“4”</a:t>
            </a:r>
            <a:r>
              <a:rPr lang="en-US" sz="5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// “34”</a:t>
            </a:r>
            <a:endParaRPr lang="en-US" sz="5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 advTm="1823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3: Coercions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87600" y="2040830"/>
            <a:ext cx="6568799" cy="3847207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!true  </a:t>
            </a:r>
            <a:r>
              <a:rPr lang="en-US" sz="5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 false</a:t>
            </a:r>
          </a:p>
          <a:p>
            <a:pPr defTabSz="457200" eaLnBrk="1" hangingPunct="1"/>
            <a:endParaRPr lang="en-US" sz="5000" dirty="0" smtClean="0">
              <a:solidFill>
                <a:srgbClr val="80000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!1</a:t>
            </a:r>
            <a:r>
              <a:rPr lang="en-US" sz="5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// false</a:t>
            </a:r>
            <a:endParaRPr lang="en-US" sz="5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endParaRPr lang="en-US" sz="5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!</a:t>
            </a:r>
            <a:r>
              <a:rPr lang="en-US" sz="5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“”</a:t>
            </a:r>
            <a:r>
              <a:rPr lang="en-US" sz="5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// true</a:t>
            </a:r>
            <a:endParaRPr lang="en-US" sz="5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 advTm="186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3: Coercions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4300" y="2040830"/>
            <a:ext cx="7475400" cy="3908762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0 </a:t>
            </a:r>
            <a:r>
              <a:rPr lang="en-US" sz="5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=== </a:t>
            </a:r>
            <a:r>
              <a:rPr lang="en-US" sz="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  </a:t>
            </a:r>
            <a:r>
              <a:rPr lang="en-US" sz="5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 true</a:t>
            </a:r>
          </a:p>
          <a:p>
            <a:pPr defTabSz="457200" eaLnBrk="1" hangingPunct="1"/>
            <a:endParaRPr lang="en-US" sz="5000" dirty="0" smtClean="0">
              <a:solidFill>
                <a:srgbClr val="80000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0 </a:t>
            </a:r>
            <a:r>
              <a:rPr lang="en-US" sz="5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=== </a:t>
            </a:r>
            <a:r>
              <a:rPr lang="en-US" sz="5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“”  </a:t>
            </a:r>
            <a:r>
              <a:rPr lang="en-US" sz="5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 false</a:t>
            </a:r>
            <a:endParaRPr lang="en-US" sz="5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endParaRPr lang="en-US" sz="50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0 </a:t>
            </a:r>
            <a:r>
              <a:rPr lang="en-US" sz="5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  </a:t>
            </a:r>
            <a:r>
              <a:rPr lang="en-US" sz="5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“”</a:t>
            </a:r>
            <a:r>
              <a:rPr lang="en-US" sz="5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50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 true</a:t>
            </a:r>
            <a:endParaRPr lang="en-US" sz="5000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 advTm="1783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4: Objects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49554" y="1778000"/>
            <a:ext cx="5496875" cy="440120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2600" dirty="0" err="1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26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par   </a:t>
            </a:r>
            <a:r>
              <a:rPr lang="en-US" sz="2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{}</a:t>
            </a:r>
            <a:br>
              <a:rPr lang="en-US" sz="2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600" dirty="0" err="1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26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child </a:t>
            </a:r>
            <a:r>
              <a:rPr lang="en-US" sz="2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Obj.create</a:t>
            </a:r>
            <a:r>
              <a:rPr lang="en-US" sz="26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par</a:t>
            </a:r>
            <a:r>
              <a:rPr lang="en-US" sz="2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br>
              <a:rPr lang="en-US" sz="2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child.f</a:t>
            </a:r>
            <a:r>
              <a:rPr lang="en-US" sz="2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2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2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</a:p>
          <a:p>
            <a:pPr defTabSz="457200" eaLnBrk="1" hangingPunct="1"/>
            <a:endParaRPr lang="en-US" sz="26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600" dirty="0" err="1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</a:t>
            </a:r>
            <a:r>
              <a:rPr lang="en-US" sz="2600" dirty="0" smtClean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g</a:t>
            </a:r>
            <a:r>
              <a:rPr lang="en-US" sz="2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</a:t>
            </a:r>
            <a:r>
              <a:rPr lang="en-US" sz="2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6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6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g</a:t>
            </a:r>
            <a:r>
              <a:rPr lang="en-US" sz="26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2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child[g</a:t>
            </a:r>
            <a:r>
              <a:rPr lang="en-US" sz="2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  </a:t>
            </a:r>
            <a:r>
              <a:rPr lang="en-US" sz="2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2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br>
              <a:rPr lang="en-US" sz="2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child.g</a:t>
            </a:r>
            <a:r>
              <a:rPr lang="en-US" sz="2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6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 2</a:t>
            </a:r>
            <a:endParaRPr lang="en-US" sz="26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endParaRPr lang="en-US" sz="26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child.h</a:t>
            </a:r>
            <a:r>
              <a:rPr lang="en-US" sz="2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6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 undefined</a:t>
            </a:r>
            <a:br>
              <a:rPr lang="en-US" sz="26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par.h</a:t>
            </a:r>
            <a:r>
              <a:rPr lang="en-US" sz="2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</a:t>
            </a:r>
            <a:r>
              <a:rPr lang="en-US" sz="2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2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3</a:t>
            </a:r>
            <a:br>
              <a:rPr lang="en-US" sz="2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child.h</a:t>
            </a:r>
            <a:r>
              <a:rPr lang="en-US" sz="2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600" dirty="0" smtClean="0">
                <a:solidFill>
                  <a:srgbClr val="B3000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// 3</a:t>
            </a:r>
            <a:endParaRPr lang="en-US" sz="2600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97566" y="2087204"/>
            <a:ext cx="2540000" cy="553998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3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Mutable</a:t>
            </a:r>
            <a:endParaRPr kumimoji="0" lang="en-US" sz="3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97566" y="3655380"/>
            <a:ext cx="2540000" cy="553998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3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Dynamic Keys</a:t>
            </a:r>
            <a:endParaRPr kumimoji="0" lang="en-US" sz="3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97565" y="5223565"/>
            <a:ext cx="2540001" cy="553998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en-US" sz="3000" kern="0" dirty="0" smtClean="0">
                <a:solidFill>
                  <a:srgbClr val="000000"/>
                </a:solidFill>
                <a:latin typeface="Calibri"/>
                <a:ea typeface="+mj-ea"/>
                <a:cs typeface="Calibri"/>
              </a:rPr>
              <a:t>Prototypes</a:t>
            </a:r>
            <a:endParaRPr kumimoji="0" lang="en-US" sz="3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944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  <p:bldP spid="7" grpId="0" animBg="1"/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5|3.7|17.6|11.4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6.7|10.8|26.7|25.2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9|18.2"/>
</p:tagLst>
</file>

<file path=ppt/tags/tag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9.8|36.3|7.:"/>
</p:tagLst>
</file>

<file path=ppt/tags/tag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1"/>
</p:tagLst>
</file>

<file path=ppt/tags/tag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9|2.2"/>
</p:tagLst>
</file>

<file path=ppt/tags/tag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6.7|9.4|6.7|19.7"/>
</p:tagLst>
</file>

<file path=ppt/tags/tag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6|10.2|3.4"/>
</p:tagLst>
</file>

<file path=ppt/tags/tag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2|2.4"/>
</p:tagLst>
</file>

<file path=ppt/tags/tag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2|4.:|6.7|4.1"/>
</p:tagLst>
</file>

<file path=ppt/tags/tag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:|6.1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1.5"/>
</p:tagLst>
</file>

<file path=ppt/tags/tag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1|8.7"/>
</p:tagLst>
</file>

<file path=ppt/tags/tag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7"/>
</p:tagLst>
</file>

<file path=ppt/tags/tag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3|3.6"/>
</p:tagLst>
</file>

<file path=ppt/tags/tag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1|4.1|8.3|6.4|3.5|1.9|7.2|10.4|2.2"/>
</p:tagLst>
</file>

<file path=ppt/tags/tag2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:|11.6|6.7|11.:|16.7|10.1"/>
</p:tagLst>
</file>

<file path=ppt/tags/tag2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5|5.4|13.8"/>
</p:tagLst>
</file>

<file path=ppt/tags/tag2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6"/>
</p:tagLst>
</file>

<file path=ppt/tags/tag2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2|3.4|5.2|15.9|4.1|11.5"/>
</p:tagLst>
</file>

<file path=ppt/tags/tag2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8|6.1|6"/>
</p:tagLst>
</file>

<file path=ppt/tags/tag2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1|1.3|4.9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6.1|3.9"/>
</p:tagLst>
</file>

<file path=ppt/tags/tag3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5.4|12.5|7.5"/>
</p:tagLst>
</file>

<file path=ppt/tags/tag3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.7|8.1|18.1"/>
</p:tagLst>
</file>

<file path=ppt/tags/tag3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2|12.5|17.:"/>
</p:tagLst>
</file>

<file path=ppt/tags/tag3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3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7.2|4.3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6.7|5.1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8.3|3.8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2|5.7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5.4|28.3|29.8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5.1|5.8|4.2|11.2|4.5|14.5|0.9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alibri"/>
        <a:ea typeface="ＭＳ Ｐゴシック"/>
        <a:cs typeface="ＭＳ Ｐゴシック"/>
      </a:majorFont>
      <a:minorFont>
        <a:latin typeface="Calibri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11092</TotalTime>
  <Words>2209</Words>
  <Application>Microsoft PowerPoint</Application>
  <PresentationFormat>On-screen Show (4:3)</PresentationFormat>
  <Paragraphs>438</Paragraphs>
  <Slides>44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Blank Presentation</vt:lpstr>
      <vt:lpstr>Slide 1</vt:lpstr>
      <vt:lpstr>Slide 2</vt:lpstr>
      <vt:lpstr>Outline</vt:lpstr>
      <vt:lpstr>Challenge 1: Reflection</vt:lpstr>
      <vt:lpstr>Challenge 2: Mutation</vt:lpstr>
      <vt:lpstr>Challenge 3: Coercions</vt:lpstr>
      <vt:lpstr>Challenge 3: Coercions</vt:lpstr>
      <vt:lpstr>Challenge 3: Coercions</vt:lpstr>
      <vt:lpstr>Challenge 4: Objects</vt:lpstr>
      <vt:lpstr>Challenge 5: Arrays</vt:lpstr>
      <vt:lpstr>Prior Approaches</vt:lpstr>
      <vt:lpstr>Outline</vt:lpstr>
      <vt:lpstr>Our Approach</vt:lpstr>
      <vt:lpstr>Refinement Types</vt:lpstr>
      <vt:lpstr>Refinement Types</vt:lpstr>
      <vt:lpstr>Subtyping is Implication</vt:lpstr>
      <vt:lpstr>Subtyping is Implication</vt:lpstr>
      <vt:lpstr>System D [POPL 2012]</vt:lpstr>
      <vt:lpstr>System D [POPL 2012]</vt:lpstr>
      <vt:lpstr>System D [POPL 2012]</vt:lpstr>
      <vt:lpstr>System D [POPL 2012]</vt:lpstr>
      <vt:lpstr>System D [POPL 2012]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Recap of DJS Tricks</vt:lpstr>
      <vt:lpstr>Outline</vt:lpstr>
      <vt:lpstr>Slide 36</vt:lpstr>
      <vt:lpstr>Slide 37</vt:lpstr>
      <vt:lpstr>Slide 38</vt:lpstr>
      <vt:lpstr>Conclusion</vt:lpstr>
      <vt:lpstr>Thanks!</vt:lpstr>
      <vt:lpstr>Slide 41</vt:lpstr>
      <vt:lpstr>Function Types and Objects</vt:lpstr>
      <vt:lpstr>Function Types and Objects</vt:lpstr>
      <vt:lpstr>Q: What is “Duck Typing”?</vt:lpstr>
    </vt:vector>
  </TitlesOfParts>
  <Company>Canadian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Canadian Academy</dc:creator>
  <cp:lastModifiedBy>Ravi Chugh</cp:lastModifiedBy>
  <cp:revision>1793</cp:revision>
  <cp:lastPrinted>2012-06-07T21:42:17Z</cp:lastPrinted>
  <dcterms:created xsi:type="dcterms:W3CDTF">2012-06-12T05:30:08Z</dcterms:created>
  <dcterms:modified xsi:type="dcterms:W3CDTF">2012-06-12T05:34:09Z</dcterms:modified>
</cp:coreProperties>
</file>