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8"/>
  </p:notesMasterIdLst>
  <p:sldIdLst>
    <p:sldId id="1499" r:id="rId2"/>
    <p:sldId id="1517" r:id="rId3"/>
    <p:sldId id="1500" r:id="rId4"/>
    <p:sldId id="1502" r:id="rId5"/>
    <p:sldId id="1504" r:id="rId6"/>
    <p:sldId id="1505" r:id="rId7"/>
    <p:sldId id="1506" r:id="rId8"/>
    <p:sldId id="1525" r:id="rId9"/>
    <p:sldId id="1507" r:id="rId10"/>
    <p:sldId id="1508" r:id="rId11"/>
    <p:sldId id="1509" r:id="rId12"/>
    <p:sldId id="1510" r:id="rId13"/>
    <p:sldId id="1511" r:id="rId14"/>
    <p:sldId id="1512" r:id="rId15"/>
    <p:sldId id="1513" r:id="rId16"/>
    <p:sldId id="1518" r:id="rId17"/>
    <p:sldId id="1514" r:id="rId18"/>
    <p:sldId id="1521" r:id="rId19"/>
    <p:sldId id="1526" r:id="rId20"/>
    <p:sldId id="1456" r:id="rId21"/>
    <p:sldId id="1342" r:id="rId22"/>
    <p:sldId id="1475" r:id="rId23"/>
    <p:sldId id="1493" r:id="rId24"/>
    <p:sldId id="1476" r:id="rId25"/>
    <p:sldId id="1477" r:id="rId26"/>
    <p:sldId id="1531" r:id="rId27"/>
    <p:sldId id="1478" r:id="rId28"/>
    <p:sldId id="1344" r:id="rId29"/>
    <p:sldId id="1345" r:id="rId30"/>
    <p:sldId id="1346" r:id="rId31"/>
    <p:sldId id="1347" r:id="rId32"/>
    <p:sldId id="1480" r:id="rId33"/>
    <p:sldId id="1530" r:id="rId34"/>
    <p:sldId id="1484" r:id="rId35"/>
    <p:sldId id="1483" r:id="rId36"/>
    <p:sldId id="1485" r:id="rId37"/>
    <p:sldId id="1486" r:id="rId38"/>
    <p:sldId id="1487" r:id="rId39"/>
    <p:sldId id="1488" r:id="rId40"/>
    <p:sldId id="1497" r:id="rId41"/>
    <p:sldId id="1386" r:id="rId42"/>
    <p:sldId id="1389" r:id="rId43"/>
    <p:sldId id="1380" r:id="rId44"/>
    <p:sldId id="1393" r:id="rId45"/>
    <p:sldId id="1394" r:id="rId46"/>
    <p:sldId id="1392" r:id="rId47"/>
    <p:sldId id="1408" r:id="rId48"/>
    <p:sldId id="1387" r:id="rId49"/>
    <p:sldId id="1409" r:id="rId50"/>
    <p:sldId id="1388" r:id="rId51"/>
    <p:sldId id="1410" r:id="rId52"/>
    <p:sldId id="1538" r:id="rId53"/>
    <p:sldId id="1544" r:id="rId54"/>
    <p:sldId id="1540" r:id="rId55"/>
    <p:sldId id="1541" r:id="rId56"/>
    <p:sldId id="1542" r:id="rId57"/>
    <p:sldId id="1543" r:id="rId58"/>
    <p:sldId id="1532" r:id="rId59"/>
    <p:sldId id="1412" r:id="rId60"/>
    <p:sldId id="1533" r:id="rId61"/>
    <p:sldId id="1413" r:id="rId62"/>
    <p:sldId id="1414" r:id="rId63"/>
    <p:sldId id="1415" r:id="rId64"/>
    <p:sldId id="1416" r:id="rId65"/>
    <p:sldId id="1536" r:id="rId66"/>
    <p:sldId id="1417" r:id="rId67"/>
    <p:sldId id="1534" r:id="rId68"/>
    <p:sldId id="1441" r:id="rId69"/>
    <p:sldId id="1535" r:id="rId70"/>
    <p:sldId id="1442" r:id="rId71"/>
    <p:sldId id="1418" r:id="rId72"/>
    <p:sldId id="1419" r:id="rId73"/>
    <p:sldId id="1479" r:id="rId74"/>
    <p:sldId id="1364" r:id="rId75"/>
    <p:sldId id="1356" r:id="rId76"/>
    <p:sldId id="1457" r:id="rId77"/>
    <p:sldId id="1474" r:id="rId78"/>
    <p:sldId id="1473" r:id="rId79"/>
    <p:sldId id="1471" r:id="rId80"/>
    <p:sldId id="1472" r:id="rId81"/>
    <p:sldId id="1470" r:id="rId82"/>
    <p:sldId id="1354" r:id="rId83"/>
    <p:sldId id="1355" r:id="rId84"/>
    <p:sldId id="1447" r:id="rId85"/>
    <p:sldId id="1448" r:id="rId86"/>
    <p:sldId id="1449" r:id="rId87"/>
  </p:sldIdLst>
  <p:sldSz cx="9144000" cy="6858000" type="screen4x3"/>
  <p:notesSz cx="7315200" cy="9601200"/>
  <p:embeddedFontLst>
    <p:embeddedFont>
      <p:font typeface="cmsy10"/>
      <p:regular r:id="rId89"/>
    </p:embeddedFont>
    <p:embeddedFont>
      <p:font typeface="Calibri" pitchFamily="34" charset="0"/>
      <p:regular r:id="rId90"/>
      <p:bold r:id="rId91"/>
      <p:italic r:id="rId92"/>
      <p:boldItalic r:id="rId93"/>
    </p:embeddedFont>
    <p:embeddedFont>
      <p:font typeface="Consolas" pitchFamily="49" charset="0"/>
      <p:regular r:id="rId94"/>
      <p:bold r:id="rId95"/>
      <p:italic r:id="rId96"/>
      <p:boldItalic r:id="rId97"/>
    </p:embeddedFont>
    <p:embeddedFont>
      <p:font typeface="Trebuchet MS" pitchFamily="34" charset="0"/>
      <p:regular r:id="rId98"/>
      <p:bold r:id="rId99"/>
      <p:italic r:id="rId100"/>
      <p:boldItalic r:id="rId101"/>
    </p:embeddedFont>
  </p:embeddedFontLst>
  <p:custDataLst>
    <p:tags r:id="rId10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jit Jhala" initials="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389"/>
    <a:srgbClr val="0033CC"/>
    <a:srgbClr val="D9FCD0"/>
    <a:srgbClr val="B8F89E"/>
    <a:srgbClr val="A4F78D"/>
    <a:srgbClr val="B4EEB7"/>
    <a:srgbClr val="C1FFC2"/>
    <a:srgbClr val="89F45E"/>
    <a:srgbClr val="F5D45D"/>
    <a:srgbClr val="F9D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754" autoAdjust="0"/>
    <p:restoredTop sz="83960" autoAdjust="0"/>
  </p:normalViewPr>
  <p:slideViewPr>
    <p:cSldViewPr>
      <p:cViewPr>
        <p:scale>
          <a:sx n="70" d="100"/>
          <a:sy n="70" d="100"/>
        </p:scale>
        <p:origin x="-175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213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2.fntdata"/><Relationship Id="rId95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2.fntdata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5.fntdata"/><Relationship Id="rId98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3.fntdata"/><Relationship Id="rId9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6.fntdata"/><Relationship Id="rId99" Type="http://schemas.openxmlformats.org/officeDocument/2006/relationships/font" Target="fonts/font11.fntdata"/><Relationship Id="rId10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9.fntdata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B58FF-D676-4132-8913-1D03A1B19944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1B88-8376-421E-B3AC-4610B9E94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the font change here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the types one? It seems more jarring than a cue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Rename to h rather x_1, x_2…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Low-</a:t>
            </a:r>
            <a:r>
              <a:rPr lang="en-US" baseline="0" dirty="0" err="1" smtClean="0"/>
              <a:t>rder</a:t>
            </a:r>
            <a:r>
              <a:rPr lang="en-US" baseline="0" dirty="0" smtClean="0"/>
              <a:t>: Say we refer to blah as sorted to make it clear?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8160" cy="1143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1" y="1604329"/>
            <a:ext cx="4044960" cy="4524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4960" cy="4524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23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DB8D0E-D785-4F86-BB17-044DD3971A80}" type="datetime1">
              <a:rPr lang="en-US"/>
              <a:pPr/>
              <a:t>7/16/2011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1800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Charles Killian / Mace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3525120" y="6428835"/>
            <a:ext cx="2128320" cy="2059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983763-FC5B-461C-B4B3-F7409AA915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762000" y="2133600"/>
            <a:ext cx="7620000" cy="1470212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762000" y="484094"/>
            <a:ext cx="7620000" cy="735106"/>
          </a:xfrm>
          <a:prstGeom prst="roundRect">
            <a:avLst/>
          </a:prstGeom>
          <a:noFill/>
          <a:ln w="254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F9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0F7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2" Type="http://schemas.openxmlformats.org/officeDocument/2006/relationships/tags" Target="../tags/tag11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9" Type="http://schemas.openxmlformats.org/officeDocument/2006/relationships/tags" Target="../tags/tag1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9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10" Type="http://schemas.openxmlformats.org/officeDocument/2006/relationships/tags" Target="../tags/tag203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4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" Type="http://schemas.openxmlformats.org/officeDocument/2006/relationships/tags" Target="../tags/tag227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9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7" Type="http://schemas.openxmlformats.org/officeDocument/2006/relationships/image" Target="../media/image5.jpe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4000" cy="25362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lvl="0" algn="ctr"/>
            <a:r>
              <a:rPr lang="en-US" sz="7200" b="1" dirty="0" smtClean="0">
                <a:solidFill>
                  <a:prstClr val="white"/>
                </a:solidFill>
              </a:rPr>
              <a:t>Using </a:t>
            </a:r>
            <a:r>
              <a:rPr lang="en-US" sz="7200" b="1" dirty="0">
                <a:solidFill>
                  <a:prstClr val="white"/>
                </a:solidFill>
              </a:rPr>
              <a:t>Types For </a:t>
            </a:r>
          </a:p>
          <a:p>
            <a:pPr lvl="0" algn="ctr"/>
            <a:r>
              <a:rPr lang="en-US" sz="7200" b="1" dirty="0">
                <a:solidFill>
                  <a:prstClr val="white"/>
                </a:solidFill>
              </a:rPr>
              <a:t>Software Verification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4958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/>
              <a:t>Ranjit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Jhala</a:t>
            </a:r>
            <a:r>
              <a:rPr lang="en-US" sz="4400" b="1" dirty="0" smtClean="0"/>
              <a:t>, UC San </a:t>
            </a:r>
            <a:r>
              <a:rPr lang="en-US" sz="4400" b="1" dirty="0" smtClean="0"/>
              <a:t>Diego</a:t>
            </a:r>
          </a:p>
          <a:p>
            <a:pPr algn="ctr"/>
            <a:r>
              <a:rPr lang="en-US" sz="4400" b="1" dirty="0" smtClean="0"/>
              <a:t>(with Pat </a:t>
            </a:r>
            <a:r>
              <a:rPr lang="en-US" sz="4400" b="1" dirty="0" err="1" smtClean="0"/>
              <a:t>Rondon</a:t>
            </a:r>
            <a:r>
              <a:rPr lang="en-US" sz="4400" b="1" dirty="0" smtClean="0"/>
              <a:t>, Ming Kawaguchi)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090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>
            <p:custDataLst>
              <p:tags r:id="rId2"/>
            </p:custDataLst>
          </p:nvPr>
        </p:nvSpPr>
        <p:spPr>
          <a:xfrm>
            <a:off x="1752600" y="2661747"/>
            <a:ext cx="1639619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>
            <p:custDataLst>
              <p:tags r:id="rId3"/>
            </p:custDataLst>
          </p:nvPr>
        </p:nvSpPr>
        <p:spPr>
          <a:xfrm>
            <a:off x="1773626" y="3277280"/>
            <a:ext cx="1639619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1773626" y="1500351"/>
            <a:ext cx="1639619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306299" y="1295400"/>
            <a:ext cx="4743520" cy="4358942"/>
            <a:chOff x="1510937" y="1203658"/>
            <a:chExt cx="6191320" cy="4358942"/>
          </a:xfrm>
        </p:grpSpPr>
        <p:sp>
          <p:nvSpPr>
            <p:cNvPr id="5" name="Vertical Scroll 4"/>
            <p:cNvSpPr/>
            <p:nvPr/>
          </p:nvSpPr>
          <p:spPr>
            <a:xfrm>
              <a:off x="1555530" y="1203658"/>
              <a:ext cx="6146727" cy="4303987"/>
            </a:xfrm>
            <a:prstGeom prst="verticalScroll">
              <a:avLst>
                <a:gd name="adj" fmla="val 4475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10937" y="1408611"/>
              <a:ext cx="5977960" cy="415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0: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0;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j = n–1;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b="1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1: </a:t>
              </a:r>
              <a:r>
                <a:rPr lang="en-US" sz="3200" b="1" dirty="0" smtClean="0">
                  <a:latin typeface="Consolas" pitchFamily="49" charset="0"/>
                </a:rPr>
                <a:t>while</a:t>
              </a:r>
              <a:r>
                <a:rPr lang="en-US" sz="3200" dirty="0" smtClean="0">
                  <a:latin typeface="Consolas" pitchFamily="49" charset="0"/>
                </a:rPr>
                <a:t> (0&lt;=j){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2:   </a:t>
              </a:r>
              <a:r>
                <a:rPr lang="en-US" sz="3200" b="1" dirty="0" smtClean="0">
                  <a:solidFill>
                    <a:srgbClr val="C00000"/>
                  </a:solidFill>
                  <a:latin typeface="Consolas" pitchFamily="49" charset="0"/>
                </a:rPr>
                <a:t>assert</a:t>
              </a:r>
              <a:r>
                <a:rPr lang="en-US" sz="3200" dirty="0" smtClean="0">
                  <a:latin typeface="Consolas" pitchFamily="49" charset="0"/>
                </a:rPr>
                <a:t>(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&lt;n);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i+1;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j = j–1;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}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031120" y="1384058"/>
            <a:ext cx="522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 smtClean="0">
                <a:latin typeface="Consolas" pitchFamily="49" charset="0"/>
              </a:rPr>
              <a:t>?</a:t>
            </a:r>
            <a:endParaRPr lang="en-US" sz="3200" b="1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630"/>
            <a:ext cx="8229600" cy="1143000"/>
          </a:xfrm>
        </p:spPr>
        <p:txBody>
          <a:bodyPr/>
          <a:lstStyle/>
          <a:p>
            <a:r>
              <a:rPr lang="en-US" sz="5400" dirty="0" smtClean="0"/>
              <a:t>What are Invariants ?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2010094" y="2576986"/>
            <a:ext cx="522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 smtClean="0">
                <a:latin typeface="Consolas" pitchFamily="49" charset="0"/>
              </a:rPr>
              <a:t>?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2015354" y="3176753"/>
            <a:ext cx="522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 smtClean="0">
                <a:latin typeface="Consolas" pitchFamily="49" charset="0"/>
              </a:rPr>
              <a:t>?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912887" y="1392621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0</a:t>
            </a:r>
            <a:endParaRPr lang="en-US" sz="1050" dirty="0">
              <a:solidFill>
                <a:srgbClr val="A65BBD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28653" y="2559712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1</a:t>
            </a:r>
            <a:endParaRPr lang="en-US" sz="1050" dirty="0">
              <a:solidFill>
                <a:srgbClr val="A65BBD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28653" y="3169312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2</a:t>
            </a:r>
            <a:endParaRPr lang="en-US" sz="1050" dirty="0">
              <a:solidFill>
                <a:srgbClr val="A65BBD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1219200"/>
            <a:ext cx="9159766" cy="5638800"/>
            <a:chOff x="0" y="1219200"/>
            <a:chExt cx="9159766" cy="5638800"/>
          </a:xfrm>
        </p:grpSpPr>
        <p:sp>
          <p:nvSpPr>
            <p:cNvPr id="29" name="Rectangle 28"/>
            <p:cNvSpPr/>
            <p:nvPr/>
          </p:nvSpPr>
          <p:spPr>
            <a:xfrm>
              <a:off x="0" y="1219200"/>
              <a:ext cx="9144000" cy="563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766" y="3048000"/>
              <a:ext cx="9144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sz="7200" b="1" dirty="0" smtClean="0">
                  <a:solidFill>
                    <a:prstClr val="black"/>
                  </a:solidFill>
                </a:rPr>
                <a:t>Properties of </a:t>
              </a:r>
              <a:r>
                <a:rPr lang="en-US" sz="7200" b="1" dirty="0" smtClean="0">
                  <a:solidFill>
                    <a:srgbClr val="A65BBD"/>
                  </a:solidFill>
                </a:rPr>
                <a:t>X</a:t>
              </a:r>
              <a:r>
                <a:rPr lang="en-US" sz="7200" b="1" baseline="-25000" dirty="0" smtClean="0">
                  <a:solidFill>
                    <a:srgbClr val="A65BBD"/>
                  </a:solidFill>
                </a:rPr>
                <a:t>0</a:t>
              </a:r>
              <a:r>
                <a:rPr lang="en-US" sz="7200" b="1" dirty="0" smtClean="0">
                  <a:solidFill>
                    <a:prstClr val="black"/>
                  </a:solidFill>
                </a:rPr>
                <a:t>,</a:t>
              </a:r>
              <a:r>
                <a:rPr lang="en-US" sz="7200" b="1" dirty="0" smtClean="0">
                  <a:solidFill>
                    <a:srgbClr val="A65BBD"/>
                  </a:solidFill>
                </a:rPr>
                <a:t>X</a:t>
              </a:r>
              <a:r>
                <a:rPr lang="en-US" sz="7200" b="1" baseline="-25000" dirty="0" smtClean="0">
                  <a:solidFill>
                    <a:srgbClr val="A65BBD"/>
                  </a:solidFill>
                </a:rPr>
                <a:t>1</a:t>
              </a:r>
              <a:r>
                <a:rPr lang="en-US" sz="7200" b="1" dirty="0" smtClean="0">
                  <a:solidFill>
                    <a:prstClr val="black"/>
                  </a:solidFill>
                </a:rPr>
                <a:t>,</a:t>
              </a:r>
              <a:r>
                <a:rPr lang="en-US" sz="7200" b="1" dirty="0" smtClean="0">
                  <a:solidFill>
                    <a:srgbClr val="A65BBD"/>
                  </a:solidFill>
                </a:rPr>
                <a:t>X</a:t>
              </a:r>
              <a:r>
                <a:rPr lang="en-US" sz="7200" b="1" baseline="-25000" dirty="0" smtClean="0">
                  <a:solidFill>
                    <a:srgbClr val="A65BBD"/>
                  </a:solidFill>
                </a:rPr>
                <a:t>2</a:t>
              </a:r>
              <a:r>
                <a:rPr lang="en-US" sz="7200" b="1" dirty="0" smtClean="0">
                  <a:solidFill>
                    <a:prstClr val="black"/>
                  </a:solidFill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6611321"/>
      </p:ext>
    </p:extLst>
  </p:cSld>
  <p:clrMapOvr>
    <a:masterClrMapping/>
  </p:clrMapOvr>
  <p:transition advTm="16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1" grpId="0"/>
      <p:bldP spid="16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1308538" y="1500351"/>
            <a:ext cx="2104707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306299" y="1295400"/>
            <a:ext cx="4743520" cy="4358942"/>
            <a:chOff x="1510937" y="1203658"/>
            <a:chExt cx="6191320" cy="4358942"/>
          </a:xfrm>
        </p:grpSpPr>
        <p:sp>
          <p:nvSpPr>
            <p:cNvPr id="5" name="Vertical Scroll 4"/>
            <p:cNvSpPr/>
            <p:nvPr/>
          </p:nvSpPr>
          <p:spPr>
            <a:xfrm>
              <a:off x="1555530" y="1203658"/>
              <a:ext cx="6146727" cy="4303987"/>
            </a:xfrm>
            <a:prstGeom prst="verticalScroll">
              <a:avLst>
                <a:gd name="adj" fmla="val 4475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510937" y="1408611"/>
              <a:ext cx="5977960" cy="415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0: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0;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j = n–1;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b="1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1: </a:t>
              </a:r>
              <a:r>
                <a:rPr lang="en-US" sz="3200" b="1" dirty="0" smtClean="0">
                  <a:latin typeface="Consolas" pitchFamily="49" charset="0"/>
                </a:rPr>
                <a:t>while</a:t>
              </a:r>
              <a:r>
                <a:rPr lang="en-US" sz="3200" dirty="0" smtClean="0">
                  <a:latin typeface="Consolas" pitchFamily="49" charset="0"/>
                </a:rPr>
                <a:t> (0&lt;=j){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2:   </a:t>
              </a:r>
              <a:r>
                <a:rPr lang="en-US" sz="3200" b="1" dirty="0" smtClean="0">
                  <a:solidFill>
                    <a:srgbClr val="C00000"/>
                  </a:solidFill>
                  <a:latin typeface="Consolas" pitchFamily="49" charset="0"/>
                </a:rPr>
                <a:t>assert</a:t>
              </a:r>
              <a:r>
                <a:rPr lang="en-US" sz="3200" dirty="0" smtClean="0">
                  <a:latin typeface="Consolas" pitchFamily="49" charset="0"/>
                </a:rPr>
                <a:t>(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&lt;n);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i+1;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j = j–1;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}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630"/>
            <a:ext cx="8229600" cy="1143000"/>
          </a:xfrm>
        </p:spPr>
        <p:txBody>
          <a:bodyPr/>
          <a:lstStyle/>
          <a:p>
            <a:r>
              <a:rPr lang="en-US" sz="5400" dirty="0" smtClean="0"/>
              <a:t>What are Invariants ?</a:t>
            </a:r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1924001" y="1392621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0</a:t>
            </a:r>
            <a:endParaRPr lang="en-US" sz="1050" dirty="0">
              <a:solidFill>
                <a:srgbClr val="A65B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50" y="5715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prstClr val="black"/>
                </a:solidFill>
              </a:rPr>
              <a:t>Initial Values Arbitrary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6600" y="5706070"/>
            <a:ext cx="2743200" cy="92333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srgbClr val="A65BBD"/>
                </a:solidFill>
              </a:rPr>
              <a:t>X</a:t>
            </a:r>
            <a:r>
              <a:rPr lang="en-US" sz="5400" b="1" baseline="-25000" dirty="0" smtClean="0">
                <a:solidFill>
                  <a:srgbClr val="A65BBD"/>
                </a:solidFill>
              </a:rPr>
              <a:t>0</a:t>
            </a:r>
            <a:r>
              <a:rPr lang="en-US" sz="5400" b="1" dirty="0" smtClean="0">
                <a:solidFill>
                  <a:prstClr val="black"/>
                </a:solidFill>
              </a:rPr>
              <a:t>= </a:t>
            </a:r>
            <a:r>
              <a:rPr lang="en-US" sz="5400" b="1" i="1" dirty="0" smtClean="0">
                <a:solidFill>
                  <a:srgbClr val="291BDF"/>
                </a:solidFill>
              </a:rPr>
              <a:t>true</a:t>
            </a:r>
            <a:endParaRPr lang="en-US" sz="5400" b="1" i="1" dirty="0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623118"/>
      </p:ext>
    </p:extLst>
  </p:cSld>
  <p:clrMapOvr>
    <a:masterClrMapping/>
  </p:clrMapOvr>
  <p:transition advTm="29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>
            <p:custDataLst>
              <p:tags r:id="rId2"/>
            </p:custDataLst>
          </p:nvPr>
        </p:nvSpPr>
        <p:spPr>
          <a:xfrm>
            <a:off x="1324293" y="2702352"/>
            <a:ext cx="2104707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>
            <p:custDataLst>
              <p:tags r:id="rId3"/>
            </p:custDataLst>
          </p:nvPr>
        </p:nvSpPr>
        <p:spPr>
          <a:xfrm>
            <a:off x="1308538" y="1500351"/>
            <a:ext cx="2104707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306299" y="1295400"/>
            <a:ext cx="4743520" cy="4358942"/>
            <a:chOff x="1510937" y="1203658"/>
            <a:chExt cx="6191320" cy="4358942"/>
          </a:xfrm>
        </p:grpSpPr>
        <p:sp>
          <p:nvSpPr>
            <p:cNvPr id="5" name="Vertical Scroll 4"/>
            <p:cNvSpPr/>
            <p:nvPr/>
          </p:nvSpPr>
          <p:spPr>
            <a:xfrm>
              <a:off x="1555530" y="1203658"/>
              <a:ext cx="6146727" cy="4303987"/>
            </a:xfrm>
            <a:prstGeom prst="verticalScroll">
              <a:avLst>
                <a:gd name="adj" fmla="val 4475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10937" y="1408611"/>
              <a:ext cx="5977960" cy="415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0: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0;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j = n–1;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b="1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1: </a:t>
              </a:r>
              <a:r>
                <a:rPr lang="en-US" sz="3200" b="1" dirty="0" smtClean="0">
                  <a:latin typeface="Consolas" pitchFamily="49" charset="0"/>
                </a:rPr>
                <a:t>while</a:t>
              </a:r>
              <a:r>
                <a:rPr lang="en-US" sz="3200" dirty="0" smtClean="0">
                  <a:latin typeface="Consolas" pitchFamily="49" charset="0"/>
                </a:rPr>
                <a:t> (0&lt;=j){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2:   </a:t>
              </a:r>
              <a:r>
                <a:rPr lang="en-US" sz="3200" b="1" dirty="0" smtClean="0">
                  <a:solidFill>
                    <a:srgbClr val="C00000"/>
                  </a:solidFill>
                  <a:latin typeface="Consolas" pitchFamily="49" charset="0"/>
                </a:rPr>
                <a:t>assert</a:t>
              </a:r>
              <a:r>
                <a:rPr lang="en-US" sz="3200" dirty="0" smtClean="0">
                  <a:latin typeface="Consolas" pitchFamily="49" charset="0"/>
                </a:rPr>
                <a:t>(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&lt;n);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i+1;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j = j–1;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}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630"/>
            <a:ext cx="8229600" cy="1143000"/>
          </a:xfrm>
        </p:spPr>
        <p:txBody>
          <a:bodyPr/>
          <a:lstStyle/>
          <a:p>
            <a:r>
              <a:rPr lang="en-US" sz="5400" dirty="0" smtClean="0"/>
              <a:t>What are Invariants ?</a:t>
            </a:r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1752600" y="5706070"/>
            <a:ext cx="6019800" cy="92333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5400" i="1" dirty="0" err="1" smtClean="0">
                <a:latin typeface="Consolas" pitchFamily="49" charset="0"/>
              </a:rPr>
              <a:t>i</a:t>
            </a:r>
            <a:r>
              <a:rPr lang="en-US" sz="5400" i="1" dirty="0" smtClean="0">
                <a:latin typeface="Consolas" pitchFamily="49" charset="0"/>
              </a:rPr>
              <a:t>=0</a:t>
            </a:r>
            <a:r>
              <a:rPr lang="en-US" sz="2000" i="1" dirty="0" smtClean="0">
                <a:latin typeface="Consolas" pitchFamily="49" charset="0"/>
              </a:rPr>
              <a:t> </a:t>
            </a:r>
            <a:r>
              <a:rPr lang="en-US" sz="5400" b="1" dirty="0" smtClean="0">
                <a:latin typeface="cmsy10"/>
              </a:rPr>
              <a:t>Æ</a:t>
            </a:r>
            <a:r>
              <a:rPr lang="en-US" sz="2800" b="1" dirty="0" smtClean="0">
                <a:latin typeface="cmsy10"/>
              </a:rPr>
              <a:t> </a:t>
            </a:r>
            <a:r>
              <a:rPr lang="en-US" sz="5400" i="1" dirty="0" smtClean="0">
                <a:latin typeface="Consolas" pitchFamily="49" charset="0"/>
              </a:rPr>
              <a:t>j=n-1 </a:t>
            </a:r>
            <a:r>
              <a:rPr lang="en-US" sz="5400" b="1" dirty="0" smtClean="0">
                <a:solidFill>
                  <a:prstClr val="black"/>
                </a:solidFill>
                <a:latin typeface="cmsy10"/>
              </a:rPr>
              <a:t>)</a:t>
            </a:r>
            <a:r>
              <a:rPr lang="en-US" sz="3600" b="1" dirty="0" smtClean="0">
                <a:solidFill>
                  <a:prstClr val="black"/>
                </a:solidFill>
                <a:latin typeface="cmsy10"/>
              </a:rPr>
              <a:t>  </a:t>
            </a:r>
            <a:r>
              <a:rPr lang="en-US" sz="5400" b="1" dirty="0" smtClean="0">
                <a:solidFill>
                  <a:srgbClr val="A65BBD"/>
                </a:solidFill>
              </a:rPr>
              <a:t>X</a:t>
            </a:r>
            <a:r>
              <a:rPr lang="en-US" sz="5400" b="1" baseline="-25000" dirty="0" smtClean="0">
                <a:solidFill>
                  <a:srgbClr val="A65BBD"/>
                </a:solidFill>
              </a:rPr>
              <a:t>1</a:t>
            </a:r>
            <a:endParaRPr lang="en-US" sz="5400" i="1" dirty="0" smtClean="0">
              <a:solidFill>
                <a:srgbClr val="A65BBD"/>
              </a:solidFill>
              <a:latin typeface="Consolas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32602" y="1455685"/>
            <a:ext cx="1197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true</a:t>
            </a:r>
            <a:endParaRPr lang="en-US" sz="1000" dirty="0">
              <a:latin typeface="Consolas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7496" y="2609658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>
                <a:solidFill>
                  <a:srgbClr val="A65BBD"/>
                </a:solidFill>
              </a:rPr>
              <a:t>1</a:t>
            </a:r>
            <a:endParaRPr lang="en-US" sz="1050" dirty="0">
              <a:solidFill>
                <a:srgbClr val="A65BBD"/>
              </a:solidFill>
            </a:endParaRPr>
          </a:p>
        </p:txBody>
      </p:sp>
      <p:cxnSp>
        <p:nvCxnSpPr>
          <p:cNvPr id="32" name="Curved Connector 31"/>
          <p:cNvCxnSpPr>
            <a:stCxn id="20" idx="1"/>
            <a:endCxn id="28" idx="1"/>
          </p:cNvCxnSpPr>
          <p:nvPr/>
        </p:nvCxnSpPr>
        <p:spPr>
          <a:xfrm rot="10800000" flipH="1" flipV="1">
            <a:off x="1308537" y="1794298"/>
            <a:ext cx="15755" cy="1202001"/>
          </a:xfrm>
          <a:prstGeom prst="curvedConnector3">
            <a:avLst>
              <a:gd name="adj1" fmla="val -3010225"/>
            </a:avLst>
          </a:prstGeom>
          <a:ln w="50800">
            <a:headEnd type="oval" w="sm" len="sm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5803677"/>
      </p:ext>
    </p:extLst>
  </p:cSld>
  <p:clrMapOvr>
    <a:masterClrMapping/>
  </p:clrMapOvr>
  <p:transition spd="slow" advTm="59031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>
            <p:custDataLst>
              <p:tags r:id="rId2"/>
            </p:custDataLst>
          </p:nvPr>
        </p:nvSpPr>
        <p:spPr>
          <a:xfrm>
            <a:off x="1324293" y="2702352"/>
            <a:ext cx="2104707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>
            <p:custDataLst>
              <p:tags r:id="rId3"/>
            </p:custDataLst>
          </p:nvPr>
        </p:nvSpPr>
        <p:spPr>
          <a:xfrm>
            <a:off x="1324293" y="3271008"/>
            <a:ext cx="2104707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306299" y="1295400"/>
            <a:ext cx="4743520" cy="4358942"/>
            <a:chOff x="1510937" y="1203658"/>
            <a:chExt cx="6191320" cy="4358942"/>
          </a:xfrm>
        </p:grpSpPr>
        <p:sp>
          <p:nvSpPr>
            <p:cNvPr id="5" name="Vertical Scroll 4"/>
            <p:cNvSpPr/>
            <p:nvPr/>
          </p:nvSpPr>
          <p:spPr>
            <a:xfrm>
              <a:off x="1555530" y="1203658"/>
              <a:ext cx="6146727" cy="4303987"/>
            </a:xfrm>
            <a:prstGeom prst="verticalScroll">
              <a:avLst>
                <a:gd name="adj" fmla="val 4475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10937" y="1408611"/>
              <a:ext cx="5977960" cy="415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0: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0;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j = n–1;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b="1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1: </a:t>
              </a:r>
              <a:r>
                <a:rPr lang="en-US" sz="3200" b="1" dirty="0" smtClean="0">
                  <a:latin typeface="Consolas" pitchFamily="49" charset="0"/>
                </a:rPr>
                <a:t>while</a:t>
              </a:r>
              <a:r>
                <a:rPr lang="en-US" sz="3200" dirty="0" smtClean="0">
                  <a:latin typeface="Consolas" pitchFamily="49" charset="0"/>
                </a:rPr>
                <a:t> (0&lt;=j){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2:   </a:t>
              </a:r>
              <a:r>
                <a:rPr lang="en-US" sz="3200" b="1" dirty="0" smtClean="0">
                  <a:solidFill>
                    <a:srgbClr val="C00000"/>
                  </a:solidFill>
                  <a:latin typeface="Consolas" pitchFamily="49" charset="0"/>
                </a:rPr>
                <a:t>assert</a:t>
              </a:r>
              <a:r>
                <a:rPr lang="en-US" sz="3200" dirty="0" smtClean="0">
                  <a:latin typeface="Consolas" pitchFamily="49" charset="0"/>
                </a:rPr>
                <a:t>(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&lt;n);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i+1;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j = j–1;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}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630"/>
            <a:ext cx="8229600" cy="1143000"/>
          </a:xfrm>
        </p:spPr>
        <p:txBody>
          <a:bodyPr/>
          <a:lstStyle/>
          <a:p>
            <a:r>
              <a:rPr lang="en-US" sz="5400" dirty="0" smtClean="0"/>
              <a:t>What are Invariants ?</a:t>
            </a:r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1689536" y="5706070"/>
            <a:ext cx="6019800" cy="92333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400" i="1" dirty="0" smtClean="0">
                <a:latin typeface="Consolas" pitchFamily="49" charset="0"/>
              </a:rPr>
              <a:t>0</a:t>
            </a:r>
            <a:r>
              <a:rPr lang="en-US" sz="5400" dirty="0" smtClean="0">
                <a:latin typeface="cmsy10"/>
              </a:rPr>
              <a:t>·</a:t>
            </a:r>
            <a:r>
              <a:rPr lang="en-US" sz="5400" i="1" dirty="0" smtClean="0">
                <a:latin typeface="Consolas" pitchFamily="49" charset="0"/>
              </a:rPr>
              <a:t>j</a:t>
            </a:r>
            <a:r>
              <a:rPr lang="en-US" sz="4000" dirty="0" smtClean="0">
                <a:latin typeface="cmsy10"/>
              </a:rPr>
              <a:t> </a:t>
            </a:r>
            <a:r>
              <a:rPr lang="en-US" sz="5400" dirty="0" smtClean="0">
                <a:latin typeface="cmsy10"/>
              </a:rPr>
              <a:t>Æ</a:t>
            </a:r>
            <a:r>
              <a:rPr lang="en-US" sz="4000" dirty="0" smtClean="0">
                <a:latin typeface="cmsy10"/>
              </a:rPr>
              <a:t> </a:t>
            </a:r>
            <a:r>
              <a:rPr lang="en-US" sz="5400" b="1" dirty="0" smtClean="0">
                <a:solidFill>
                  <a:srgbClr val="A65BBD"/>
                </a:solidFill>
              </a:rPr>
              <a:t>X</a:t>
            </a:r>
            <a:r>
              <a:rPr lang="en-US" sz="54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5400" i="1" dirty="0" smtClean="0">
                <a:latin typeface="Consolas" pitchFamily="49" charset="0"/>
              </a:rPr>
              <a:t> </a:t>
            </a:r>
            <a:r>
              <a:rPr lang="en-US" sz="5400" b="1" dirty="0" smtClean="0">
                <a:solidFill>
                  <a:prstClr val="black"/>
                </a:solidFill>
                <a:latin typeface="cmsy10"/>
              </a:rPr>
              <a:t>)</a:t>
            </a:r>
            <a:r>
              <a:rPr lang="en-US" sz="3600" b="1" dirty="0" smtClean="0">
                <a:solidFill>
                  <a:prstClr val="black"/>
                </a:solidFill>
                <a:latin typeface="cmsy10"/>
              </a:rPr>
              <a:t>  </a:t>
            </a:r>
            <a:r>
              <a:rPr lang="en-US" sz="5400" b="1" dirty="0" smtClean="0">
                <a:solidFill>
                  <a:srgbClr val="A65BBD"/>
                </a:solidFill>
              </a:rPr>
              <a:t>X</a:t>
            </a:r>
            <a:r>
              <a:rPr lang="en-US" sz="5400" b="1" baseline="-25000" dirty="0" smtClean="0">
                <a:solidFill>
                  <a:srgbClr val="A65BBD"/>
                </a:solidFill>
              </a:rPr>
              <a:t>2</a:t>
            </a:r>
            <a:endParaRPr lang="en-US" sz="5400" i="1" dirty="0" smtClean="0">
              <a:solidFill>
                <a:srgbClr val="A65BBD"/>
              </a:solidFill>
              <a:latin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7496" y="2609658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>
                <a:solidFill>
                  <a:srgbClr val="A65BBD"/>
                </a:solidFill>
              </a:rPr>
              <a:t>1</a:t>
            </a:r>
            <a:endParaRPr lang="en-US" sz="1050" dirty="0">
              <a:solidFill>
                <a:srgbClr val="A65BBD"/>
              </a:solidFill>
            </a:endParaRPr>
          </a:p>
        </p:txBody>
      </p:sp>
      <p:cxnSp>
        <p:nvCxnSpPr>
          <p:cNvPr id="22" name="Curved Connector 21"/>
          <p:cNvCxnSpPr>
            <a:stCxn id="16" idx="1"/>
            <a:endCxn id="23" idx="1"/>
          </p:cNvCxnSpPr>
          <p:nvPr/>
        </p:nvCxnSpPr>
        <p:spPr>
          <a:xfrm rot="10800000" flipV="1">
            <a:off x="1324293" y="2996300"/>
            <a:ext cx="12700" cy="568656"/>
          </a:xfrm>
          <a:prstGeom prst="curvedConnector3">
            <a:avLst>
              <a:gd name="adj1" fmla="val 3949252"/>
            </a:avLst>
          </a:prstGeom>
          <a:ln w="50800">
            <a:headEnd type="oval" w="sm" len="sm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27496" y="3178314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2</a:t>
            </a:r>
            <a:endParaRPr lang="en-US" sz="1050" dirty="0">
              <a:solidFill>
                <a:srgbClr val="A65BB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353200"/>
      </p:ext>
    </p:extLst>
  </p:cSld>
  <p:clrMapOvr>
    <a:masterClrMapping/>
  </p:clrMapOvr>
  <p:transition spd="slow" advTm="41298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>
            <p:custDataLst>
              <p:tags r:id="rId2"/>
            </p:custDataLst>
          </p:nvPr>
        </p:nvSpPr>
        <p:spPr>
          <a:xfrm>
            <a:off x="1752599" y="3292366"/>
            <a:ext cx="5215759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>
            <p:custDataLst>
              <p:tags r:id="rId3"/>
            </p:custDataLst>
          </p:nvPr>
        </p:nvSpPr>
        <p:spPr>
          <a:xfrm>
            <a:off x="1773626" y="3277280"/>
            <a:ext cx="1639619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306299" y="1295400"/>
            <a:ext cx="4743520" cy="4358942"/>
            <a:chOff x="1510937" y="1203658"/>
            <a:chExt cx="6191320" cy="4358942"/>
          </a:xfrm>
        </p:grpSpPr>
        <p:sp>
          <p:nvSpPr>
            <p:cNvPr id="5" name="Vertical Scroll 4"/>
            <p:cNvSpPr/>
            <p:nvPr/>
          </p:nvSpPr>
          <p:spPr>
            <a:xfrm>
              <a:off x="1555530" y="1203658"/>
              <a:ext cx="6146727" cy="4303987"/>
            </a:xfrm>
            <a:prstGeom prst="verticalScroll">
              <a:avLst>
                <a:gd name="adj" fmla="val 4475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10937" y="1408611"/>
              <a:ext cx="5977960" cy="415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0: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0;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j = n–1;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b="1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1: </a:t>
              </a:r>
              <a:r>
                <a:rPr lang="en-US" sz="3200" b="1" dirty="0" smtClean="0">
                  <a:latin typeface="Consolas" pitchFamily="49" charset="0"/>
                </a:rPr>
                <a:t>while</a:t>
              </a:r>
              <a:r>
                <a:rPr lang="en-US" sz="3200" dirty="0" smtClean="0">
                  <a:latin typeface="Consolas" pitchFamily="49" charset="0"/>
                </a:rPr>
                <a:t> (0&lt;=j){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2:   </a:t>
              </a:r>
              <a:r>
                <a:rPr lang="en-US" sz="3200" b="1" dirty="0" smtClean="0">
                  <a:solidFill>
                    <a:srgbClr val="C00000"/>
                  </a:solidFill>
                  <a:latin typeface="Consolas" pitchFamily="49" charset="0"/>
                </a:rPr>
                <a:t>assert</a:t>
              </a:r>
              <a:r>
                <a:rPr lang="en-US" sz="3200" dirty="0" smtClean="0">
                  <a:latin typeface="Consolas" pitchFamily="49" charset="0"/>
                </a:rPr>
                <a:t>(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&lt;n);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i+1;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j = j–1;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}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630"/>
            <a:ext cx="8229600" cy="1143000"/>
          </a:xfrm>
        </p:spPr>
        <p:txBody>
          <a:bodyPr/>
          <a:lstStyle/>
          <a:p>
            <a:r>
              <a:rPr lang="en-US" sz="5400" dirty="0" smtClean="0"/>
              <a:t>What are Invariants ?</a:t>
            </a:r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2635468" y="5706070"/>
            <a:ext cx="4025464" cy="92333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srgbClr val="A65BBD"/>
                </a:solidFill>
              </a:rPr>
              <a:t>X</a:t>
            </a:r>
            <a:r>
              <a:rPr lang="en-US" sz="54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4400" i="1" dirty="0" smtClean="0">
                <a:latin typeface="Consolas" pitchFamily="49" charset="0"/>
              </a:rPr>
              <a:t> </a:t>
            </a:r>
            <a:r>
              <a:rPr lang="en-US" sz="5400" b="1" dirty="0" smtClean="0">
                <a:solidFill>
                  <a:prstClr val="black"/>
                </a:solidFill>
                <a:latin typeface="cmsy10"/>
              </a:rPr>
              <a:t>)</a:t>
            </a:r>
            <a:r>
              <a:rPr lang="en-US" sz="3600" b="1" dirty="0" smtClean="0">
                <a:solidFill>
                  <a:prstClr val="black"/>
                </a:solidFill>
                <a:latin typeface="cmsy10"/>
              </a:rPr>
              <a:t> </a:t>
            </a:r>
            <a:r>
              <a:rPr lang="en-US" sz="5400" i="1" dirty="0" err="1" smtClean="0">
                <a:latin typeface="Consolas" pitchFamily="49" charset="0"/>
              </a:rPr>
              <a:t>i</a:t>
            </a:r>
            <a:r>
              <a:rPr lang="en-US" sz="5400" i="1" dirty="0" smtClean="0">
                <a:latin typeface="Consolas" pitchFamily="49" charset="0"/>
              </a:rPr>
              <a:t>&lt;n</a:t>
            </a:r>
            <a:endParaRPr lang="en-US" sz="5400" i="1" dirty="0" smtClean="0">
              <a:solidFill>
                <a:prstClr val="black"/>
              </a:solidFill>
              <a:latin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3197364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2</a:t>
            </a:r>
            <a:endParaRPr lang="en-US" sz="1050" dirty="0">
              <a:solidFill>
                <a:srgbClr val="A65BB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386254"/>
      </p:ext>
    </p:extLst>
  </p:cSld>
  <p:clrMapOvr>
    <a:masterClrMapping/>
  </p:clrMapOvr>
  <p:transition advTm="5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>
            <p:custDataLst>
              <p:tags r:id="rId2"/>
            </p:custDataLst>
          </p:nvPr>
        </p:nvSpPr>
        <p:spPr>
          <a:xfrm>
            <a:off x="1324293" y="2702352"/>
            <a:ext cx="2104707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>
            <p:custDataLst>
              <p:tags r:id="rId3"/>
            </p:custDataLst>
          </p:nvPr>
        </p:nvSpPr>
        <p:spPr>
          <a:xfrm>
            <a:off x="1324293" y="3271008"/>
            <a:ext cx="2104707" cy="587896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306299" y="1295400"/>
            <a:ext cx="4743520" cy="4358942"/>
            <a:chOff x="1510937" y="1203658"/>
            <a:chExt cx="6191320" cy="4358942"/>
          </a:xfrm>
        </p:grpSpPr>
        <p:sp>
          <p:nvSpPr>
            <p:cNvPr id="5" name="Vertical Scroll 4"/>
            <p:cNvSpPr/>
            <p:nvPr/>
          </p:nvSpPr>
          <p:spPr>
            <a:xfrm>
              <a:off x="1555530" y="1203658"/>
              <a:ext cx="6146727" cy="4303987"/>
            </a:xfrm>
            <a:prstGeom prst="verticalScroll">
              <a:avLst>
                <a:gd name="adj" fmla="val 4475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10937" y="1408611"/>
              <a:ext cx="5977960" cy="415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0: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0;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j = n–1;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b="1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1: </a:t>
              </a:r>
              <a:r>
                <a:rPr lang="en-US" sz="3200" b="1" dirty="0" smtClean="0">
                  <a:latin typeface="Consolas" pitchFamily="49" charset="0"/>
                </a:rPr>
                <a:t>while</a:t>
              </a:r>
              <a:r>
                <a:rPr lang="en-US" sz="3200" dirty="0" smtClean="0">
                  <a:latin typeface="Consolas" pitchFamily="49" charset="0"/>
                </a:rPr>
                <a:t> (0&lt;=j){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2:   </a:t>
              </a:r>
              <a:r>
                <a:rPr lang="en-US" sz="3200" b="1" dirty="0" smtClean="0">
                  <a:solidFill>
                    <a:srgbClr val="C00000"/>
                  </a:solidFill>
                  <a:latin typeface="Consolas" pitchFamily="49" charset="0"/>
                </a:rPr>
                <a:t>assert</a:t>
              </a:r>
              <a:r>
                <a:rPr lang="en-US" sz="3200" dirty="0" smtClean="0">
                  <a:latin typeface="Consolas" pitchFamily="49" charset="0"/>
                </a:rPr>
                <a:t>(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&lt;n);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i+1;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j = j–1;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}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630"/>
            <a:ext cx="8229600" cy="1143000"/>
          </a:xfrm>
        </p:spPr>
        <p:txBody>
          <a:bodyPr/>
          <a:lstStyle/>
          <a:p>
            <a:r>
              <a:rPr lang="en-US" sz="5400" dirty="0" smtClean="0"/>
              <a:t>What are Invariants ?</a:t>
            </a:r>
            <a:endParaRPr lang="en-US" sz="5400" dirty="0"/>
          </a:p>
        </p:txBody>
      </p:sp>
      <p:sp>
        <p:nvSpPr>
          <p:cNvPr id="35" name="Rectangle 34"/>
          <p:cNvSpPr/>
          <p:nvPr/>
        </p:nvSpPr>
        <p:spPr>
          <a:xfrm>
            <a:off x="320566" y="5891103"/>
            <a:ext cx="8431924" cy="64633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i="1" dirty="0" err="1" smtClean="0">
                <a:latin typeface="Consolas" pitchFamily="49" charset="0"/>
              </a:rPr>
              <a:t>i</a:t>
            </a:r>
            <a:r>
              <a:rPr lang="en-US" sz="3600" i="1" dirty="0" smtClean="0">
                <a:latin typeface="Consolas" pitchFamily="49" charset="0"/>
              </a:rPr>
              <a:t>=i</a:t>
            </a:r>
            <a:r>
              <a:rPr lang="en-US" sz="3600" i="1" baseline="-25000" dirty="0" smtClean="0">
                <a:latin typeface="Consolas" pitchFamily="49" charset="0"/>
              </a:rPr>
              <a:t>o</a:t>
            </a:r>
            <a:r>
              <a:rPr lang="en-US" sz="3600" i="1" dirty="0" smtClean="0">
                <a:latin typeface="Consolas" pitchFamily="49" charset="0"/>
              </a:rPr>
              <a:t>+1</a:t>
            </a:r>
            <a:r>
              <a:rPr lang="en-US" sz="1600" i="1" dirty="0" smtClean="0">
                <a:latin typeface="Consolas" pitchFamily="49" charset="0"/>
              </a:rPr>
              <a:t> </a:t>
            </a:r>
            <a:r>
              <a:rPr lang="en-US" sz="3600" dirty="0" smtClean="0">
                <a:latin typeface="cmsy10"/>
              </a:rPr>
              <a:t>Æ</a:t>
            </a:r>
            <a:r>
              <a:rPr lang="en-US" sz="1600" dirty="0" smtClean="0">
                <a:latin typeface="cmsy10"/>
              </a:rPr>
              <a:t> </a:t>
            </a:r>
            <a:r>
              <a:rPr lang="en-US" sz="3600" i="1" dirty="0" smtClean="0">
                <a:latin typeface="Consolas" pitchFamily="49" charset="0"/>
              </a:rPr>
              <a:t>j=j</a:t>
            </a:r>
            <a:r>
              <a:rPr lang="en-US" sz="3600" i="1" baseline="-25000" dirty="0" smtClean="0">
                <a:latin typeface="Consolas" pitchFamily="49" charset="0"/>
              </a:rPr>
              <a:t>o</a:t>
            </a:r>
            <a:r>
              <a:rPr lang="en-US" sz="3600" i="1" dirty="0" smtClean="0">
                <a:latin typeface="Consolas" pitchFamily="49" charset="0"/>
              </a:rPr>
              <a:t>-1</a:t>
            </a:r>
            <a:r>
              <a:rPr lang="en-US" sz="1600" dirty="0" smtClean="0">
                <a:latin typeface="cmsy10"/>
              </a:rPr>
              <a:t> </a:t>
            </a:r>
            <a:r>
              <a:rPr lang="en-US" sz="3600" dirty="0" smtClean="0">
                <a:latin typeface="cmsy10"/>
              </a:rPr>
              <a:t>Æ</a:t>
            </a:r>
            <a:r>
              <a:rPr lang="en-US" sz="1600" i="1" dirty="0" smtClean="0">
                <a:latin typeface="Consolas" pitchFamily="49" charset="0"/>
              </a:rPr>
              <a:t> </a:t>
            </a:r>
            <a:r>
              <a:rPr lang="en-US" sz="3200" dirty="0" smtClean="0">
                <a:latin typeface="Consolas" pitchFamily="49" charset="0"/>
              </a:rPr>
              <a:t>[</a:t>
            </a:r>
            <a:r>
              <a:rPr lang="en-US" sz="3600" i="1" dirty="0" err="1" smtClean="0">
                <a:latin typeface="Consolas" pitchFamily="49" charset="0"/>
              </a:rPr>
              <a:t>i</a:t>
            </a:r>
            <a:r>
              <a:rPr lang="en-US" sz="3600" i="1" baseline="-25000" dirty="0" err="1" smtClean="0">
                <a:latin typeface="Consolas" pitchFamily="49" charset="0"/>
              </a:rPr>
              <a:t>o</a:t>
            </a:r>
            <a:r>
              <a:rPr lang="en-US" sz="3600" dirty="0" smtClean="0">
                <a:latin typeface="Consolas" pitchFamily="49" charset="0"/>
              </a:rPr>
              <a:t>/</a:t>
            </a:r>
            <a:r>
              <a:rPr lang="en-US" sz="3600" i="1" dirty="0" err="1" smtClean="0">
                <a:latin typeface="Consolas" pitchFamily="49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][</a:t>
            </a:r>
            <a:r>
              <a:rPr lang="en-US" sz="3600" i="1" dirty="0" err="1" smtClean="0">
                <a:latin typeface="Consolas" pitchFamily="49" charset="0"/>
              </a:rPr>
              <a:t>j</a:t>
            </a:r>
            <a:r>
              <a:rPr lang="en-US" sz="3600" i="1" baseline="-25000" dirty="0" err="1" smtClean="0">
                <a:latin typeface="Consolas" pitchFamily="49" charset="0"/>
              </a:rPr>
              <a:t>o</a:t>
            </a:r>
            <a:r>
              <a:rPr lang="en-US" sz="3600" dirty="0" smtClean="0">
                <a:latin typeface="Consolas" pitchFamily="49" charset="0"/>
              </a:rPr>
              <a:t>/</a:t>
            </a:r>
            <a:r>
              <a:rPr lang="en-US" sz="3600" i="1" dirty="0" smtClean="0">
                <a:latin typeface="Consolas" pitchFamily="49" charset="0"/>
              </a:rPr>
              <a:t>j</a:t>
            </a:r>
            <a:r>
              <a:rPr lang="en-US" sz="3200" dirty="0" smtClean="0">
                <a:latin typeface="Consolas" pitchFamily="49" charset="0"/>
              </a:rPr>
              <a:t>]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2000" i="1" dirty="0" smtClean="0"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msy10"/>
              </a:rPr>
              <a:t>)</a:t>
            </a:r>
            <a:r>
              <a:rPr lang="en-US" sz="2000" b="1" dirty="0" smtClean="0">
                <a:solidFill>
                  <a:prstClr val="black"/>
                </a:solidFill>
                <a:latin typeface="cmsy10"/>
              </a:rPr>
              <a:t>  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</a:t>
            </a:r>
            <a:endParaRPr lang="en-US" sz="3600" i="1" dirty="0" smtClean="0">
              <a:solidFill>
                <a:srgbClr val="A65BBD"/>
              </a:solidFill>
              <a:latin typeface="Consolas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87868" y="2819400"/>
            <a:ext cx="304800" cy="30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27496" y="2609658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>
                <a:solidFill>
                  <a:srgbClr val="A65BBD"/>
                </a:solidFill>
              </a:rPr>
              <a:t>1</a:t>
            </a:r>
            <a:endParaRPr lang="en-US" sz="1050" dirty="0">
              <a:solidFill>
                <a:srgbClr val="A65BBD"/>
              </a:solidFill>
            </a:endParaRPr>
          </a:p>
        </p:txBody>
      </p:sp>
      <p:cxnSp>
        <p:nvCxnSpPr>
          <p:cNvPr id="21" name="Curved Connector 20"/>
          <p:cNvCxnSpPr>
            <a:stCxn id="18" idx="2"/>
            <a:endCxn id="16" idx="0"/>
          </p:cNvCxnSpPr>
          <p:nvPr/>
        </p:nvCxnSpPr>
        <p:spPr>
          <a:xfrm rot="5400000" flipH="1">
            <a:off x="1798371" y="3280628"/>
            <a:ext cx="1156552" cy="12700"/>
          </a:xfrm>
          <a:prstGeom prst="curvedConnector5">
            <a:avLst>
              <a:gd name="adj1" fmla="val -136590"/>
              <a:gd name="adj2" fmla="val 11053402"/>
              <a:gd name="adj3" fmla="val 123306"/>
            </a:avLst>
          </a:prstGeom>
          <a:ln w="50800">
            <a:headEnd type="oval" w="sm" len="sm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27496" y="3178314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2</a:t>
            </a:r>
            <a:endParaRPr lang="en-US" sz="1050" dirty="0">
              <a:solidFill>
                <a:srgbClr val="A65BB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779002"/>
      </p:ext>
    </p:extLst>
  </p:cSld>
  <p:clrMapOvr>
    <a:masterClrMapping/>
  </p:clrMapOvr>
  <p:transition spd="slow" advTm="4117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1566" y="3026978"/>
            <a:ext cx="7772400" cy="3221421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630"/>
            <a:ext cx="8229600" cy="1143000"/>
          </a:xfrm>
        </p:spPr>
        <p:txBody>
          <a:bodyPr/>
          <a:lstStyle/>
          <a:p>
            <a:r>
              <a:rPr lang="en-US" sz="5400" dirty="0" smtClean="0"/>
              <a:t>What are Invariants ?</a:t>
            </a:r>
            <a:endParaRPr lang="en-US" sz="5400" dirty="0"/>
          </a:p>
        </p:txBody>
      </p:sp>
      <p:sp>
        <p:nvSpPr>
          <p:cNvPr id="35" name="Rectangle 34"/>
          <p:cNvSpPr/>
          <p:nvPr/>
        </p:nvSpPr>
        <p:spPr>
          <a:xfrm>
            <a:off x="762000" y="5265003"/>
            <a:ext cx="7178565" cy="830997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800" i="1" dirty="0" smtClean="0">
                <a:latin typeface="Consolas" pitchFamily="49" charset="0"/>
              </a:rPr>
              <a:t>…</a:t>
            </a:r>
            <a:r>
              <a:rPr lang="en-US" sz="2400" dirty="0" smtClean="0">
                <a:latin typeface="cmsy10"/>
              </a:rPr>
              <a:t> </a:t>
            </a:r>
            <a:r>
              <a:rPr lang="en-US" sz="4800" dirty="0" smtClean="0">
                <a:latin typeface="cmsy10"/>
              </a:rPr>
              <a:t>Æ</a:t>
            </a:r>
            <a:r>
              <a:rPr lang="en-US" sz="1200" i="1" dirty="0" smtClean="0">
                <a:latin typeface="Consolas" pitchFamily="49" charset="0"/>
              </a:rPr>
              <a:t> </a:t>
            </a:r>
            <a:r>
              <a:rPr lang="en-US" sz="4400" dirty="0" smtClean="0">
                <a:latin typeface="Consolas" pitchFamily="49" charset="0"/>
              </a:rPr>
              <a:t>[</a:t>
            </a:r>
            <a:r>
              <a:rPr lang="en-US" sz="4800" i="1" dirty="0" err="1" smtClean="0">
                <a:latin typeface="Consolas" pitchFamily="49" charset="0"/>
              </a:rPr>
              <a:t>i</a:t>
            </a:r>
            <a:r>
              <a:rPr lang="en-US" sz="4800" i="1" baseline="-25000" dirty="0" err="1" smtClean="0">
                <a:latin typeface="Consolas" pitchFamily="49" charset="0"/>
              </a:rPr>
              <a:t>o</a:t>
            </a:r>
            <a:r>
              <a:rPr lang="en-US" sz="4800" dirty="0" smtClean="0">
                <a:latin typeface="Consolas" pitchFamily="49" charset="0"/>
              </a:rPr>
              <a:t>/</a:t>
            </a:r>
            <a:r>
              <a:rPr lang="en-US" sz="4800" i="1" dirty="0" err="1" smtClean="0">
                <a:latin typeface="Consolas" pitchFamily="49" charset="0"/>
              </a:rPr>
              <a:t>i</a:t>
            </a:r>
            <a:r>
              <a:rPr lang="en-US" sz="4400" dirty="0" smtClean="0">
                <a:solidFill>
                  <a:prstClr val="black"/>
                </a:solidFill>
                <a:latin typeface="Consolas" pitchFamily="49" charset="0"/>
              </a:rPr>
              <a:t>][</a:t>
            </a:r>
            <a:r>
              <a:rPr lang="en-US" sz="4800" i="1" dirty="0" err="1" smtClean="0">
                <a:latin typeface="Consolas" pitchFamily="49" charset="0"/>
              </a:rPr>
              <a:t>j</a:t>
            </a:r>
            <a:r>
              <a:rPr lang="en-US" sz="4800" i="1" baseline="-25000" dirty="0" err="1" smtClean="0">
                <a:latin typeface="Consolas" pitchFamily="49" charset="0"/>
              </a:rPr>
              <a:t>o</a:t>
            </a:r>
            <a:r>
              <a:rPr lang="en-US" sz="4800" dirty="0" smtClean="0">
                <a:latin typeface="Consolas" pitchFamily="49" charset="0"/>
              </a:rPr>
              <a:t>/</a:t>
            </a:r>
            <a:r>
              <a:rPr lang="en-US" sz="4800" i="1" dirty="0" smtClean="0">
                <a:latin typeface="Consolas" pitchFamily="49" charset="0"/>
              </a:rPr>
              <a:t>j</a:t>
            </a:r>
            <a:r>
              <a:rPr lang="en-US" sz="4400" dirty="0" smtClean="0">
                <a:latin typeface="Consolas" pitchFamily="49" charset="0"/>
              </a:rPr>
              <a:t>]</a:t>
            </a:r>
            <a:r>
              <a:rPr lang="en-US" sz="4800" b="1" dirty="0" smtClean="0">
                <a:solidFill>
                  <a:srgbClr val="A65BBD"/>
                </a:solidFill>
              </a:rPr>
              <a:t>X</a:t>
            </a:r>
            <a:r>
              <a:rPr lang="en-US" sz="4800" b="1" baseline="-25000" dirty="0" smtClean="0">
                <a:solidFill>
                  <a:srgbClr val="A65BBD"/>
                </a:solidFill>
              </a:rPr>
              <a:t>2</a:t>
            </a:r>
            <a:r>
              <a:rPr lang="en-US" i="1" dirty="0" smtClean="0">
                <a:latin typeface="Consolas" pitchFamily="49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cmsy10"/>
              </a:rPr>
              <a:t>)</a:t>
            </a:r>
            <a:r>
              <a:rPr lang="en-US" sz="1000" b="1" dirty="0" smtClean="0">
                <a:solidFill>
                  <a:prstClr val="black"/>
                </a:solidFill>
                <a:latin typeface="cmsy10"/>
              </a:rPr>
              <a:t>  </a:t>
            </a:r>
            <a:r>
              <a:rPr lang="en-US" sz="4800" b="1" dirty="0" smtClean="0">
                <a:solidFill>
                  <a:srgbClr val="A65BBD"/>
                </a:solidFill>
              </a:rPr>
              <a:t>X</a:t>
            </a:r>
            <a:r>
              <a:rPr lang="en-US" sz="4800" b="1" baseline="-25000" dirty="0" smtClean="0">
                <a:solidFill>
                  <a:srgbClr val="A65BBD"/>
                </a:solidFill>
              </a:rPr>
              <a:t>1</a:t>
            </a:r>
            <a:endParaRPr lang="en-US" sz="4800" i="1" dirty="0" smtClean="0">
              <a:solidFill>
                <a:srgbClr val="A65BBD"/>
              </a:solidFill>
              <a:latin typeface="Consolas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66" y="155900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600" b="1" dirty="0" smtClean="0">
                <a:solidFill>
                  <a:prstClr val="black"/>
                </a:solidFill>
              </a:rPr>
              <a:t>Predicates </a:t>
            </a:r>
            <a:r>
              <a:rPr lang="en-US" sz="6600" b="1" dirty="0" smtClean="0">
                <a:solidFill>
                  <a:srgbClr val="A65BBD"/>
                </a:solidFill>
              </a:rPr>
              <a:t>X</a:t>
            </a:r>
            <a:r>
              <a:rPr lang="en-US" sz="66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6600" b="1" dirty="0" smtClean="0">
                <a:solidFill>
                  <a:prstClr val="black"/>
                </a:solidFill>
              </a:rPr>
              <a:t>, </a:t>
            </a:r>
            <a:r>
              <a:rPr lang="en-US" sz="6600" b="1" dirty="0" smtClean="0">
                <a:solidFill>
                  <a:srgbClr val="A65BBD"/>
                </a:solidFill>
              </a:rPr>
              <a:t>X</a:t>
            </a:r>
            <a:r>
              <a:rPr lang="en-US" sz="66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6600" b="1" dirty="0" smtClean="0">
                <a:solidFill>
                  <a:prstClr val="black"/>
                </a:solidFill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</a:rPr>
              <a:t>s.t</a:t>
            </a:r>
            <a:r>
              <a:rPr lang="en-US" sz="6600" b="1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1332" y="3137336"/>
            <a:ext cx="5866959" cy="830997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800" i="1" dirty="0" err="1" smtClean="0">
                <a:latin typeface="Consolas" pitchFamily="49" charset="0"/>
              </a:rPr>
              <a:t>i</a:t>
            </a:r>
            <a:r>
              <a:rPr lang="en-US" sz="4800" i="1" dirty="0" smtClean="0">
                <a:latin typeface="Consolas" pitchFamily="49" charset="0"/>
              </a:rPr>
              <a:t>=0</a:t>
            </a:r>
            <a:r>
              <a:rPr lang="en-US" i="1" dirty="0" smtClean="0">
                <a:latin typeface="Consolas" pitchFamily="49" charset="0"/>
              </a:rPr>
              <a:t> </a:t>
            </a:r>
            <a:r>
              <a:rPr lang="en-US" sz="4800" b="1" dirty="0" smtClean="0">
                <a:latin typeface="cmsy10"/>
              </a:rPr>
              <a:t>Æ</a:t>
            </a:r>
            <a:r>
              <a:rPr lang="en-US" sz="2400" b="1" dirty="0" smtClean="0">
                <a:latin typeface="cmsy10"/>
              </a:rPr>
              <a:t> </a:t>
            </a:r>
            <a:r>
              <a:rPr lang="en-US" sz="4800" i="1" dirty="0" smtClean="0">
                <a:latin typeface="Consolas" pitchFamily="49" charset="0"/>
              </a:rPr>
              <a:t>j=n-1 </a:t>
            </a:r>
            <a:r>
              <a:rPr lang="en-US" sz="4800" b="1" dirty="0" smtClean="0">
                <a:solidFill>
                  <a:prstClr val="black"/>
                </a:solidFill>
                <a:latin typeface="cmsy10"/>
              </a:rPr>
              <a:t>)</a:t>
            </a:r>
            <a:r>
              <a:rPr lang="en-US" sz="3200" b="1" dirty="0" smtClean="0">
                <a:solidFill>
                  <a:prstClr val="black"/>
                </a:solidFill>
                <a:latin typeface="cmsy10"/>
              </a:rPr>
              <a:t> </a:t>
            </a:r>
            <a:r>
              <a:rPr lang="en-US" sz="4800" b="1" dirty="0" smtClean="0">
                <a:solidFill>
                  <a:srgbClr val="A65BBD"/>
                </a:solidFill>
              </a:rPr>
              <a:t>X</a:t>
            </a:r>
            <a:r>
              <a:rPr lang="en-US" sz="4800" b="1" baseline="-25000" dirty="0" smtClean="0">
                <a:solidFill>
                  <a:srgbClr val="A65BBD"/>
                </a:solidFill>
              </a:rPr>
              <a:t>1</a:t>
            </a:r>
            <a:endParaRPr lang="en-US" sz="4800" i="1" dirty="0" smtClean="0">
              <a:solidFill>
                <a:srgbClr val="A65BBD"/>
              </a:solidFill>
              <a:latin typeface="Consolas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89734" y="3854668"/>
            <a:ext cx="4784535" cy="830997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800" i="1" dirty="0" smtClean="0">
                <a:latin typeface="Consolas" pitchFamily="49" charset="0"/>
              </a:rPr>
              <a:t>0</a:t>
            </a:r>
            <a:r>
              <a:rPr lang="en-US" sz="4800" dirty="0" smtClean="0">
                <a:latin typeface="cmsy10"/>
              </a:rPr>
              <a:t>·</a:t>
            </a:r>
            <a:r>
              <a:rPr lang="en-US" sz="4800" i="1" dirty="0" smtClean="0">
                <a:latin typeface="Consolas" pitchFamily="49" charset="0"/>
              </a:rPr>
              <a:t>j</a:t>
            </a:r>
            <a:r>
              <a:rPr lang="en-US" sz="3600" dirty="0" smtClean="0">
                <a:latin typeface="cmsy10"/>
              </a:rPr>
              <a:t> </a:t>
            </a:r>
            <a:r>
              <a:rPr lang="en-US" sz="4800" dirty="0" smtClean="0">
                <a:latin typeface="cmsy10"/>
              </a:rPr>
              <a:t>Æ</a:t>
            </a:r>
            <a:r>
              <a:rPr lang="en-US" sz="3600" dirty="0" smtClean="0">
                <a:latin typeface="cmsy10"/>
              </a:rPr>
              <a:t> </a:t>
            </a:r>
            <a:r>
              <a:rPr lang="en-US" sz="4800" b="1" dirty="0" smtClean="0">
                <a:solidFill>
                  <a:srgbClr val="A65BBD"/>
                </a:solidFill>
              </a:rPr>
              <a:t>X</a:t>
            </a:r>
            <a:r>
              <a:rPr lang="en-US" sz="48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3200" i="1" dirty="0" smtClean="0">
                <a:latin typeface="Consolas" pitchFamily="49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cmsy10"/>
              </a:rPr>
              <a:t>)</a:t>
            </a:r>
            <a:r>
              <a:rPr lang="en-US" sz="1400" b="1" dirty="0" smtClean="0">
                <a:solidFill>
                  <a:prstClr val="black"/>
                </a:solidFill>
                <a:latin typeface="cmsy10"/>
              </a:rPr>
              <a:t>  </a:t>
            </a:r>
            <a:r>
              <a:rPr lang="en-US" sz="4800" b="1" dirty="0" smtClean="0">
                <a:solidFill>
                  <a:srgbClr val="A65BBD"/>
                </a:solidFill>
              </a:rPr>
              <a:t>X</a:t>
            </a:r>
            <a:r>
              <a:rPr lang="en-US" sz="4800" b="1" baseline="-25000" dirty="0" smtClean="0">
                <a:solidFill>
                  <a:srgbClr val="A65BBD"/>
                </a:solidFill>
              </a:rPr>
              <a:t>2</a:t>
            </a:r>
            <a:endParaRPr lang="en-US" sz="4800" i="1" dirty="0" smtClean="0">
              <a:solidFill>
                <a:srgbClr val="A65BBD"/>
              </a:solidFill>
              <a:latin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7334" y="4545667"/>
            <a:ext cx="3190866" cy="830997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rgbClr val="A65BBD"/>
                </a:solidFill>
              </a:rPr>
              <a:t>X</a:t>
            </a:r>
            <a:r>
              <a:rPr lang="en-US" sz="48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2800" i="1" dirty="0" smtClean="0">
                <a:latin typeface="Consolas" pitchFamily="49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cmsy10"/>
              </a:rPr>
              <a:t>)</a:t>
            </a:r>
            <a:r>
              <a:rPr lang="en-US" sz="3200" b="1" dirty="0" smtClean="0">
                <a:solidFill>
                  <a:prstClr val="black"/>
                </a:solidFill>
                <a:latin typeface="cmsy10"/>
              </a:rPr>
              <a:t> </a:t>
            </a:r>
            <a:r>
              <a:rPr lang="en-US" sz="4800" i="1" dirty="0" err="1" smtClean="0">
                <a:latin typeface="Consolas" pitchFamily="49" charset="0"/>
              </a:rPr>
              <a:t>i</a:t>
            </a:r>
            <a:r>
              <a:rPr lang="en-US" sz="4800" i="1" dirty="0" smtClean="0">
                <a:latin typeface="Consolas" pitchFamily="49" charset="0"/>
              </a:rPr>
              <a:t>&lt;n</a:t>
            </a:r>
            <a:endParaRPr lang="en-US" sz="4800" i="1" dirty="0" smtClean="0">
              <a:solidFill>
                <a:prstClr val="black"/>
              </a:solidFill>
              <a:latin typeface="Consolas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871154"/>
      </p:ext>
    </p:extLst>
  </p:cSld>
  <p:clrMapOvr>
    <a:masterClrMapping/>
  </p:clrMapOvr>
  <p:transition advTm="56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15" grpId="0"/>
      <p:bldP spid="16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473404"/>
            <a:ext cx="91597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600" b="1" dirty="0" smtClean="0">
                <a:solidFill>
                  <a:prstClr val="black"/>
                </a:solidFill>
              </a:rPr>
              <a:t>How to Find Invariants?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61640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dirty="0" smtClean="0">
                <a:solidFill>
                  <a:prstClr val="black"/>
                </a:solidFill>
              </a:rPr>
              <a:t>Solve for</a:t>
            </a:r>
            <a:r>
              <a:rPr lang="en-US" sz="6000" dirty="0" smtClean="0">
                <a:solidFill>
                  <a:srgbClr val="291BDF"/>
                </a:solidFill>
              </a:rPr>
              <a:t> </a:t>
            </a:r>
            <a:r>
              <a:rPr lang="en-US" sz="6000" b="1" dirty="0" smtClean="0">
                <a:solidFill>
                  <a:srgbClr val="A65BBD"/>
                </a:solidFill>
              </a:rPr>
              <a:t>X</a:t>
            </a:r>
            <a:r>
              <a:rPr lang="en-US" sz="60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6000" dirty="0" smtClean="0">
                <a:solidFill>
                  <a:prstClr val="black"/>
                </a:solidFill>
              </a:rPr>
              <a:t>,</a:t>
            </a:r>
            <a:r>
              <a:rPr lang="en-US" sz="6000" b="1" dirty="0" smtClean="0">
                <a:solidFill>
                  <a:prstClr val="black"/>
                </a:solidFill>
              </a:rPr>
              <a:t> </a:t>
            </a:r>
            <a:r>
              <a:rPr lang="en-US" sz="6000" b="1" dirty="0" smtClean="0">
                <a:solidFill>
                  <a:srgbClr val="A65BBD"/>
                </a:solidFill>
              </a:rPr>
              <a:t>X</a:t>
            </a:r>
            <a:r>
              <a:rPr lang="en-US" sz="60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6000" dirty="0" smtClean="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572000"/>
            <a:ext cx="9159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dirty="0" smtClean="0">
                <a:solidFill>
                  <a:prstClr val="black"/>
                </a:solidFill>
              </a:rPr>
              <a:t>(or, </a:t>
            </a:r>
            <a:r>
              <a:rPr lang="en-US" sz="4000" dirty="0" smtClean="0">
                <a:solidFill>
                  <a:prstClr val="black"/>
                </a:solidFill>
              </a:rPr>
              <a:t>#</a:t>
            </a:r>
            <a:r>
              <a:rPr lang="en-US" sz="4000" dirty="0" err="1" smtClean="0">
                <a:solidFill>
                  <a:prstClr val="black"/>
                </a:solidFill>
              </a:rPr>
              <a:t>yourfavoriteabstractinterpretation</a:t>
            </a:r>
            <a:r>
              <a:rPr lang="en-US" sz="60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601529"/>
            <a:ext cx="9159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6000" dirty="0" smtClean="0">
                <a:solidFill>
                  <a:prstClr val="black"/>
                </a:solidFill>
              </a:rPr>
              <a:t>Via SMT </a:t>
            </a:r>
            <a:r>
              <a:rPr lang="en-US" sz="6000" dirty="0">
                <a:solidFill>
                  <a:prstClr val="black"/>
                </a:solidFill>
              </a:rPr>
              <a:t>+ Pred. </a:t>
            </a:r>
            <a:r>
              <a:rPr lang="en-US" sz="6000" dirty="0" smtClean="0">
                <a:solidFill>
                  <a:prstClr val="black"/>
                </a:solidFill>
              </a:rPr>
              <a:t>Abstraction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0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109">
        <p:fade/>
      </p:transition>
    </mc:Choice>
    <mc:Fallback xmlns="">
      <p:transition spd="med" advTm="56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/>
          <a:lstStyle/>
          <a:p>
            <a:r>
              <a:rPr lang="en-US" sz="6600" dirty="0" smtClean="0"/>
              <a:t>Recap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587129" y="1066800"/>
            <a:ext cx="17724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Safety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229693" y="2362200"/>
            <a:ext cx="2714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Invariants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926961" y="4210050"/>
            <a:ext cx="3302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prstClr val="black"/>
                </a:solidFill>
              </a:rPr>
              <a:t>Implications</a:t>
            </a:r>
            <a:endParaRPr lang="en-US" sz="9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34904" y="6046412"/>
            <a:ext cx="436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AI, PA, CEGAR,…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796679" y="2930664"/>
            <a:ext cx="1513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0</a:t>
            </a:r>
            <a:r>
              <a:rPr lang="en-US" sz="2400" i="1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</a:rPr>
              <a:t>,</a:t>
            </a:r>
            <a:r>
              <a:rPr lang="en-US" sz="4000" b="1" dirty="0" smtClean="0">
                <a:solidFill>
                  <a:srgbClr val="A65BBD"/>
                </a:solidFill>
              </a:rPr>
              <a:t> 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1</a:t>
            </a:r>
            <a:endParaRPr lang="en-US" sz="1050" dirty="0"/>
          </a:p>
        </p:txBody>
      </p:sp>
      <p:sp>
        <p:nvSpPr>
          <p:cNvPr id="11" name="Rectangle 10"/>
          <p:cNvSpPr/>
          <p:nvPr/>
        </p:nvSpPr>
        <p:spPr>
          <a:xfrm>
            <a:off x="3675294" y="4800600"/>
            <a:ext cx="1970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0</a:t>
            </a:r>
            <a:r>
              <a:rPr lang="en-US" sz="2000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cmsy10"/>
              </a:rPr>
              <a:t>)</a:t>
            </a:r>
            <a:r>
              <a:rPr lang="en-US" sz="2800" b="1" dirty="0" smtClean="0">
                <a:solidFill>
                  <a:prstClr val="black"/>
                </a:solidFill>
                <a:latin typeface="cmsy10"/>
              </a:rPr>
              <a:t> </a:t>
            </a:r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1 </a:t>
            </a:r>
            <a:endParaRPr lang="en-US" sz="700" dirty="0" smtClean="0"/>
          </a:p>
        </p:txBody>
      </p:sp>
      <p:cxnSp>
        <p:nvCxnSpPr>
          <p:cNvPr id="12" name="Straight Arrow Connector 11"/>
          <p:cNvCxnSpPr/>
          <p:nvPr>
            <p:custDataLst>
              <p:tags r:id="rId2"/>
            </p:custDataLst>
          </p:nvPr>
        </p:nvCxnSpPr>
        <p:spPr>
          <a:xfrm rot="5400000">
            <a:off x="4190405" y="2190155"/>
            <a:ext cx="648890" cy="0"/>
          </a:xfrm>
          <a:prstGeom prst="straightConnector1">
            <a:avLst/>
          </a:prstGeom>
          <a:ln w="63500">
            <a:solidFill>
              <a:schemeClr val="tx1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3"/>
            </p:custDataLst>
          </p:nvPr>
        </p:nvCxnSpPr>
        <p:spPr>
          <a:xfrm rot="5400000">
            <a:off x="4190405" y="4057055"/>
            <a:ext cx="648890" cy="0"/>
          </a:xfrm>
          <a:prstGeom prst="straightConnector1">
            <a:avLst/>
          </a:prstGeom>
          <a:ln w="63500">
            <a:solidFill>
              <a:schemeClr val="tx1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4"/>
            </p:custDataLst>
          </p:nvPr>
        </p:nvCxnSpPr>
        <p:spPr>
          <a:xfrm rot="5400000">
            <a:off x="4190405" y="5847755"/>
            <a:ext cx="648890" cy="0"/>
          </a:xfrm>
          <a:prstGeom prst="straightConnector1">
            <a:avLst/>
          </a:prstGeom>
          <a:ln w="63500">
            <a:solidFill>
              <a:schemeClr val="tx1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3535752"/>
      </p:ext>
    </p:extLst>
  </p:cSld>
  <p:clrMapOvr>
    <a:masterClrMapping/>
  </p:clrMapOvr>
  <p:transition advTm="26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2"/>
            </p:custDataLst>
          </p:nvPr>
        </p:nvSpPr>
        <p:spPr>
          <a:xfrm>
            <a:off x="0" y="2764808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0" y="-97808"/>
            <a:ext cx="9144000" cy="1143000"/>
          </a:xfrm>
        </p:spPr>
        <p:txBody>
          <a:bodyPr/>
          <a:lstStyle/>
          <a:p>
            <a:r>
              <a:rPr lang="en-US" sz="7200" dirty="0" smtClean="0"/>
              <a:t>Plan</a:t>
            </a:r>
            <a:endParaRPr lang="en-US" sz="7200" dirty="0"/>
          </a:p>
        </p:txBody>
      </p:sp>
      <p:sp>
        <p:nvSpPr>
          <p:cNvPr id="4" name="Rounded Rectangle 3"/>
          <p:cNvSpPr/>
          <p:nvPr>
            <p:custDataLst>
              <p:tags r:id="rId4"/>
            </p:custDataLst>
          </p:nvPr>
        </p:nvSpPr>
        <p:spPr>
          <a:xfrm>
            <a:off x="0" y="1649104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8856" y="16764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6000" b="1" dirty="0" smtClean="0">
                <a:latin typeface="Calibri" pitchFamily="34" charset="0"/>
              </a:rPr>
              <a:t>Classic SW Verification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6000" dirty="0" smtClean="0">
                <a:latin typeface="Calibri" pitchFamily="34" charset="0"/>
              </a:rPr>
              <a:t>is hard to automate.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6000" b="1" dirty="0" smtClean="0">
                <a:latin typeface="Calibri" pitchFamily="34" charset="0"/>
              </a:rPr>
              <a:t>Types offer automation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6000" dirty="0" smtClean="0">
                <a:latin typeface="Calibri" pitchFamily="34" charset="0"/>
              </a:rPr>
              <a:t>and expressiveness too!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113797"/>
      </p:ext>
    </p:extLst>
  </p:cSld>
  <p:clrMapOvr>
    <a:masterClrMapping/>
  </p:clrMapOvr>
  <p:transition advTm="28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066800" y="1028700"/>
            <a:ext cx="7353300" cy="5772150"/>
          </a:xfrm>
          <a:prstGeom prst="verticalScroll">
            <a:avLst>
              <a:gd name="adj" fmla="val 4119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endParaRPr lang="en-US" sz="1600" dirty="0"/>
          </a:p>
        </p:txBody>
      </p:sp>
      <p:sp>
        <p:nvSpPr>
          <p:cNvPr id="2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52550" y="1212528"/>
            <a:ext cx="6419850" cy="545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b="1" dirty="0" smtClean="0">
                <a:latin typeface="Consolas" pitchFamily="49" charset="0"/>
              </a:rPr>
              <a:t>char* </a:t>
            </a:r>
            <a:r>
              <a:rPr lang="en-US" sz="2800" dirty="0" err="1" smtClean="0">
                <a:latin typeface="Consolas" pitchFamily="49" charset="0"/>
              </a:rPr>
              <a:t>rev_copy</a:t>
            </a:r>
            <a:r>
              <a:rPr lang="en-US" sz="2800" dirty="0" smtClean="0">
                <a:latin typeface="Consolas" pitchFamily="49" charset="0"/>
              </a:rPr>
              <a:t>(</a:t>
            </a:r>
            <a:r>
              <a:rPr lang="en-US" sz="2800" b="1" dirty="0" smtClean="0">
                <a:latin typeface="Consolas" pitchFamily="49" charset="0"/>
              </a:rPr>
              <a:t>char* </a:t>
            </a:r>
            <a:r>
              <a:rPr lang="en-US" sz="2800" dirty="0" smtClean="0">
                <a:latin typeface="Consolas" pitchFamily="49" charset="0"/>
              </a:rPr>
              <a:t>a, </a:t>
            </a:r>
            <a:r>
              <a:rPr lang="en-US" sz="2800" b="1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 n){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= 0;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j = n – 1;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b = </a:t>
            </a:r>
            <a:r>
              <a:rPr lang="en-US" sz="2800" b="1" dirty="0" err="1" smtClean="0">
                <a:latin typeface="Consolas" pitchFamily="49" charset="0"/>
              </a:rPr>
              <a:t>malloc</a:t>
            </a:r>
            <a:r>
              <a:rPr lang="en-US" sz="2800" dirty="0" smtClean="0">
                <a:latin typeface="Consolas" pitchFamily="49" charset="0"/>
              </a:rPr>
              <a:t>(n);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</a:t>
            </a:r>
            <a:r>
              <a:rPr lang="en-US" sz="2800" b="1" dirty="0" smtClean="0">
                <a:latin typeface="Consolas" pitchFamily="49" charset="0"/>
              </a:rPr>
              <a:t>while</a:t>
            </a:r>
            <a:r>
              <a:rPr lang="en-US" sz="2800" dirty="0" smtClean="0">
                <a:latin typeface="Consolas" pitchFamily="49" charset="0"/>
              </a:rPr>
              <a:t>(0&lt;=j){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  b[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] = a[j];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 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++;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  j--;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}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</a:t>
            </a:r>
            <a:r>
              <a:rPr lang="en-US" sz="2800" b="1" dirty="0" smtClean="0">
                <a:latin typeface="Consolas" pitchFamily="49" charset="0"/>
              </a:rPr>
              <a:t>return</a:t>
            </a:r>
            <a:r>
              <a:rPr lang="en-US" sz="2800" dirty="0" smtClean="0">
                <a:latin typeface="Consolas" pitchFamily="49" charset="0"/>
              </a:rPr>
              <a:t> b;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}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endParaRPr lang="en-US" sz="2800" dirty="0" smtClean="0">
              <a:latin typeface="Consolas" pitchFamily="49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endParaRPr lang="en-US" sz="2800" dirty="0" smtClean="0">
              <a:latin typeface="Consolas" pitchFamily="49" charset="0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3600" dirty="0" smtClean="0">
              <a:latin typeface="Consolas" pitchFamily="49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0"/>
            <a:ext cx="8229600" cy="1028700"/>
          </a:xfrm>
        </p:spPr>
        <p:txBody>
          <a:bodyPr/>
          <a:lstStyle/>
          <a:p>
            <a:r>
              <a:rPr lang="en-US" sz="6000" dirty="0" smtClean="0"/>
              <a:t>Once Upon a time …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726295"/>
      </p:ext>
    </p:extLst>
  </p:cSld>
  <p:clrMapOvr>
    <a:masterClrMapping/>
  </p:clrMapOvr>
  <p:transition advTm="28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36380" y="2590800"/>
            <a:ext cx="91803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8800" b="1" dirty="0" smtClean="0">
                <a:latin typeface="Calibri" pitchFamily="34" charset="0"/>
              </a:rPr>
              <a:t>So, what’s hard?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0050" y="3888921"/>
            <a:ext cx="7905750" cy="2130879"/>
          </a:xfrm>
          <a:prstGeom prst="rect">
            <a:avLst/>
          </a:prstGeom>
          <a:solidFill>
            <a:schemeClr val="lt1"/>
          </a:solidFill>
        </p:spPr>
        <p:txBody>
          <a:bodyPr wrap="none">
            <a:no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541472"/>
      </p:ext>
    </p:extLst>
  </p:cSld>
  <p:clrMapOvr>
    <a:masterClrMapping/>
  </p:clrMapOvr>
  <p:transition advTm="63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14300" y="609600"/>
            <a:ext cx="9067800" cy="5581650"/>
            <a:chOff x="228600" y="609600"/>
            <a:chExt cx="8439150" cy="5581650"/>
          </a:xfrm>
        </p:grpSpPr>
        <p:sp>
          <p:nvSpPr>
            <p:cNvPr id="7" name="Vertical Scroll 6"/>
            <p:cNvSpPr/>
            <p:nvPr/>
          </p:nvSpPr>
          <p:spPr>
            <a:xfrm>
              <a:off x="228600" y="609600"/>
              <a:ext cx="8229600" cy="5562600"/>
            </a:xfrm>
            <a:prstGeom prst="verticalScroll">
              <a:avLst>
                <a:gd name="adj" fmla="val 3129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14350" y="868135"/>
              <a:ext cx="8153400" cy="5323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int </a:t>
              </a:r>
              <a:r>
                <a:rPr lang="en-US" sz="2800" dirty="0" smtClean="0">
                  <a:latin typeface="Consolas" pitchFamily="49" charset="0"/>
                </a:rPr>
                <a:t>kmp_search</a:t>
              </a:r>
              <a:r>
                <a:rPr lang="en-US" sz="2800" b="1" dirty="0" smtClean="0">
                  <a:latin typeface="Consolas" pitchFamily="49" charset="0"/>
                </a:rPr>
                <a:t>(char </a:t>
              </a:r>
              <a:r>
                <a:rPr lang="en-US" sz="2800" dirty="0" smtClean="0">
                  <a:latin typeface="Consolas" pitchFamily="49" charset="0"/>
                </a:rPr>
                <a:t>str[], </a:t>
              </a:r>
              <a:r>
                <a:rPr lang="en-US" sz="2800" b="1" dirty="0" smtClean="0">
                  <a:latin typeface="Consolas" pitchFamily="49" charset="0"/>
                </a:rPr>
                <a:t>char </a:t>
              </a:r>
              <a:r>
                <a:rPr lang="en-US" sz="2800" dirty="0" smtClean="0">
                  <a:latin typeface="Consolas" pitchFamily="49" charset="0"/>
                </a:rPr>
                <a:t>pat[]</a:t>
              </a:r>
              <a:r>
                <a:rPr lang="en-US" sz="2800" b="1" dirty="0" smtClean="0">
                  <a:latin typeface="Consolas" pitchFamily="49" charset="0"/>
                </a:rPr>
                <a:t>){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p = 0; s = 0;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while </a:t>
              </a:r>
              <a:r>
                <a:rPr lang="en-US" sz="2800" dirty="0" smtClean="0">
                  <a:latin typeface="Consolas" pitchFamily="49" charset="0"/>
                </a:rPr>
                <a:t>(p&lt;pat.length</a:t>
              </a:r>
              <a:r>
                <a:rPr lang="en-US" dirty="0" smtClean="0">
                  <a:latin typeface="Consolas" pitchFamily="49" charset="0"/>
                </a:rPr>
                <a:t> </a:t>
              </a:r>
              <a:r>
                <a:rPr lang="en-US" sz="2800" dirty="0" smtClean="0">
                  <a:latin typeface="Consolas" pitchFamily="49" charset="0"/>
                </a:rPr>
                <a:t>&amp;&amp;</a:t>
              </a:r>
              <a:r>
                <a:rPr lang="en-US" dirty="0" smtClean="0">
                  <a:latin typeface="Consolas" pitchFamily="49" charset="0"/>
                </a:rPr>
                <a:t> </a:t>
              </a:r>
              <a:r>
                <a:rPr lang="en-US" sz="2800" dirty="0" smtClean="0">
                  <a:latin typeface="Consolas" pitchFamily="49" charset="0"/>
                </a:rPr>
                <a:t>s&lt;str.length){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  if </a:t>
              </a:r>
              <a:r>
                <a:rPr lang="en-US" sz="2800" dirty="0" smtClean="0">
                  <a:latin typeface="Consolas" pitchFamily="49" charset="0"/>
                </a:rPr>
                <a:t>(str[s] == pat[p]){s++; p++;}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  else if </a:t>
              </a:r>
              <a:r>
                <a:rPr lang="en-US" sz="2800" dirty="0" smtClean="0">
                  <a:latin typeface="Consolas" pitchFamily="49" charset="0"/>
                </a:rPr>
                <a:t>(p == 0){s++;}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  else</a:t>
              </a:r>
              <a:r>
                <a:rPr lang="en-US" sz="2800" dirty="0" smtClean="0">
                  <a:latin typeface="Consolas" pitchFamily="49" charset="0"/>
                </a:rPr>
                <a:t>{p = table[p-1] + 1;}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</a:t>
              </a:r>
              <a:r>
                <a:rPr lang="en-US" sz="2800" dirty="0" smtClean="0">
                  <a:latin typeface="Consolas" pitchFamily="49" charset="0"/>
                </a:rPr>
                <a:t>}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if </a:t>
              </a:r>
              <a:r>
                <a:rPr lang="en-US" sz="2800" dirty="0" smtClean="0">
                  <a:latin typeface="Consolas" pitchFamily="49" charset="0"/>
                </a:rPr>
                <a:t>(p &gt;= plen) {</a:t>
              </a:r>
              <a:r>
                <a:rPr lang="en-US" sz="2800" b="1" dirty="0" smtClean="0">
                  <a:latin typeface="Consolas" pitchFamily="49" charset="0"/>
                </a:rPr>
                <a:t>return </a:t>
              </a:r>
              <a:r>
                <a:rPr lang="en-US" sz="2800" dirty="0" smtClean="0">
                  <a:latin typeface="Consolas" pitchFamily="49" charset="0"/>
                </a:rPr>
                <a:t>(s-plen)};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return </a:t>
              </a:r>
              <a:r>
                <a:rPr lang="en-US" sz="2800" dirty="0" smtClean="0">
                  <a:latin typeface="Consolas" pitchFamily="49" charset="0"/>
                </a:rPr>
                <a:t>(-1);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}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61950" y="873035"/>
            <a:ext cx="8020050" cy="2536915"/>
          </a:xfrm>
          <a:prstGeom prst="rect">
            <a:avLst/>
          </a:prstGeom>
          <a:solidFill>
            <a:schemeClr val="lt1"/>
          </a:solidFill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0050" y="3888921"/>
            <a:ext cx="7905750" cy="2130879"/>
          </a:xfrm>
          <a:prstGeom prst="rect">
            <a:avLst/>
          </a:prstGeom>
          <a:solidFill>
            <a:schemeClr val="lt1"/>
          </a:solidFill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>
            <p:custDataLst>
              <p:tags r:id="rId2"/>
            </p:custDataLst>
          </p:nvPr>
        </p:nvSpPr>
        <p:spPr>
          <a:xfrm>
            <a:off x="38100" y="1676400"/>
            <a:ext cx="8991600" cy="8229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745159"/>
            <a:ext cx="8439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prstClr val="black"/>
                </a:solidFill>
              </a:rPr>
              <a:t>Need Universally Quantified Invariants</a:t>
            </a:r>
          </a:p>
        </p:txBody>
      </p:sp>
      <p:sp>
        <p:nvSpPr>
          <p:cNvPr id="1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19050" y="474345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291BDF"/>
                </a:solidFill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msy10"/>
              </a:rPr>
              <a:t>8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:</a:t>
            </a:r>
            <a:r>
              <a:rPr lang="en-US" sz="1400" dirty="0" smtClean="0">
                <a:solidFill>
                  <a:srgbClr val="291BDF"/>
                </a:solidFill>
              </a:rPr>
              <a:t> </a:t>
            </a:r>
            <a:r>
              <a:rPr lang="en-US" sz="3600" i="1" dirty="0" smtClean="0">
                <a:solidFill>
                  <a:srgbClr val="291BDF"/>
                </a:solidFill>
              </a:rPr>
              <a:t>0</a:t>
            </a:r>
            <a:r>
              <a:rPr lang="en-US" sz="3600" b="1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table.length</a:t>
            </a:r>
            <a:r>
              <a:rPr lang="en-US" sz="900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msy10"/>
              </a:rPr>
              <a:t>)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-1</a:t>
            </a:r>
            <a:r>
              <a:rPr lang="en-US" sz="36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table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[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]</a:t>
            </a:r>
            <a:r>
              <a:rPr lang="en-US" sz="3600" dirty="0" smtClean="0">
                <a:solidFill>
                  <a:srgbClr val="291BDF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" y="4721364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000" i="1" dirty="0" smtClean="0">
                <a:solidFill>
                  <a:srgbClr val="291BDF"/>
                </a:solidFill>
              </a:rPr>
              <a:t>Every element of </a:t>
            </a:r>
            <a:r>
              <a:rPr lang="en-US" sz="4000" i="1" dirty="0" smtClean="0">
                <a:solidFill>
                  <a:srgbClr val="291BDF"/>
                </a:solidFill>
                <a:latin typeface="Consolas" pitchFamily="49" charset="0"/>
              </a:rPr>
              <a:t>table</a:t>
            </a:r>
            <a:r>
              <a:rPr lang="en-US" sz="4000" i="1" dirty="0" smtClean="0">
                <a:solidFill>
                  <a:srgbClr val="291BDF"/>
                </a:solidFill>
              </a:rPr>
              <a:t> exceeds -1</a:t>
            </a:r>
          </a:p>
        </p:txBody>
      </p:sp>
      <p:sp>
        <p:nvSpPr>
          <p:cNvPr id="14" name="Rounded Rectangle 13"/>
          <p:cNvSpPr/>
          <p:nvPr>
            <p:custDataLst>
              <p:tags r:id="rId4"/>
            </p:custDataLst>
          </p:nvPr>
        </p:nvSpPr>
        <p:spPr>
          <a:xfrm>
            <a:off x="76200" y="4701539"/>
            <a:ext cx="8839200" cy="8229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2950" y="474345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prstClr val="black"/>
                </a:solidFill>
              </a:rPr>
              <a:t>Prove Access Within Array Bounds</a:t>
            </a:r>
          </a:p>
        </p:txBody>
      </p:sp>
    </p:spTree>
    <p:custDataLst>
      <p:tags r:id="rId1"/>
    </p:custDataLst>
  </p:cSld>
  <p:clrMapOvr>
    <a:masterClrMapping/>
  </p:clrMapOvr>
  <p:transition advTm="63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21" grpId="0"/>
      <p:bldP spid="14" grpId="0" animBg="1"/>
      <p:bldP spid="14" grpId="1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>
            <p:custDataLst>
              <p:tags r:id="rId2"/>
            </p:custDataLst>
          </p:nvPr>
        </p:nvSpPr>
        <p:spPr>
          <a:xfrm>
            <a:off x="38100" y="1676400"/>
            <a:ext cx="8991600" cy="8229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45159"/>
            <a:ext cx="8439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prstClr val="black"/>
                </a:solidFill>
              </a:rPr>
              <a:t>Need Universally Quantified Invariants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450" y="3124200"/>
            <a:ext cx="8096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</a:rPr>
              <a:t>More complex for lists, trees, etc.</a:t>
            </a: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4419600"/>
            <a:ext cx="870585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291BDF"/>
                </a:solidFill>
              </a:rPr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msy10"/>
              </a:rPr>
              <a:t>8</a:t>
            </a:r>
            <a:r>
              <a:rPr lang="en-US" sz="4000" i="1" dirty="0" smtClean="0">
                <a:solidFill>
                  <a:srgbClr val="291BDF"/>
                </a:solidFill>
                <a:latin typeface="Consolas" pitchFamily="49" charset="0"/>
              </a:rPr>
              <a:t>x</a:t>
            </a:r>
            <a:r>
              <a:rPr lang="en-US" sz="4000" dirty="0" smtClean="0">
                <a:solidFill>
                  <a:srgbClr val="291BDF"/>
                </a:solidFill>
                <a:latin typeface="Consolas" pitchFamily="49" charset="0"/>
              </a:rPr>
              <a:t>:</a:t>
            </a:r>
            <a:r>
              <a:rPr lang="en-US" sz="1600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dirty="0" smtClean="0">
                <a:solidFill>
                  <a:srgbClr val="291BDF"/>
                </a:solidFill>
                <a:latin typeface="Consolas" pitchFamily="49" charset="0"/>
              </a:rPr>
              <a:t>next*(</a:t>
            </a:r>
            <a:r>
              <a:rPr lang="en-US" sz="4000" i="1" dirty="0" smtClean="0">
                <a:solidFill>
                  <a:srgbClr val="291BDF"/>
                </a:solidFill>
                <a:latin typeface="Consolas" pitchFamily="49" charset="0"/>
              </a:rPr>
              <a:t>root,x</a:t>
            </a:r>
            <a:r>
              <a:rPr lang="en-US" sz="4000" dirty="0" smtClean="0">
                <a:solidFill>
                  <a:srgbClr val="291BDF"/>
                </a:solidFill>
                <a:latin typeface="Consolas" pitchFamily="49" charset="0"/>
              </a:rPr>
              <a:t>)</a:t>
            </a:r>
            <a:r>
              <a:rPr lang="en-US" sz="900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dirty="0" smtClean="0">
                <a:solidFill>
                  <a:srgbClr val="291BDF"/>
                </a:solidFill>
                <a:latin typeface="cmsy10"/>
              </a:rPr>
              <a:t>) 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-1</a:t>
            </a:r>
            <a:r>
              <a:rPr lang="en-US" sz="1000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16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x.data</a:t>
            </a:r>
            <a:endParaRPr lang="en-US" sz="3600" dirty="0" smtClean="0">
              <a:solidFill>
                <a:srgbClr val="291BD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421450"/>
      </p:ext>
    </p:extLst>
  </p:cSld>
  <p:clrMapOvr>
    <a:masterClrMapping/>
  </p:clrMapOvr>
  <p:transition advTm="66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6514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prstClr val="black"/>
                </a:solidFill>
              </a:rPr>
              <a:t>Quantifiers Kill SMT Solvers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1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876">
        <p:fade/>
      </p:transition>
    </mc:Choice>
    <mc:Fallback xmlns="">
      <p:transition spd="med" advTm="668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65141"/>
            <a:ext cx="91440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prstClr val="black"/>
                </a:solidFill>
              </a:rPr>
              <a:t>Quantifiers Kill SMT Solvers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4800" dirty="0" smtClean="0">
                <a:solidFill>
                  <a:prstClr val="black"/>
                </a:solidFill>
              </a:rPr>
              <a:t>How to Generalize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and Instantiate?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5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876">
        <p:fade/>
      </p:transition>
    </mc:Choice>
    <mc:Fallback xmlns="">
      <p:transition spd="med" advTm="668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28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prstClr val="black"/>
                </a:solidFill>
              </a:rPr>
              <a:t>Key: Invariants Without Quantifiers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527018"/>
      </p:ext>
    </p:extLst>
  </p:cSld>
  <p:clrMapOvr>
    <a:masterClrMapping/>
  </p:clrMapOvr>
  <p:transition advTm="66876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2"/>
            </p:custDataLst>
          </p:nvPr>
        </p:nvSpPr>
        <p:spPr>
          <a:xfrm>
            <a:off x="0" y="3913496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0" y="-97808"/>
            <a:ext cx="9144000" cy="1143000"/>
          </a:xfrm>
        </p:spPr>
        <p:txBody>
          <a:bodyPr/>
          <a:lstStyle/>
          <a:p>
            <a:r>
              <a:rPr lang="en-US" sz="7200" dirty="0" smtClean="0"/>
              <a:t>Plan</a:t>
            </a:r>
            <a:endParaRPr lang="en-US" sz="7200" dirty="0"/>
          </a:p>
        </p:txBody>
      </p:sp>
      <p:sp>
        <p:nvSpPr>
          <p:cNvPr id="4" name="Rounded Rectangle 3"/>
          <p:cNvSpPr/>
          <p:nvPr>
            <p:custDataLst>
              <p:tags r:id="rId4"/>
            </p:custDataLst>
          </p:nvPr>
        </p:nvSpPr>
        <p:spPr>
          <a:xfrm>
            <a:off x="0" y="2797792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8856" y="16764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6000" b="1" dirty="0" smtClean="0">
                <a:latin typeface="Calibri" pitchFamily="34" charset="0"/>
              </a:rPr>
              <a:t>Classic SW Verification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6000" dirty="0" smtClean="0">
                <a:latin typeface="Calibri" pitchFamily="34" charset="0"/>
              </a:rPr>
              <a:t>is hard to automate.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6000" b="1" dirty="0" smtClean="0">
                <a:latin typeface="Calibri" pitchFamily="34" charset="0"/>
              </a:rPr>
              <a:t>Types offer automation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6000" dirty="0" smtClean="0">
                <a:latin typeface="Calibri" pitchFamily="34" charset="0"/>
              </a:rPr>
              <a:t>and expressiveness too!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731195"/>
      </p:ext>
    </p:extLst>
  </p:cSld>
  <p:clrMapOvr>
    <a:masterClrMapping/>
  </p:clrMapOvr>
  <p:transition advTm="28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62200"/>
            <a:ext cx="91440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prstClr val="black"/>
                </a:solidFill>
              </a:rPr>
              <a:t>Idea: Logically Qualified Types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5400" dirty="0" smtClean="0">
                <a:solidFill>
                  <a:prstClr val="black"/>
                </a:solidFill>
              </a:rPr>
              <a:t>Factor Invariant to </a:t>
            </a:r>
            <a:r>
              <a:rPr lang="en-US" sz="5400" dirty="0" smtClean="0">
                <a:solidFill>
                  <a:srgbClr val="291BDF"/>
                </a:solidFill>
              </a:rPr>
              <a:t>Logic</a:t>
            </a:r>
            <a:r>
              <a:rPr lang="en-US" sz="5400" dirty="0" smtClean="0">
                <a:solidFill>
                  <a:prstClr val="black"/>
                </a:solidFill>
              </a:rPr>
              <a:t> x </a:t>
            </a:r>
            <a:r>
              <a:rPr lang="en-US" sz="5400" dirty="0" smtClean="0">
                <a:solidFill>
                  <a:srgbClr val="00A404"/>
                </a:solidFill>
              </a:rPr>
              <a:t>Type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286000"/>
            <a:ext cx="9144000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600" b="1" dirty="0" smtClean="0">
                <a:solidFill>
                  <a:prstClr val="black"/>
                </a:solidFill>
              </a:rPr>
              <a:t>Idea: </a:t>
            </a:r>
            <a:r>
              <a:rPr lang="en-US" sz="6600" b="1" dirty="0" smtClean="0">
                <a:solidFill>
                  <a:srgbClr val="291BDF"/>
                </a:solidFill>
              </a:rPr>
              <a:t>Liquid</a:t>
            </a:r>
            <a:r>
              <a:rPr lang="en-US" sz="6600" b="1" dirty="0" smtClean="0">
                <a:solidFill>
                  <a:prstClr val="black"/>
                </a:solidFill>
              </a:rPr>
              <a:t> </a:t>
            </a:r>
            <a:r>
              <a:rPr lang="en-US" sz="6600" b="1" dirty="0" smtClean="0">
                <a:solidFill>
                  <a:srgbClr val="00A404"/>
                </a:solidFill>
              </a:rPr>
              <a:t>Types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95587"/>
      </p:ext>
    </p:extLst>
  </p:cSld>
  <p:clrMapOvr>
    <a:masterClrMapping/>
  </p:clrMapOvr>
  <p:transition advTm="30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730341"/>
            <a:ext cx="93726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291BDF"/>
                </a:solidFill>
              </a:rPr>
              <a:t>Logic</a:t>
            </a:r>
            <a:endParaRPr lang="en-US" sz="54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5400" dirty="0" smtClean="0"/>
              <a:t>Describes Individual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962400"/>
            <a:ext cx="83820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00A404"/>
                </a:solidFill>
              </a:rPr>
              <a:t>Type</a:t>
            </a:r>
            <a:endParaRPr lang="en-US" sz="54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5400" dirty="0" smtClean="0"/>
              <a:t>Quantifies over Structure</a:t>
            </a:r>
            <a:endParaRPr lang="en-US" sz="48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891">
        <p:fade/>
      </p:transition>
    </mc:Choice>
    <mc:Fallback xmlns="">
      <p:transition spd="med" advTm="30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4550" y="3039070"/>
            <a:ext cx="5086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5400" dirty="0" smtClean="0"/>
              <a:t>factored into 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14478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291BDF"/>
                </a:solidFill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msy10"/>
              </a:rPr>
              <a:t>8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:</a:t>
            </a:r>
            <a:r>
              <a:rPr lang="en-US" sz="3600" dirty="0" smtClean="0">
                <a:solidFill>
                  <a:srgbClr val="291BDF"/>
                </a:solidFill>
              </a:rPr>
              <a:t> </a:t>
            </a:r>
            <a:r>
              <a:rPr lang="en-US" sz="3600" i="1" dirty="0" smtClean="0">
                <a:solidFill>
                  <a:srgbClr val="291BDF"/>
                </a:solidFill>
              </a:rPr>
              <a:t>0 </a:t>
            </a:r>
            <a:r>
              <a:rPr lang="en-US" sz="3200" b="1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200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table.length</a:t>
            </a:r>
            <a:r>
              <a:rPr lang="en-US" sz="1200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msy10"/>
              </a:rPr>
              <a:t>)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-1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· 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table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[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]</a:t>
            </a:r>
            <a:r>
              <a:rPr lang="en-US" sz="3200" dirty="0" smtClean="0">
                <a:solidFill>
                  <a:srgbClr val="291BDF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latin typeface="Consolas" pitchFamily="49" charset="0"/>
              </a:rPr>
              <a:t>table</a:t>
            </a:r>
            <a:r>
              <a:rPr lang="en-US" sz="2800" b="1" dirty="0" smtClean="0">
                <a:latin typeface="Consolas" pitchFamily="49" charset="0"/>
              </a:rPr>
              <a:t> </a:t>
            </a:r>
            <a:r>
              <a:rPr lang="en-US" sz="4400" b="1" dirty="0" smtClean="0">
                <a:latin typeface="Consolas" pitchFamily="49" charset="0"/>
              </a:rPr>
              <a:t>::</a:t>
            </a:r>
            <a:r>
              <a:rPr lang="en-US" sz="2800" b="1" dirty="0" smtClean="0"/>
              <a:t> 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|-1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array</a:t>
            </a:r>
            <a:endParaRPr lang="en-US" sz="4400" b="1" dirty="0" smtClean="0">
              <a:solidFill>
                <a:srgbClr val="291BDF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6166523" y="2933700"/>
            <a:ext cx="18344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A404"/>
                </a:solidFill>
              </a:rPr>
              <a:t>Type</a:t>
            </a:r>
            <a:r>
              <a:rPr lang="en-US" sz="6000" dirty="0" smtClean="0">
                <a:solidFill>
                  <a:srgbClr val="291BDF"/>
                </a:solidFill>
              </a:rPr>
              <a:t> 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1524000" y="2933700"/>
            <a:ext cx="1778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291BDF"/>
                </a:solidFill>
              </a:rPr>
              <a:t>Logic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10" idx="2"/>
          </p:cNvCxnSpPr>
          <p:nvPr>
            <p:custDataLst>
              <p:tags r:id="rId5"/>
            </p:custDataLst>
          </p:nvPr>
        </p:nvCxnSpPr>
        <p:spPr>
          <a:xfrm rot="16200000" flipH="1">
            <a:off x="6973887" y="4059237"/>
            <a:ext cx="1098890" cy="879141"/>
          </a:xfrm>
          <a:prstGeom prst="straightConnector1">
            <a:avLst/>
          </a:prstGeom>
          <a:ln w="63500">
            <a:solidFill>
              <a:srgbClr val="00A404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2"/>
          </p:cNvCxnSpPr>
          <p:nvPr>
            <p:custDataLst>
              <p:tags r:id="rId6"/>
            </p:custDataLst>
          </p:nvPr>
        </p:nvCxnSpPr>
        <p:spPr>
          <a:xfrm rot="16200000" flipH="1">
            <a:off x="3562194" y="2800194"/>
            <a:ext cx="1079840" cy="3378177"/>
          </a:xfrm>
          <a:prstGeom prst="straightConnector1">
            <a:avLst/>
          </a:prstGeom>
          <a:ln w="63500">
            <a:solidFill>
              <a:srgbClr val="291BDF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>
            <p:custDataLst>
              <p:tags r:id="rId7"/>
            </p:custDataLst>
          </p:nvPr>
        </p:nvCxnSpPr>
        <p:spPr>
          <a:xfrm rot="5400000">
            <a:off x="5097463" y="3042902"/>
            <a:ext cx="1079839" cy="2892760"/>
          </a:xfrm>
          <a:prstGeom prst="straightConnector1">
            <a:avLst/>
          </a:prstGeom>
          <a:ln w="63500">
            <a:solidFill>
              <a:srgbClr val="00A404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7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066800" y="1028700"/>
            <a:ext cx="7353300" cy="5772150"/>
          </a:xfrm>
          <a:prstGeom prst="verticalScroll">
            <a:avLst>
              <a:gd name="adj" fmla="val 4119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endParaRPr lang="en-US" sz="1600" dirty="0"/>
          </a:p>
        </p:txBody>
      </p:sp>
      <p:sp>
        <p:nvSpPr>
          <p:cNvPr id="2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52550" y="1212528"/>
            <a:ext cx="6419850" cy="545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b="1" dirty="0" smtClean="0">
                <a:latin typeface="Consolas" pitchFamily="49" charset="0"/>
              </a:rPr>
              <a:t>char* </a:t>
            </a:r>
            <a:r>
              <a:rPr lang="en-US" sz="2800" dirty="0" err="1" smtClean="0">
                <a:latin typeface="Consolas" pitchFamily="49" charset="0"/>
              </a:rPr>
              <a:t>rev_copy</a:t>
            </a:r>
            <a:r>
              <a:rPr lang="en-US" sz="2800" dirty="0" smtClean="0">
                <a:latin typeface="Consolas" pitchFamily="49" charset="0"/>
              </a:rPr>
              <a:t>(</a:t>
            </a:r>
            <a:r>
              <a:rPr lang="en-US" sz="2800" b="1" dirty="0" smtClean="0">
                <a:latin typeface="Consolas" pitchFamily="49" charset="0"/>
              </a:rPr>
              <a:t>char* </a:t>
            </a:r>
            <a:r>
              <a:rPr lang="en-US" sz="2800" dirty="0" smtClean="0">
                <a:latin typeface="Consolas" pitchFamily="49" charset="0"/>
              </a:rPr>
              <a:t>a, </a:t>
            </a:r>
            <a:r>
              <a:rPr lang="en-US" sz="2800" b="1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 n){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 = 0;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j = n – 1;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b = </a:t>
            </a:r>
            <a:r>
              <a:rPr lang="en-US" sz="2800" b="1" dirty="0" err="1" smtClean="0">
                <a:latin typeface="Consolas" pitchFamily="49" charset="0"/>
              </a:rPr>
              <a:t>malloc</a:t>
            </a:r>
            <a:r>
              <a:rPr lang="en-US" sz="2800" dirty="0" smtClean="0">
                <a:latin typeface="Consolas" pitchFamily="49" charset="0"/>
              </a:rPr>
              <a:t>(n);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</a:t>
            </a:r>
            <a:r>
              <a:rPr lang="en-US" sz="2800" b="1" dirty="0" smtClean="0">
                <a:latin typeface="Consolas" pitchFamily="49" charset="0"/>
              </a:rPr>
              <a:t>while</a:t>
            </a:r>
            <a:r>
              <a:rPr lang="en-US" sz="2800" dirty="0" smtClean="0">
                <a:latin typeface="Consolas" pitchFamily="49" charset="0"/>
              </a:rPr>
              <a:t>(0&lt;=j){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  b[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] = a[j];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  </a:t>
            </a:r>
            <a:r>
              <a:rPr lang="en-US" sz="2800" dirty="0" err="1" smtClean="0">
                <a:latin typeface="Consolas" pitchFamily="49" charset="0"/>
              </a:rPr>
              <a:t>i</a:t>
            </a:r>
            <a:r>
              <a:rPr lang="en-US" sz="2800" dirty="0" smtClean="0">
                <a:latin typeface="Consolas" pitchFamily="49" charset="0"/>
              </a:rPr>
              <a:t>++;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  j--;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}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  </a:t>
            </a:r>
            <a:r>
              <a:rPr lang="en-US" sz="2800" b="1" dirty="0" smtClean="0">
                <a:latin typeface="Consolas" pitchFamily="49" charset="0"/>
              </a:rPr>
              <a:t>return</a:t>
            </a:r>
            <a:r>
              <a:rPr lang="en-US" sz="2800" dirty="0" smtClean="0">
                <a:latin typeface="Consolas" pitchFamily="49" charset="0"/>
              </a:rPr>
              <a:t> b;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800" dirty="0" smtClean="0">
                <a:latin typeface="Consolas" pitchFamily="49" charset="0"/>
              </a:rPr>
              <a:t>}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endParaRPr lang="en-US" sz="2800" dirty="0" smtClean="0">
              <a:latin typeface="Consolas" pitchFamily="49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endParaRPr lang="en-US" sz="2800" dirty="0" smtClean="0">
              <a:latin typeface="Consolas" pitchFamily="49" charset="0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3600" dirty="0" smtClean="0">
              <a:latin typeface="Consolas" pitchFamily="49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dirty="0" smtClean="0"/>
              <a:t>Memory Safety Verification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447800" y="1314450"/>
            <a:ext cx="6667500" cy="2457450"/>
          </a:xfrm>
          <a:prstGeom prst="rect">
            <a:avLst/>
          </a:prstGeom>
          <a:solidFill>
            <a:schemeClr val="lt1"/>
          </a:solidFill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0650" y="4305301"/>
            <a:ext cx="6286500" cy="2476500"/>
          </a:xfrm>
          <a:prstGeom prst="rect">
            <a:avLst/>
          </a:prstGeom>
          <a:solidFill>
            <a:schemeClr val="lt1"/>
          </a:solidFill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742950" y="4610100"/>
            <a:ext cx="7916092" cy="8229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0" y="461880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Access Within Array Bounds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68792"/>
      </p:ext>
    </p:extLst>
  </p:cSld>
  <p:clrMapOvr>
    <a:masterClrMapping/>
  </p:clrMapOvr>
  <p:transition spd="slow" advTm="2832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/>
      <p:bldP spid="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4550" y="3039070"/>
            <a:ext cx="5086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5400" dirty="0" smtClean="0"/>
              <a:t>factored into 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76200" y="14478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291BDF"/>
                </a:solidFill>
              </a:rPr>
              <a:t>  </a:t>
            </a:r>
            <a:r>
              <a:rPr lang="en-US" sz="4800" b="1" dirty="0" smtClean="0">
                <a:solidFill>
                  <a:srgbClr val="291BDF"/>
                </a:solidFill>
                <a:latin typeface="cmsy10"/>
              </a:rPr>
              <a:t>8</a:t>
            </a:r>
            <a:r>
              <a:rPr lang="en-US" sz="4400" i="1" dirty="0" smtClean="0">
                <a:solidFill>
                  <a:srgbClr val="291BDF"/>
                </a:solidFill>
                <a:latin typeface="Consolas" pitchFamily="49" charset="0"/>
              </a:rPr>
              <a:t>x</a:t>
            </a:r>
            <a:r>
              <a:rPr lang="en-US" sz="4400" dirty="0" smtClean="0">
                <a:solidFill>
                  <a:srgbClr val="291BDF"/>
                </a:solidFill>
                <a:latin typeface="Consolas" pitchFamily="49" charset="0"/>
              </a:rPr>
              <a:t>:</a:t>
            </a:r>
            <a:r>
              <a:rPr lang="en-US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dirty="0" smtClean="0">
                <a:solidFill>
                  <a:srgbClr val="291BDF"/>
                </a:solidFill>
                <a:latin typeface="Consolas" pitchFamily="49" charset="0"/>
              </a:rPr>
              <a:t>next*(</a:t>
            </a:r>
            <a:r>
              <a:rPr lang="en-US" sz="4400" i="1" dirty="0" smtClean="0">
                <a:solidFill>
                  <a:srgbClr val="291BDF"/>
                </a:solidFill>
                <a:latin typeface="Consolas" pitchFamily="49" charset="0"/>
              </a:rPr>
              <a:t>root,x</a:t>
            </a:r>
            <a:r>
              <a:rPr lang="en-US" sz="4400" dirty="0" smtClean="0">
                <a:solidFill>
                  <a:srgbClr val="291BDF"/>
                </a:solidFill>
                <a:latin typeface="Consolas" pitchFamily="49" charset="0"/>
              </a:rPr>
              <a:t>)</a:t>
            </a:r>
            <a:r>
              <a:rPr lang="en-US" sz="1100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dirty="0" smtClean="0">
                <a:solidFill>
                  <a:srgbClr val="291BDF"/>
                </a:solidFill>
                <a:latin typeface="cmsy10"/>
              </a:rPr>
              <a:t>)</a:t>
            </a:r>
            <a:r>
              <a:rPr lang="en-US" sz="4000" i="1" dirty="0" smtClean="0">
                <a:solidFill>
                  <a:srgbClr val="291BDF"/>
                </a:solidFill>
                <a:latin typeface="Consolas" pitchFamily="49" charset="0"/>
              </a:rPr>
              <a:t>-1</a:t>
            </a:r>
            <a:r>
              <a:rPr lang="en-US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4000" i="1" dirty="0" smtClean="0">
                <a:solidFill>
                  <a:srgbClr val="291BDF"/>
                </a:solidFill>
                <a:latin typeface="Consolas" pitchFamily="49" charset="0"/>
              </a:rPr>
              <a:t>x.data</a:t>
            </a:r>
            <a:endParaRPr lang="en-US" sz="4000" dirty="0" smtClean="0">
              <a:solidFill>
                <a:srgbClr val="291BD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latin typeface="Consolas" pitchFamily="49" charset="0"/>
              </a:rPr>
              <a:t>root</a:t>
            </a:r>
            <a:r>
              <a:rPr lang="en-US" sz="2800" b="1" dirty="0" smtClean="0">
                <a:latin typeface="Consolas" pitchFamily="49" charset="0"/>
              </a:rPr>
              <a:t> </a:t>
            </a:r>
            <a:r>
              <a:rPr lang="en-US" sz="4400" b="1" dirty="0" smtClean="0">
                <a:latin typeface="Consolas" pitchFamily="49" charset="0"/>
              </a:rPr>
              <a:t>::</a:t>
            </a:r>
            <a:r>
              <a:rPr lang="en-US" sz="2800" b="1" dirty="0" smtClean="0"/>
              <a:t> 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|-1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endParaRPr lang="en-US" sz="4400" b="1" dirty="0" smtClean="0">
              <a:solidFill>
                <a:srgbClr val="291BDF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6166523" y="2933700"/>
            <a:ext cx="18344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A404"/>
                </a:solidFill>
              </a:rPr>
              <a:t>Type</a:t>
            </a:r>
            <a:r>
              <a:rPr lang="en-US" sz="6000" dirty="0" smtClean="0">
                <a:solidFill>
                  <a:srgbClr val="291BDF"/>
                </a:solidFill>
              </a:rPr>
              <a:t> 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1524000" y="2933700"/>
            <a:ext cx="1778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291BDF"/>
                </a:solidFill>
              </a:rPr>
              <a:t>Logic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10" idx="2"/>
          </p:cNvCxnSpPr>
          <p:nvPr>
            <p:custDataLst>
              <p:tags r:id="rId5"/>
            </p:custDataLst>
          </p:nvPr>
        </p:nvCxnSpPr>
        <p:spPr>
          <a:xfrm rot="16200000" flipH="1">
            <a:off x="6973887" y="4059237"/>
            <a:ext cx="1098890" cy="879141"/>
          </a:xfrm>
          <a:prstGeom prst="straightConnector1">
            <a:avLst/>
          </a:prstGeom>
          <a:ln w="63500">
            <a:solidFill>
              <a:srgbClr val="00A404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2"/>
          </p:cNvCxnSpPr>
          <p:nvPr>
            <p:custDataLst>
              <p:tags r:id="rId6"/>
            </p:custDataLst>
          </p:nvPr>
        </p:nvCxnSpPr>
        <p:spPr>
          <a:xfrm rot="16200000" flipH="1">
            <a:off x="3562194" y="2800194"/>
            <a:ext cx="1079840" cy="3378177"/>
          </a:xfrm>
          <a:prstGeom prst="straightConnector1">
            <a:avLst/>
          </a:prstGeom>
          <a:ln w="63500">
            <a:solidFill>
              <a:srgbClr val="291BDF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>
            <p:custDataLst>
              <p:tags r:id="rId7"/>
            </p:custDataLst>
          </p:nvPr>
        </p:nvCxnSpPr>
        <p:spPr>
          <a:xfrm rot="5400000">
            <a:off x="5097463" y="3042902"/>
            <a:ext cx="1079839" cy="2892760"/>
          </a:xfrm>
          <a:prstGeom prst="straightConnector1">
            <a:avLst/>
          </a:prstGeom>
          <a:ln w="63500">
            <a:solidFill>
              <a:srgbClr val="00A404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9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730341"/>
            <a:ext cx="93726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291BDF"/>
                </a:solidFill>
              </a:rPr>
              <a:t>Logic</a:t>
            </a:r>
            <a:endParaRPr lang="en-US" sz="54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5400" dirty="0" smtClean="0"/>
              <a:t>Describes Individual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962400"/>
            <a:ext cx="83820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00A404"/>
                </a:solidFill>
              </a:rPr>
              <a:t>Type</a:t>
            </a:r>
            <a:endParaRPr lang="en-US" sz="54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5400" dirty="0" smtClean="0"/>
              <a:t>Quantifies over Structure</a:t>
            </a:r>
            <a:endParaRPr lang="en-US" sz="4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915007"/>
            <a:ext cx="9163050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291BDF"/>
                </a:solidFill>
              </a:rPr>
              <a:t>Theorem Prover</a:t>
            </a:r>
            <a:endParaRPr lang="en-US" sz="54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4400" dirty="0" smtClean="0"/>
              <a:t>Reasoning about Individual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733800"/>
            <a:ext cx="9144000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00A404"/>
                </a:solidFill>
              </a:rPr>
              <a:t>Type System</a:t>
            </a:r>
            <a:endParaRPr lang="en-US" sz="54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4400" dirty="0" smtClean="0"/>
              <a:t>Quantified Reasoning about Structure</a:t>
            </a:r>
            <a:endParaRPr lang="en-US" sz="4000" dirty="0" smtClean="0"/>
          </a:p>
        </p:txBody>
      </p:sp>
    </p:spTree>
    <p:custDataLst>
      <p:tags r:id="rId1"/>
    </p:custDataLst>
  </p:cSld>
  <p:clrMapOvr>
    <a:masterClrMapping/>
  </p:clrMapOvr>
  <p:transition advTm="29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0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/>
              <a:t>Demo</a:t>
            </a:r>
          </a:p>
          <a:p>
            <a:pPr algn="ctr"/>
            <a:r>
              <a:rPr lang="en-US" sz="8800" dirty="0" smtClean="0"/>
              <a:t>“Map-Reduce”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434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6000" dirty="0" smtClean="0"/>
              <a:t>“Map-Reduce”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295400" y="1268104"/>
            <a:ext cx="72390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dirty="0">
                <a:latin typeface="Consolas" pitchFamily="49" charset="0"/>
              </a:rPr>
              <a:t>m</a:t>
            </a:r>
            <a:r>
              <a:rPr lang="en-US" sz="3200" dirty="0" smtClean="0">
                <a:latin typeface="Consolas" pitchFamily="49" charset="0"/>
              </a:rPr>
              <a:t>ap    ::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e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 -&gt; </a:t>
            </a:r>
            <a:r>
              <a:rPr lang="en-US" sz="7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k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, 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) </a:t>
            </a:r>
            <a:r>
              <a:rPr lang="en-US" sz="12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list)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      -&gt; </a:t>
            </a:r>
            <a:r>
              <a:rPr lang="en-US" sz="3200" b="1" i="1" dirty="0">
                <a:solidFill>
                  <a:srgbClr val="92D050"/>
                </a:solidFill>
                <a:latin typeface="Consolas" pitchFamily="49" charset="0"/>
              </a:rPr>
              <a:t>e</a:t>
            </a:r>
            <a:r>
              <a:rPr lang="en-US" sz="3200" b="1" i="1" dirty="0">
                <a:solidFill>
                  <a:srgbClr val="85E389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list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      -&gt; (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k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, 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  <a:r>
              <a:rPr lang="en-US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1" y="3325504"/>
            <a:ext cx="65532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dirty="0">
                <a:latin typeface="Consolas" pitchFamily="49" charset="0"/>
              </a:rPr>
              <a:t>g</a:t>
            </a:r>
            <a:r>
              <a:rPr lang="en-US" sz="3200" dirty="0" smtClean="0">
                <a:latin typeface="Consolas" pitchFamily="49" charset="0"/>
              </a:rPr>
              <a:t>roup  ::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k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, 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  <a:r>
              <a:rPr lang="en-US" sz="12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list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      -&gt; (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k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, 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 list)</a:t>
            </a:r>
            <a:r>
              <a:rPr lang="en-US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2" y="4835467"/>
            <a:ext cx="65532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dirty="0">
                <a:latin typeface="Consolas" pitchFamily="49" charset="0"/>
              </a:rPr>
              <a:t>r</a:t>
            </a:r>
            <a:r>
              <a:rPr lang="en-US" sz="3200" dirty="0" smtClean="0">
                <a:latin typeface="Consolas" pitchFamily="49" charset="0"/>
              </a:rPr>
              <a:t>educe ::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v</a:t>
            </a:r>
            <a:r>
              <a:rPr lang="en-US" sz="3200" b="1" i="1" dirty="0" smtClean="0">
                <a:solidFill>
                  <a:srgbClr val="85E389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-&gt; 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v</a:t>
            </a:r>
            <a:r>
              <a:rPr lang="en-US" sz="3200" b="1" i="1" dirty="0" smtClean="0">
                <a:solidFill>
                  <a:srgbClr val="85E389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-&gt; 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      -&gt; (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k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, 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v</a:t>
            </a:r>
            <a:r>
              <a:rPr lang="en-US" sz="3200" b="1" i="1" dirty="0" smtClean="0">
                <a:solidFill>
                  <a:srgbClr val="85E389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list)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table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      -&gt; (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k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, </a:t>
            </a:r>
            <a:r>
              <a:rPr lang="en-US" sz="3200" b="1" i="1" dirty="0" smtClean="0">
                <a:solidFill>
                  <a:srgbClr val="92D050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) table</a:t>
            </a:r>
          </a:p>
        </p:txBody>
      </p:sp>
    </p:spTree>
    <p:extLst>
      <p:ext uri="{BB962C8B-B14F-4D97-AF65-F5344CB8AC3E}">
        <p14:creationId xmlns:p14="http://schemas.microsoft.com/office/powerpoint/2010/main" val="1520759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6000" dirty="0" smtClean="0"/>
              <a:t>K-Means Clustering</a:t>
            </a:r>
            <a:endParaRPr lang="en-US" sz="6000" dirty="0"/>
          </a:p>
        </p:txBody>
      </p:sp>
      <p:sp>
        <p:nvSpPr>
          <p:cNvPr id="2" name="Rounded Rectangle 1"/>
          <p:cNvSpPr/>
          <p:nvPr/>
        </p:nvSpPr>
        <p:spPr>
          <a:xfrm>
            <a:off x="2057400" y="21426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57400" y="2877403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35904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47334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6600" y="54102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43066" y="60198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48200" y="60198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0" y="47334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0" y="54102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53200" y="2149523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53200" y="2884227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3200" y="3597323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19200" y="1219200"/>
            <a:ext cx="67818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5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5400" dirty="0" smtClean="0"/>
              <a:t>0. Choose K Centers Arbitrarily</a:t>
            </a:r>
            <a:endParaRPr lang="en-US" sz="5400" dirty="0"/>
          </a:p>
        </p:txBody>
      </p:sp>
      <p:sp>
        <p:nvSpPr>
          <p:cNvPr id="2" name="Rounded Rectangle 1"/>
          <p:cNvSpPr/>
          <p:nvPr/>
        </p:nvSpPr>
        <p:spPr>
          <a:xfrm>
            <a:off x="2057400" y="21426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57400" y="2877403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35904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47334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6600" y="54102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43066" y="60198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48200" y="60198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0" y="47334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0" y="54102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53200" y="2149523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53200" y="2884227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3200" y="3597323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1371600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3613245"/>
            <a:ext cx="4572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34000" y="4054523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19200" y="1219200"/>
            <a:ext cx="67818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10904"/>
          </a:xfrm>
        </p:spPr>
        <p:txBody>
          <a:bodyPr/>
          <a:lstStyle/>
          <a:p>
            <a:r>
              <a:rPr lang="en-US" sz="4800" dirty="0" smtClean="0"/>
              <a:t>1. (Map) Points to Nearest Center</a:t>
            </a:r>
            <a:endParaRPr lang="en-US" sz="4800" dirty="0"/>
          </a:p>
        </p:txBody>
      </p:sp>
      <p:sp>
        <p:nvSpPr>
          <p:cNvPr id="2" name="Rounded Rectangle 1"/>
          <p:cNvSpPr/>
          <p:nvPr/>
        </p:nvSpPr>
        <p:spPr>
          <a:xfrm>
            <a:off x="2057400" y="21426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57400" y="2877403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35904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47334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6600" y="54102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43066" y="60198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48200" y="60198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0" y="4733499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0" y="5410200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53200" y="2149523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53200" y="2884227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3200" y="3597323"/>
            <a:ext cx="4572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1371600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3613245"/>
            <a:ext cx="4572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34000" y="4054523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9200" y="1219200"/>
            <a:ext cx="67818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" idx="0"/>
            <a:endCxn id="4" idx="3"/>
          </p:cNvCxnSpPr>
          <p:nvPr/>
        </p:nvCxnSpPr>
        <p:spPr>
          <a:xfrm flipV="1">
            <a:off x="2286000" y="1761845"/>
            <a:ext cx="1057555" cy="38085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17" idx="1"/>
          </p:cNvCxnSpPr>
          <p:nvPr/>
        </p:nvCxnSpPr>
        <p:spPr>
          <a:xfrm>
            <a:off x="2514600" y="3106003"/>
            <a:ext cx="828955" cy="57419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  <a:endCxn id="17" idx="2"/>
          </p:cNvCxnSpPr>
          <p:nvPr/>
        </p:nvCxnSpPr>
        <p:spPr>
          <a:xfrm>
            <a:off x="2514600" y="3819099"/>
            <a:ext cx="762000" cy="2274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0"/>
            <a:endCxn id="17" idx="4"/>
          </p:cNvCxnSpPr>
          <p:nvPr/>
        </p:nvCxnSpPr>
        <p:spPr>
          <a:xfrm flipV="1">
            <a:off x="3505200" y="4070445"/>
            <a:ext cx="0" cy="66305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0"/>
            <a:endCxn id="17" idx="5"/>
          </p:cNvCxnSpPr>
          <p:nvPr/>
        </p:nvCxnSpPr>
        <p:spPr>
          <a:xfrm flipH="1" flipV="1">
            <a:off x="3666845" y="4003490"/>
            <a:ext cx="504821" cy="201631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0"/>
            <a:endCxn id="17" idx="6"/>
          </p:cNvCxnSpPr>
          <p:nvPr/>
        </p:nvCxnSpPr>
        <p:spPr>
          <a:xfrm flipH="1" flipV="1">
            <a:off x="3733800" y="3841845"/>
            <a:ext cx="1143000" cy="217795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0"/>
            <a:endCxn id="18" idx="4"/>
          </p:cNvCxnSpPr>
          <p:nvPr/>
        </p:nvCxnSpPr>
        <p:spPr>
          <a:xfrm flipV="1">
            <a:off x="5562600" y="4511723"/>
            <a:ext cx="0" cy="89847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0"/>
            <a:endCxn id="18" idx="4"/>
          </p:cNvCxnSpPr>
          <p:nvPr/>
        </p:nvCxnSpPr>
        <p:spPr>
          <a:xfrm flipV="1">
            <a:off x="5562600" y="4511723"/>
            <a:ext cx="0" cy="22177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5" idx="2"/>
            <a:endCxn id="18" idx="6"/>
          </p:cNvCxnSpPr>
          <p:nvPr/>
        </p:nvCxnSpPr>
        <p:spPr>
          <a:xfrm flipH="1">
            <a:off x="5791200" y="4054523"/>
            <a:ext cx="990600" cy="2286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2"/>
            <a:endCxn id="18" idx="7"/>
          </p:cNvCxnSpPr>
          <p:nvPr/>
        </p:nvCxnSpPr>
        <p:spPr>
          <a:xfrm flipH="1">
            <a:off x="5724245" y="3341427"/>
            <a:ext cx="1057555" cy="78005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3" idx="1"/>
            <a:endCxn id="18" idx="0"/>
          </p:cNvCxnSpPr>
          <p:nvPr/>
        </p:nvCxnSpPr>
        <p:spPr>
          <a:xfrm flipH="1">
            <a:off x="5562600" y="2378123"/>
            <a:ext cx="990600" cy="16764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8" idx="0"/>
          </p:cNvCxnSpPr>
          <p:nvPr/>
        </p:nvCxnSpPr>
        <p:spPr>
          <a:xfrm flipV="1">
            <a:off x="3505200" y="4121478"/>
            <a:ext cx="0" cy="128872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929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5199797" y="1228299"/>
            <a:ext cx="2797791" cy="5472752"/>
          </a:xfrm>
          <a:custGeom>
            <a:avLst/>
            <a:gdLst>
              <a:gd name="connsiteX0" fmla="*/ 0 w 2797791"/>
              <a:gd name="connsiteY0" fmla="*/ 1514901 h 5472752"/>
              <a:gd name="connsiteX1" fmla="*/ 2797791 w 2797791"/>
              <a:gd name="connsiteY1" fmla="*/ 0 h 5472752"/>
              <a:gd name="connsiteX2" fmla="*/ 2784143 w 2797791"/>
              <a:gd name="connsiteY2" fmla="*/ 5459104 h 5472752"/>
              <a:gd name="connsiteX3" fmla="*/ 0 w 2797791"/>
              <a:gd name="connsiteY3" fmla="*/ 5472752 h 5472752"/>
              <a:gd name="connsiteX4" fmla="*/ 0 w 2797791"/>
              <a:gd name="connsiteY4" fmla="*/ 1514901 h 547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7791" h="5472752">
                <a:moveTo>
                  <a:pt x="0" y="1514901"/>
                </a:moveTo>
                <a:lnTo>
                  <a:pt x="2797791" y="0"/>
                </a:lnTo>
                <a:cubicBezTo>
                  <a:pt x="2793242" y="1819701"/>
                  <a:pt x="2788692" y="3639403"/>
                  <a:pt x="2784143" y="5459104"/>
                </a:cubicBezTo>
                <a:lnTo>
                  <a:pt x="0" y="5472752"/>
                </a:lnTo>
                <a:lnTo>
                  <a:pt x="0" y="1514901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214651" y="2756848"/>
            <a:ext cx="3971498" cy="3944203"/>
          </a:xfrm>
          <a:custGeom>
            <a:avLst/>
            <a:gdLst>
              <a:gd name="connsiteX0" fmla="*/ 0 w 3971498"/>
              <a:gd name="connsiteY0" fmla="*/ 0 h 3944203"/>
              <a:gd name="connsiteX1" fmla="*/ 3971498 w 3971498"/>
              <a:gd name="connsiteY1" fmla="*/ 0 h 3944203"/>
              <a:gd name="connsiteX2" fmla="*/ 3971498 w 3971498"/>
              <a:gd name="connsiteY2" fmla="*/ 3944203 h 3944203"/>
              <a:gd name="connsiteX3" fmla="*/ 0 w 3971498"/>
              <a:gd name="connsiteY3" fmla="*/ 3944203 h 3944203"/>
              <a:gd name="connsiteX4" fmla="*/ 0 w 3971498"/>
              <a:gd name="connsiteY4" fmla="*/ 0 h 394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1498" h="3944203">
                <a:moveTo>
                  <a:pt x="0" y="0"/>
                </a:moveTo>
                <a:lnTo>
                  <a:pt x="3971498" y="0"/>
                </a:lnTo>
                <a:lnTo>
                  <a:pt x="3971498" y="3944203"/>
                </a:lnTo>
                <a:lnTo>
                  <a:pt x="0" y="39442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214652" y="1214651"/>
            <a:ext cx="6778388" cy="1514901"/>
          </a:xfrm>
          <a:custGeom>
            <a:avLst/>
            <a:gdLst>
              <a:gd name="connsiteX0" fmla="*/ 0 w 5227092"/>
              <a:gd name="connsiteY0" fmla="*/ 1514901 h 1514901"/>
              <a:gd name="connsiteX1" fmla="*/ 4271749 w 5227092"/>
              <a:gd name="connsiteY1" fmla="*/ 1514901 h 1514901"/>
              <a:gd name="connsiteX2" fmla="*/ 5227092 w 5227092"/>
              <a:gd name="connsiteY2" fmla="*/ 0 h 1514901"/>
              <a:gd name="connsiteX3" fmla="*/ 13648 w 5227092"/>
              <a:gd name="connsiteY3" fmla="*/ 13648 h 1514901"/>
              <a:gd name="connsiteX4" fmla="*/ 0 w 5227092"/>
              <a:gd name="connsiteY4" fmla="*/ 1514901 h 1514901"/>
              <a:gd name="connsiteX0" fmla="*/ 0 w 7258497"/>
              <a:gd name="connsiteY0" fmla="*/ 1514901 h 1514901"/>
              <a:gd name="connsiteX1" fmla="*/ 4271749 w 7258497"/>
              <a:gd name="connsiteY1" fmla="*/ 1514901 h 1514901"/>
              <a:gd name="connsiteX2" fmla="*/ 7258497 w 7258497"/>
              <a:gd name="connsiteY2" fmla="*/ 0 h 1514901"/>
              <a:gd name="connsiteX3" fmla="*/ 13648 w 7258497"/>
              <a:gd name="connsiteY3" fmla="*/ 13648 h 1514901"/>
              <a:gd name="connsiteX4" fmla="*/ 0 w 7258497"/>
              <a:gd name="connsiteY4" fmla="*/ 1514901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497" h="1514901">
                <a:moveTo>
                  <a:pt x="0" y="1514901"/>
                </a:moveTo>
                <a:lnTo>
                  <a:pt x="4271749" y="1514901"/>
                </a:lnTo>
                <a:lnTo>
                  <a:pt x="7258497" y="0"/>
                </a:lnTo>
                <a:lnTo>
                  <a:pt x="13648" y="13648"/>
                </a:lnTo>
                <a:lnTo>
                  <a:pt x="0" y="1514901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10904"/>
          </a:xfrm>
        </p:spPr>
        <p:txBody>
          <a:bodyPr/>
          <a:lstStyle/>
          <a:p>
            <a:r>
              <a:rPr lang="en-US" sz="4800" dirty="0"/>
              <a:t>2</a:t>
            </a:r>
            <a:r>
              <a:rPr lang="en-US" sz="4800" dirty="0" smtClean="0"/>
              <a:t>. (Group) Points by Center</a:t>
            </a:r>
            <a:endParaRPr lang="en-US" sz="4800" dirty="0"/>
          </a:p>
        </p:txBody>
      </p:sp>
      <p:sp>
        <p:nvSpPr>
          <p:cNvPr id="2" name="Rounded Rectangle 1"/>
          <p:cNvSpPr/>
          <p:nvPr/>
        </p:nvSpPr>
        <p:spPr>
          <a:xfrm>
            <a:off x="2057400" y="2142699"/>
            <a:ext cx="4572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57400" y="2877403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3590499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4733499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6600" y="5410200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43066" y="6019800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48200" y="6019800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0" y="4733499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0" y="5410200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53200" y="2149523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53200" y="2884227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3200" y="3597323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1371600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3613245"/>
            <a:ext cx="4572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34000" y="4054523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9200" y="1219200"/>
            <a:ext cx="67818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5199797" y="1228299"/>
            <a:ext cx="2797791" cy="5472752"/>
          </a:xfrm>
          <a:custGeom>
            <a:avLst/>
            <a:gdLst>
              <a:gd name="connsiteX0" fmla="*/ 0 w 2797791"/>
              <a:gd name="connsiteY0" fmla="*/ 1514901 h 5472752"/>
              <a:gd name="connsiteX1" fmla="*/ 2797791 w 2797791"/>
              <a:gd name="connsiteY1" fmla="*/ 0 h 5472752"/>
              <a:gd name="connsiteX2" fmla="*/ 2784143 w 2797791"/>
              <a:gd name="connsiteY2" fmla="*/ 5459104 h 5472752"/>
              <a:gd name="connsiteX3" fmla="*/ 0 w 2797791"/>
              <a:gd name="connsiteY3" fmla="*/ 5472752 h 5472752"/>
              <a:gd name="connsiteX4" fmla="*/ 0 w 2797791"/>
              <a:gd name="connsiteY4" fmla="*/ 1514901 h 547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7791" h="5472752">
                <a:moveTo>
                  <a:pt x="0" y="1514901"/>
                </a:moveTo>
                <a:lnTo>
                  <a:pt x="2797791" y="0"/>
                </a:lnTo>
                <a:cubicBezTo>
                  <a:pt x="2793242" y="1819701"/>
                  <a:pt x="2788692" y="3639403"/>
                  <a:pt x="2784143" y="5459104"/>
                </a:cubicBezTo>
                <a:lnTo>
                  <a:pt x="0" y="5472752"/>
                </a:lnTo>
                <a:lnTo>
                  <a:pt x="0" y="1514901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214651" y="2756848"/>
            <a:ext cx="3971498" cy="3944203"/>
          </a:xfrm>
          <a:custGeom>
            <a:avLst/>
            <a:gdLst>
              <a:gd name="connsiteX0" fmla="*/ 0 w 3971498"/>
              <a:gd name="connsiteY0" fmla="*/ 0 h 3944203"/>
              <a:gd name="connsiteX1" fmla="*/ 3971498 w 3971498"/>
              <a:gd name="connsiteY1" fmla="*/ 0 h 3944203"/>
              <a:gd name="connsiteX2" fmla="*/ 3971498 w 3971498"/>
              <a:gd name="connsiteY2" fmla="*/ 3944203 h 3944203"/>
              <a:gd name="connsiteX3" fmla="*/ 0 w 3971498"/>
              <a:gd name="connsiteY3" fmla="*/ 3944203 h 3944203"/>
              <a:gd name="connsiteX4" fmla="*/ 0 w 3971498"/>
              <a:gd name="connsiteY4" fmla="*/ 0 h 394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1498" h="3944203">
                <a:moveTo>
                  <a:pt x="0" y="0"/>
                </a:moveTo>
                <a:lnTo>
                  <a:pt x="3971498" y="0"/>
                </a:lnTo>
                <a:lnTo>
                  <a:pt x="3971498" y="3944203"/>
                </a:lnTo>
                <a:lnTo>
                  <a:pt x="0" y="39442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214652" y="1214651"/>
            <a:ext cx="6778388" cy="1514901"/>
          </a:xfrm>
          <a:custGeom>
            <a:avLst/>
            <a:gdLst>
              <a:gd name="connsiteX0" fmla="*/ 0 w 5227092"/>
              <a:gd name="connsiteY0" fmla="*/ 1514901 h 1514901"/>
              <a:gd name="connsiteX1" fmla="*/ 4271749 w 5227092"/>
              <a:gd name="connsiteY1" fmla="*/ 1514901 h 1514901"/>
              <a:gd name="connsiteX2" fmla="*/ 5227092 w 5227092"/>
              <a:gd name="connsiteY2" fmla="*/ 0 h 1514901"/>
              <a:gd name="connsiteX3" fmla="*/ 13648 w 5227092"/>
              <a:gd name="connsiteY3" fmla="*/ 13648 h 1514901"/>
              <a:gd name="connsiteX4" fmla="*/ 0 w 5227092"/>
              <a:gd name="connsiteY4" fmla="*/ 1514901 h 1514901"/>
              <a:gd name="connsiteX0" fmla="*/ 0 w 7258497"/>
              <a:gd name="connsiteY0" fmla="*/ 1514901 h 1514901"/>
              <a:gd name="connsiteX1" fmla="*/ 4271749 w 7258497"/>
              <a:gd name="connsiteY1" fmla="*/ 1514901 h 1514901"/>
              <a:gd name="connsiteX2" fmla="*/ 7258497 w 7258497"/>
              <a:gd name="connsiteY2" fmla="*/ 0 h 1514901"/>
              <a:gd name="connsiteX3" fmla="*/ 13648 w 7258497"/>
              <a:gd name="connsiteY3" fmla="*/ 13648 h 1514901"/>
              <a:gd name="connsiteX4" fmla="*/ 0 w 7258497"/>
              <a:gd name="connsiteY4" fmla="*/ 1514901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497" h="1514901">
                <a:moveTo>
                  <a:pt x="0" y="1514901"/>
                </a:moveTo>
                <a:lnTo>
                  <a:pt x="4271749" y="1514901"/>
                </a:lnTo>
                <a:lnTo>
                  <a:pt x="7258497" y="0"/>
                </a:lnTo>
                <a:lnTo>
                  <a:pt x="13648" y="13648"/>
                </a:lnTo>
                <a:lnTo>
                  <a:pt x="0" y="1514901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7144"/>
            <a:ext cx="9144000" cy="810904"/>
          </a:xfrm>
        </p:spPr>
        <p:txBody>
          <a:bodyPr/>
          <a:lstStyle/>
          <a:p>
            <a:r>
              <a:rPr lang="en-US" sz="4000" dirty="0" smtClean="0"/>
              <a:t>3. (Reduce) Centroids into New Centers</a:t>
            </a:r>
            <a:endParaRPr lang="en-US" sz="4000" dirty="0"/>
          </a:p>
        </p:txBody>
      </p:sp>
      <p:sp>
        <p:nvSpPr>
          <p:cNvPr id="2" name="Rounded Rectangle 1"/>
          <p:cNvSpPr/>
          <p:nvPr/>
        </p:nvSpPr>
        <p:spPr>
          <a:xfrm>
            <a:off x="2057400" y="2142699"/>
            <a:ext cx="4572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57400" y="2877403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3590499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4733499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6600" y="5410200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43066" y="6019800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48200" y="6019800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0" y="4733499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0" y="5410200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53200" y="2149523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53200" y="2884227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3200" y="3597323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57400" y="2149523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76936" y="4346815"/>
            <a:ext cx="4572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29951" y="3597323"/>
            <a:ext cx="45720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9200" y="1219200"/>
            <a:ext cx="67818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17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14652" y="2599899"/>
            <a:ext cx="6786348" cy="41057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607826" y="1228298"/>
            <a:ext cx="3393174" cy="4904095"/>
          </a:xfrm>
          <a:custGeom>
            <a:avLst/>
            <a:gdLst>
              <a:gd name="connsiteX0" fmla="*/ 0 w 2797791"/>
              <a:gd name="connsiteY0" fmla="*/ 1514901 h 5472752"/>
              <a:gd name="connsiteX1" fmla="*/ 2797791 w 2797791"/>
              <a:gd name="connsiteY1" fmla="*/ 0 h 5472752"/>
              <a:gd name="connsiteX2" fmla="*/ 2784143 w 2797791"/>
              <a:gd name="connsiteY2" fmla="*/ 5459104 h 5472752"/>
              <a:gd name="connsiteX3" fmla="*/ 0 w 2797791"/>
              <a:gd name="connsiteY3" fmla="*/ 5472752 h 5472752"/>
              <a:gd name="connsiteX4" fmla="*/ 0 w 2797791"/>
              <a:gd name="connsiteY4" fmla="*/ 1514901 h 5472752"/>
              <a:gd name="connsiteX0" fmla="*/ 0 w 3438110"/>
              <a:gd name="connsiteY0" fmla="*/ 1749990 h 5472752"/>
              <a:gd name="connsiteX1" fmla="*/ 3438110 w 3438110"/>
              <a:gd name="connsiteY1" fmla="*/ 0 h 5472752"/>
              <a:gd name="connsiteX2" fmla="*/ 3424462 w 3438110"/>
              <a:gd name="connsiteY2" fmla="*/ 5459104 h 5472752"/>
              <a:gd name="connsiteX3" fmla="*/ 640319 w 3438110"/>
              <a:gd name="connsiteY3" fmla="*/ 5472752 h 5472752"/>
              <a:gd name="connsiteX4" fmla="*/ 0 w 3438110"/>
              <a:gd name="connsiteY4" fmla="*/ 1749990 h 5472752"/>
              <a:gd name="connsiteX0" fmla="*/ 0 w 3438110"/>
              <a:gd name="connsiteY0" fmla="*/ 1749990 h 5528067"/>
              <a:gd name="connsiteX1" fmla="*/ 3438110 w 3438110"/>
              <a:gd name="connsiteY1" fmla="*/ 0 h 5528067"/>
              <a:gd name="connsiteX2" fmla="*/ 3424462 w 3438110"/>
              <a:gd name="connsiteY2" fmla="*/ 5459104 h 5528067"/>
              <a:gd name="connsiteX3" fmla="*/ 2457441 w 3438110"/>
              <a:gd name="connsiteY3" fmla="*/ 5528067 h 5528067"/>
              <a:gd name="connsiteX4" fmla="*/ 0 w 3438110"/>
              <a:gd name="connsiteY4" fmla="*/ 1749990 h 5528067"/>
              <a:gd name="connsiteX0" fmla="*/ 0 w 3438110"/>
              <a:gd name="connsiteY0" fmla="*/ 1749990 h 5569735"/>
              <a:gd name="connsiteX1" fmla="*/ 3438110 w 3438110"/>
              <a:gd name="connsiteY1" fmla="*/ 0 h 5569735"/>
              <a:gd name="connsiteX2" fmla="*/ 3424462 w 3438110"/>
              <a:gd name="connsiteY2" fmla="*/ 5569735 h 5569735"/>
              <a:gd name="connsiteX3" fmla="*/ 2457441 w 3438110"/>
              <a:gd name="connsiteY3" fmla="*/ 5528067 h 5569735"/>
              <a:gd name="connsiteX4" fmla="*/ 0 w 3438110"/>
              <a:gd name="connsiteY4" fmla="*/ 1749990 h 5569735"/>
              <a:gd name="connsiteX0" fmla="*/ 0 w 3438110"/>
              <a:gd name="connsiteY0" fmla="*/ 1749990 h 5569735"/>
              <a:gd name="connsiteX1" fmla="*/ 1811355 w 3438110"/>
              <a:gd name="connsiteY1" fmla="*/ 791049 h 5569735"/>
              <a:gd name="connsiteX2" fmla="*/ 3438110 w 3438110"/>
              <a:gd name="connsiteY2" fmla="*/ 0 h 5569735"/>
              <a:gd name="connsiteX3" fmla="*/ 3424462 w 3438110"/>
              <a:gd name="connsiteY3" fmla="*/ 5569735 h 5569735"/>
              <a:gd name="connsiteX4" fmla="*/ 2457441 w 3438110"/>
              <a:gd name="connsiteY4" fmla="*/ 5528067 h 5569735"/>
              <a:gd name="connsiteX5" fmla="*/ 0 w 3438110"/>
              <a:gd name="connsiteY5" fmla="*/ 1749990 h 5569735"/>
              <a:gd name="connsiteX0" fmla="*/ 57684 w 3495794"/>
              <a:gd name="connsiteY0" fmla="*/ 1749991 h 5569736"/>
              <a:gd name="connsiteX1" fmla="*/ 0 w 3495794"/>
              <a:gd name="connsiteY1" fmla="*/ 0 h 5569736"/>
              <a:gd name="connsiteX2" fmla="*/ 3495794 w 3495794"/>
              <a:gd name="connsiteY2" fmla="*/ 1 h 5569736"/>
              <a:gd name="connsiteX3" fmla="*/ 3482146 w 3495794"/>
              <a:gd name="connsiteY3" fmla="*/ 5569736 h 5569736"/>
              <a:gd name="connsiteX4" fmla="*/ 2515125 w 3495794"/>
              <a:gd name="connsiteY4" fmla="*/ 5528068 h 5569736"/>
              <a:gd name="connsiteX5" fmla="*/ 57684 w 3495794"/>
              <a:gd name="connsiteY5" fmla="*/ 1749991 h 5569736"/>
              <a:gd name="connsiteX0" fmla="*/ 23073 w 3495794"/>
              <a:gd name="connsiteY0" fmla="*/ 1749991 h 5569736"/>
              <a:gd name="connsiteX1" fmla="*/ 0 w 3495794"/>
              <a:gd name="connsiteY1" fmla="*/ 0 h 5569736"/>
              <a:gd name="connsiteX2" fmla="*/ 3495794 w 3495794"/>
              <a:gd name="connsiteY2" fmla="*/ 1 h 5569736"/>
              <a:gd name="connsiteX3" fmla="*/ 3482146 w 3495794"/>
              <a:gd name="connsiteY3" fmla="*/ 5569736 h 5569736"/>
              <a:gd name="connsiteX4" fmla="*/ 2515125 w 3495794"/>
              <a:gd name="connsiteY4" fmla="*/ 5528068 h 5569736"/>
              <a:gd name="connsiteX5" fmla="*/ 23073 w 3495794"/>
              <a:gd name="connsiteY5" fmla="*/ 1749991 h 5569736"/>
              <a:gd name="connsiteX0" fmla="*/ 23073 w 3495794"/>
              <a:gd name="connsiteY0" fmla="*/ 1749991 h 5569736"/>
              <a:gd name="connsiteX1" fmla="*/ 0 w 3495794"/>
              <a:gd name="connsiteY1" fmla="*/ 0 h 5569736"/>
              <a:gd name="connsiteX2" fmla="*/ 3495794 w 3495794"/>
              <a:gd name="connsiteY2" fmla="*/ 1 h 5569736"/>
              <a:gd name="connsiteX3" fmla="*/ 3482146 w 3495794"/>
              <a:gd name="connsiteY3" fmla="*/ 5569736 h 5569736"/>
              <a:gd name="connsiteX4" fmla="*/ 23073 w 3495794"/>
              <a:gd name="connsiteY4" fmla="*/ 1749991 h 5569736"/>
              <a:gd name="connsiteX0" fmla="*/ 23073 w 3498251"/>
              <a:gd name="connsiteY0" fmla="*/ 1749991 h 4986857"/>
              <a:gd name="connsiteX1" fmla="*/ 0 w 3498251"/>
              <a:gd name="connsiteY1" fmla="*/ 0 h 4986857"/>
              <a:gd name="connsiteX2" fmla="*/ 3495794 w 3498251"/>
              <a:gd name="connsiteY2" fmla="*/ 1 h 4986857"/>
              <a:gd name="connsiteX3" fmla="*/ 3497070 w 3498251"/>
              <a:gd name="connsiteY3" fmla="*/ 4986857 h 4986857"/>
              <a:gd name="connsiteX4" fmla="*/ 23073 w 3498251"/>
              <a:gd name="connsiteY4" fmla="*/ 1749991 h 49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8251" h="4986857">
                <a:moveTo>
                  <a:pt x="23073" y="1749991"/>
                </a:moveTo>
                <a:lnTo>
                  <a:pt x="0" y="0"/>
                </a:lnTo>
                <a:lnTo>
                  <a:pt x="3495794" y="1"/>
                </a:lnTo>
                <a:cubicBezTo>
                  <a:pt x="3491245" y="1819702"/>
                  <a:pt x="3501619" y="3167156"/>
                  <a:pt x="3497070" y="4986857"/>
                </a:cubicBezTo>
                <a:lnTo>
                  <a:pt x="23073" y="1749991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214652" y="1214652"/>
            <a:ext cx="3395448" cy="4864289"/>
          </a:xfrm>
          <a:custGeom>
            <a:avLst/>
            <a:gdLst>
              <a:gd name="connsiteX0" fmla="*/ 0 w 5227092"/>
              <a:gd name="connsiteY0" fmla="*/ 1514901 h 1514901"/>
              <a:gd name="connsiteX1" fmla="*/ 4271749 w 5227092"/>
              <a:gd name="connsiteY1" fmla="*/ 1514901 h 1514901"/>
              <a:gd name="connsiteX2" fmla="*/ 5227092 w 5227092"/>
              <a:gd name="connsiteY2" fmla="*/ 0 h 1514901"/>
              <a:gd name="connsiteX3" fmla="*/ 13648 w 5227092"/>
              <a:gd name="connsiteY3" fmla="*/ 13648 h 1514901"/>
              <a:gd name="connsiteX4" fmla="*/ 0 w 5227092"/>
              <a:gd name="connsiteY4" fmla="*/ 1514901 h 1514901"/>
              <a:gd name="connsiteX0" fmla="*/ 0 w 7258497"/>
              <a:gd name="connsiteY0" fmla="*/ 1514901 h 1514901"/>
              <a:gd name="connsiteX1" fmla="*/ 4271749 w 7258497"/>
              <a:gd name="connsiteY1" fmla="*/ 1514901 h 1514901"/>
              <a:gd name="connsiteX2" fmla="*/ 7258497 w 7258497"/>
              <a:gd name="connsiteY2" fmla="*/ 0 h 1514901"/>
              <a:gd name="connsiteX3" fmla="*/ 13648 w 7258497"/>
              <a:gd name="connsiteY3" fmla="*/ 13648 h 1514901"/>
              <a:gd name="connsiteX4" fmla="*/ 0 w 7258497"/>
              <a:gd name="connsiteY4" fmla="*/ 1514901 h 1514901"/>
              <a:gd name="connsiteX0" fmla="*/ 0 w 7258497"/>
              <a:gd name="connsiteY0" fmla="*/ 3630304 h 3630304"/>
              <a:gd name="connsiteX1" fmla="*/ 4271749 w 7258497"/>
              <a:gd name="connsiteY1" fmla="*/ 1514901 h 3630304"/>
              <a:gd name="connsiteX2" fmla="*/ 7258497 w 7258497"/>
              <a:gd name="connsiteY2" fmla="*/ 0 h 3630304"/>
              <a:gd name="connsiteX3" fmla="*/ 13648 w 7258497"/>
              <a:gd name="connsiteY3" fmla="*/ 13648 h 3630304"/>
              <a:gd name="connsiteX4" fmla="*/ 0 w 7258497"/>
              <a:gd name="connsiteY4" fmla="*/ 3630304 h 3630304"/>
              <a:gd name="connsiteX0" fmla="*/ 0 w 7258497"/>
              <a:gd name="connsiteY0" fmla="*/ 3630304 h 3630304"/>
              <a:gd name="connsiteX1" fmla="*/ 4315592 w 7258497"/>
              <a:gd name="connsiteY1" fmla="*/ 1746913 h 3630304"/>
              <a:gd name="connsiteX2" fmla="*/ 7258497 w 7258497"/>
              <a:gd name="connsiteY2" fmla="*/ 0 h 3630304"/>
              <a:gd name="connsiteX3" fmla="*/ 13648 w 7258497"/>
              <a:gd name="connsiteY3" fmla="*/ 13648 h 3630304"/>
              <a:gd name="connsiteX4" fmla="*/ 0 w 7258497"/>
              <a:gd name="connsiteY4" fmla="*/ 3630304 h 3630304"/>
              <a:gd name="connsiteX0" fmla="*/ 0 w 4315592"/>
              <a:gd name="connsiteY0" fmla="*/ 3630304 h 3630304"/>
              <a:gd name="connsiteX1" fmla="*/ 4315592 w 4315592"/>
              <a:gd name="connsiteY1" fmla="*/ 1746913 h 3630304"/>
              <a:gd name="connsiteX2" fmla="*/ 4306384 w 4315592"/>
              <a:gd name="connsiteY2" fmla="*/ 0 h 3630304"/>
              <a:gd name="connsiteX3" fmla="*/ 13648 w 4315592"/>
              <a:gd name="connsiteY3" fmla="*/ 13648 h 3630304"/>
              <a:gd name="connsiteX4" fmla="*/ 0 w 4315592"/>
              <a:gd name="connsiteY4" fmla="*/ 3630304 h 3630304"/>
              <a:gd name="connsiteX0" fmla="*/ 0 w 4315592"/>
              <a:gd name="connsiteY0" fmla="*/ 3630304 h 3630304"/>
              <a:gd name="connsiteX1" fmla="*/ 4315592 w 4315592"/>
              <a:gd name="connsiteY1" fmla="*/ 1510732 h 3630304"/>
              <a:gd name="connsiteX2" fmla="*/ 4306384 w 4315592"/>
              <a:gd name="connsiteY2" fmla="*/ 0 h 3630304"/>
              <a:gd name="connsiteX3" fmla="*/ 13648 w 4315592"/>
              <a:gd name="connsiteY3" fmla="*/ 13648 h 3630304"/>
              <a:gd name="connsiteX4" fmla="*/ 0 w 4315592"/>
              <a:gd name="connsiteY4" fmla="*/ 3630304 h 3630304"/>
              <a:gd name="connsiteX0" fmla="*/ 0 w 4315592"/>
              <a:gd name="connsiteY0" fmla="*/ 4208949 h 4208949"/>
              <a:gd name="connsiteX1" fmla="*/ 4315592 w 4315592"/>
              <a:gd name="connsiteY1" fmla="*/ 1510732 h 4208949"/>
              <a:gd name="connsiteX2" fmla="*/ 4306384 w 4315592"/>
              <a:gd name="connsiteY2" fmla="*/ 0 h 4208949"/>
              <a:gd name="connsiteX3" fmla="*/ 13648 w 4315592"/>
              <a:gd name="connsiteY3" fmla="*/ 13648 h 4208949"/>
              <a:gd name="connsiteX4" fmla="*/ 0 w 4315592"/>
              <a:gd name="connsiteY4" fmla="*/ 4208949 h 420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5592" h="4208949">
                <a:moveTo>
                  <a:pt x="0" y="4208949"/>
                </a:moveTo>
                <a:lnTo>
                  <a:pt x="4315592" y="1510732"/>
                </a:lnTo>
                <a:cubicBezTo>
                  <a:pt x="4312523" y="928428"/>
                  <a:pt x="4309453" y="582304"/>
                  <a:pt x="4306384" y="0"/>
                </a:cubicBezTo>
                <a:lnTo>
                  <a:pt x="13648" y="13648"/>
                </a:lnTo>
                <a:cubicBezTo>
                  <a:pt x="9099" y="1219200"/>
                  <a:pt x="4549" y="3003397"/>
                  <a:pt x="0" y="4208949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0512"/>
            <a:ext cx="9144000" cy="838200"/>
          </a:xfrm>
        </p:spPr>
        <p:txBody>
          <a:bodyPr/>
          <a:lstStyle/>
          <a:p>
            <a:r>
              <a:rPr lang="en-US" sz="4800" dirty="0" smtClean="0"/>
              <a:t>Repeat 1,2,3 Until Convergence</a:t>
            </a:r>
            <a:endParaRPr lang="en-US" sz="4800" dirty="0"/>
          </a:p>
        </p:txBody>
      </p:sp>
      <p:sp>
        <p:nvSpPr>
          <p:cNvPr id="2" name="Rounded Rectangle 1"/>
          <p:cNvSpPr/>
          <p:nvPr/>
        </p:nvSpPr>
        <p:spPr>
          <a:xfrm>
            <a:off x="2057400" y="2142699"/>
            <a:ext cx="4572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57400" y="2877403"/>
            <a:ext cx="4572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3590499"/>
            <a:ext cx="4572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4733499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6600" y="5410200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43066" y="6019800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48200" y="6019800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0" y="4733499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0" y="5410200"/>
            <a:ext cx="457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53200" y="2149523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53200" y="2884227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3200" y="3597323"/>
            <a:ext cx="457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9200" y="1219200"/>
            <a:ext cx="67818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609600" y="104504"/>
            <a:ext cx="7848600" cy="6635930"/>
          </a:xfrm>
          <a:prstGeom prst="verticalScroll">
            <a:avLst>
              <a:gd name="adj" fmla="val 3129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endParaRPr lang="en-US" dirty="0"/>
          </a:p>
        </p:txBody>
      </p:sp>
      <p:sp>
        <p:nvSpPr>
          <p:cNvPr id="19" name="Rounded Rectangle 18"/>
          <p:cNvSpPr/>
          <p:nvPr>
            <p:custDataLst>
              <p:tags r:id="rId2"/>
            </p:custDataLst>
          </p:nvPr>
        </p:nvSpPr>
        <p:spPr>
          <a:xfrm>
            <a:off x="636896" y="1004248"/>
            <a:ext cx="878006" cy="4548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>
            <p:custDataLst>
              <p:tags r:id="rId3"/>
            </p:custDataLst>
          </p:nvPr>
        </p:nvSpPr>
        <p:spPr>
          <a:xfrm>
            <a:off x="640306" y="2743200"/>
            <a:ext cx="878006" cy="4548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>
            <p:custDataLst>
              <p:tags r:id="rId4"/>
            </p:custDataLst>
          </p:nvPr>
        </p:nvSpPr>
        <p:spPr>
          <a:xfrm>
            <a:off x="640306" y="3317544"/>
            <a:ext cx="878006" cy="4548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315685"/>
            <a:ext cx="7696200" cy="60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3200" b="1" dirty="0" smtClean="0">
                <a:latin typeface="Consolas" pitchFamily="49" charset="0"/>
              </a:rPr>
              <a:t>char* </a:t>
            </a:r>
            <a:r>
              <a:rPr lang="en-US" sz="3200" dirty="0" err="1" smtClean="0">
                <a:latin typeface="Consolas" pitchFamily="49" charset="0"/>
              </a:rPr>
              <a:t>rev_copy</a:t>
            </a:r>
            <a:r>
              <a:rPr lang="en-US" sz="3200" dirty="0" smtClean="0">
                <a:latin typeface="Consolas" pitchFamily="49" charset="0"/>
              </a:rPr>
              <a:t>(</a:t>
            </a:r>
            <a:r>
              <a:rPr lang="en-US" sz="3200" b="1" dirty="0" smtClean="0">
                <a:latin typeface="Consolas" pitchFamily="49" charset="0"/>
              </a:rPr>
              <a:t>char* </a:t>
            </a:r>
            <a:r>
              <a:rPr lang="en-US" sz="3200" dirty="0" smtClean="0">
                <a:latin typeface="Consolas" pitchFamily="49" charset="0"/>
              </a:rPr>
              <a:t>a, </a:t>
            </a:r>
            <a:r>
              <a:rPr lang="en-US" sz="3200" b="1" dirty="0" err="1" smtClean="0">
                <a:latin typeface="Consolas" pitchFamily="49" charset="0"/>
              </a:rPr>
              <a:t>int</a:t>
            </a:r>
            <a:r>
              <a:rPr lang="en-US" sz="3200" dirty="0" smtClean="0">
                <a:latin typeface="Consolas" pitchFamily="49" charset="0"/>
              </a:rPr>
              <a:t> n){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3200" dirty="0" smtClean="0">
                <a:latin typeface="Consolas" pitchFamily="49" charset="0"/>
              </a:rPr>
              <a:t>  </a:t>
            </a:r>
            <a:r>
              <a:rPr lang="en-US" sz="3200" dirty="0" err="1" smtClean="0">
                <a:latin typeface="Consolas" pitchFamily="49" charset="0"/>
              </a:rPr>
              <a:t>i</a:t>
            </a:r>
            <a:r>
              <a:rPr lang="en-US" sz="3200" dirty="0" smtClean="0">
                <a:latin typeface="Consolas" pitchFamily="49" charset="0"/>
              </a:rPr>
              <a:t> = 0;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3200" dirty="0" smtClean="0">
                <a:latin typeface="Consolas" pitchFamily="49" charset="0"/>
              </a:rPr>
              <a:t>  j = n – 1;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3200" dirty="0" smtClean="0">
                <a:latin typeface="Consolas" pitchFamily="49" charset="0"/>
              </a:rPr>
              <a:t>  b = </a:t>
            </a:r>
            <a:r>
              <a:rPr lang="en-US" sz="3200" b="1" dirty="0" err="1" smtClean="0">
                <a:latin typeface="Consolas" pitchFamily="49" charset="0"/>
              </a:rPr>
              <a:t>malloc</a:t>
            </a:r>
            <a:r>
              <a:rPr lang="en-US" sz="3200" dirty="0" smtClean="0">
                <a:latin typeface="Consolas" pitchFamily="49" charset="0"/>
              </a:rPr>
              <a:t>(n);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3200" dirty="0" smtClean="0">
                <a:latin typeface="Consolas" pitchFamily="49" charset="0"/>
              </a:rPr>
              <a:t>  </a:t>
            </a:r>
            <a:r>
              <a:rPr lang="en-US" sz="3200" b="1" dirty="0" smtClean="0">
                <a:latin typeface="Consolas" pitchFamily="49" charset="0"/>
              </a:rPr>
              <a:t>while</a:t>
            </a:r>
            <a:r>
              <a:rPr lang="en-US" sz="3200" dirty="0" smtClean="0">
                <a:latin typeface="Consolas" pitchFamily="49" charset="0"/>
              </a:rPr>
              <a:t>(j&gt;=0){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3200" dirty="0" smtClean="0">
                <a:latin typeface="Consolas" pitchFamily="49" charset="0"/>
              </a:rPr>
              <a:t>    b[</a:t>
            </a:r>
            <a:r>
              <a:rPr lang="en-US" sz="3200" dirty="0" err="1" smtClean="0">
                <a:latin typeface="Consolas" pitchFamily="49" charset="0"/>
              </a:rPr>
              <a:t>i</a:t>
            </a:r>
            <a:r>
              <a:rPr lang="en-US" sz="3200" dirty="0" smtClean="0">
                <a:latin typeface="Consolas" pitchFamily="49" charset="0"/>
              </a:rPr>
              <a:t>] = a[j];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3200" dirty="0" smtClean="0">
                <a:latin typeface="Consolas" pitchFamily="49" charset="0"/>
              </a:rPr>
              <a:t>    </a:t>
            </a:r>
            <a:r>
              <a:rPr lang="en-US" sz="3200" dirty="0" err="1" smtClean="0">
                <a:latin typeface="Consolas" pitchFamily="49" charset="0"/>
              </a:rPr>
              <a:t>i</a:t>
            </a:r>
            <a:r>
              <a:rPr lang="en-US" sz="3200" dirty="0" smtClean="0">
                <a:latin typeface="Consolas" pitchFamily="49" charset="0"/>
              </a:rPr>
              <a:t>++;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3200" dirty="0" smtClean="0">
                <a:latin typeface="Consolas" pitchFamily="49" charset="0"/>
              </a:rPr>
              <a:t>    j--;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3200" dirty="0" smtClean="0">
                <a:latin typeface="Consolas" pitchFamily="49" charset="0"/>
              </a:rPr>
              <a:t>  }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3200" dirty="0" smtClean="0">
                <a:latin typeface="Consolas" pitchFamily="49" charset="0"/>
              </a:rPr>
              <a:t>  </a:t>
            </a:r>
            <a:r>
              <a:rPr lang="en-US" sz="3200" b="1" dirty="0" smtClean="0">
                <a:latin typeface="Consolas" pitchFamily="49" charset="0"/>
              </a:rPr>
              <a:t>return</a:t>
            </a:r>
            <a:r>
              <a:rPr lang="en-US" sz="3200" dirty="0" smtClean="0">
                <a:latin typeface="Consolas" pitchFamily="49" charset="0"/>
              </a:rPr>
              <a:t> b;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3200" dirty="0" smtClean="0">
                <a:latin typeface="Consolas" pitchFamily="49" charset="0"/>
              </a:rPr>
              <a:t>}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endParaRPr lang="en-US" sz="3200" dirty="0" smtClean="0">
              <a:latin typeface="Consolas" pitchFamily="49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endParaRPr lang="en-US" sz="3200" dirty="0" smtClean="0">
              <a:latin typeface="Consolas" pitchFamily="49" charset="0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4000" dirty="0" smtClean="0">
              <a:latin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8874" y="3239589"/>
            <a:ext cx="4931158" cy="584775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onsolas" pitchFamily="49" charset="0"/>
              </a:rPr>
              <a:t>assert</a:t>
            </a:r>
            <a:r>
              <a:rPr lang="en-US" sz="32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(0&lt;=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 &amp;&amp; 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&lt;n);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2109652"/>
            <a:ext cx="3204754" cy="584775"/>
          </a:xfrm>
          <a:prstGeom prst="rect">
            <a:avLst/>
          </a:prstGeom>
          <a:solidFill>
            <a:schemeClr val="lt1"/>
          </a:solidFill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01485" y="381000"/>
            <a:ext cx="7010400" cy="584775"/>
          </a:xfrm>
          <a:prstGeom prst="rect">
            <a:avLst/>
          </a:prstGeom>
          <a:solidFill>
            <a:schemeClr val="lt1"/>
          </a:solidFill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200" y="914400"/>
            <a:ext cx="862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Consolas" pitchFamily="49" charset="0"/>
              </a:rPr>
              <a:t>0: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2667000"/>
            <a:ext cx="862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Consolas" pitchFamily="49" charset="0"/>
              </a:rPr>
              <a:t>1: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200" y="3227696"/>
            <a:ext cx="862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latin typeface="Consolas" pitchFamily="49" charset="0"/>
              </a:rPr>
              <a:t>2: </a:t>
            </a:r>
            <a:endParaRPr lang="en-US" dirty="0"/>
          </a:p>
        </p:txBody>
      </p:sp>
      <p:sp>
        <p:nvSpPr>
          <p:cNvPr id="23" name="Rounded Rectangle 22"/>
          <p:cNvSpPr/>
          <p:nvPr>
            <p:custDataLst>
              <p:tags r:id="rId6"/>
            </p:custDataLst>
          </p:nvPr>
        </p:nvSpPr>
        <p:spPr>
          <a:xfrm>
            <a:off x="0" y="5448862"/>
            <a:ext cx="9144000" cy="8229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8166" y="5449389"/>
            <a:ext cx="883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How to prove assert never fails 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95310" y="3231932"/>
            <a:ext cx="3122971" cy="584775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onsolas" pitchFamily="49" charset="0"/>
              </a:rPr>
              <a:t>assert</a:t>
            </a:r>
            <a:r>
              <a:rPr lang="en-US" sz="32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&lt;n);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10937" y="670034"/>
            <a:ext cx="6191320" cy="4611189"/>
            <a:chOff x="1510937" y="1103811"/>
            <a:chExt cx="6191320" cy="4611189"/>
          </a:xfrm>
        </p:grpSpPr>
        <p:sp>
          <p:nvSpPr>
            <p:cNvPr id="21" name="Vertical Scroll 20"/>
            <p:cNvSpPr/>
            <p:nvPr/>
          </p:nvSpPr>
          <p:spPr>
            <a:xfrm>
              <a:off x="1555530" y="1103811"/>
              <a:ext cx="6146727" cy="4611189"/>
            </a:xfrm>
            <a:prstGeom prst="verticalScroll">
              <a:avLst>
                <a:gd name="adj" fmla="val 447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22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10937" y="1408611"/>
              <a:ext cx="5977960" cy="415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0: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0;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j = n–1;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b="1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1: </a:t>
              </a:r>
              <a:r>
                <a:rPr lang="en-US" sz="3200" b="1" dirty="0" smtClean="0">
                  <a:latin typeface="Consolas" pitchFamily="49" charset="0"/>
                </a:rPr>
                <a:t>while</a:t>
              </a:r>
              <a:r>
                <a:rPr lang="en-US" sz="3200" dirty="0" smtClean="0">
                  <a:latin typeface="Consolas" pitchFamily="49" charset="0"/>
                </a:rPr>
                <a:t> (0&lt;=j){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2:   </a:t>
              </a:r>
              <a:r>
                <a:rPr lang="en-US" sz="3200" b="1" dirty="0" smtClean="0">
                  <a:solidFill>
                    <a:srgbClr val="C00000"/>
                  </a:solidFill>
                  <a:latin typeface="Consolas" pitchFamily="49" charset="0"/>
                </a:rPr>
                <a:t>assert</a:t>
              </a:r>
              <a:r>
                <a:rPr lang="en-US" sz="3200" dirty="0" smtClean="0">
                  <a:latin typeface="Consolas" pitchFamily="49" charset="0"/>
                </a:rPr>
                <a:t>(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&lt;n);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i+1;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j = j–1;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}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914400" y="400050"/>
            <a:ext cx="7200900" cy="2876550"/>
          </a:xfrm>
          <a:prstGeom prst="rect">
            <a:avLst/>
          </a:prstGeom>
          <a:solidFill>
            <a:schemeClr val="lt1"/>
          </a:solidFill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76300" y="3905250"/>
            <a:ext cx="7258050" cy="2800350"/>
          </a:xfrm>
          <a:prstGeom prst="rect">
            <a:avLst/>
          </a:prstGeom>
          <a:solidFill>
            <a:schemeClr val="lt1"/>
          </a:solidFill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28" name="Rounded Rectangle 27"/>
          <p:cNvSpPr/>
          <p:nvPr>
            <p:custDataLst>
              <p:tags r:id="rId7"/>
            </p:custDataLst>
          </p:nvPr>
        </p:nvSpPr>
        <p:spPr>
          <a:xfrm>
            <a:off x="209550" y="4438650"/>
            <a:ext cx="7916092" cy="8229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6800" y="446640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Access Within Array Bounds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65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828">
        <p:fade/>
      </p:transition>
    </mc:Choice>
    <mc:Fallback xmlns="">
      <p:transition spd="med" advTm="818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2" grpId="0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5" grpId="0"/>
      <p:bldP spid="15" grpId="1"/>
      <p:bldP spid="23" grpId="0" animBg="1"/>
      <p:bldP spid="24" grpId="0"/>
      <p:bldP spid="25" grpId="0" animBg="1"/>
      <p:bldP spid="25" grpId="1" animBg="1"/>
      <p:bldP spid="26" grpId="0" animBg="1"/>
      <p:bldP spid="27" grpId="0" animBg="1"/>
      <p:bldP spid="28" grpId="0" animBg="1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00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/>
              <a:t>Demo</a:t>
            </a:r>
          </a:p>
          <a:p>
            <a:pPr algn="ctr"/>
            <a:r>
              <a:rPr lang="en-US" sz="6600" dirty="0" smtClean="0"/>
              <a:t>K-Means via Map-Reduce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558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>
            <p:custDataLst>
              <p:tags r:id="rId1"/>
            </p:custDataLst>
          </p:nvPr>
        </p:nvSpPr>
        <p:spPr>
          <a:xfrm>
            <a:off x="0" y="51435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6670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/>
              <a:t>Base Types</a:t>
            </a:r>
          </a:p>
          <a:p>
            <a:pPr algn="ctr"/>
            <a:endParaRPr lang="en-US" sz="2000" b="1" dirty="0" smtClean="0"/>
          </a:p>
          <a:p>
            <a:pPr lvl="0" algn="ctr"/>
            <a:r>
              <a:rPr lang="en-US" sz="8800" b="1" dirty="0" smtClean="0"/>
              <a:t>Collections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8800" b="1" dirty="0" smtClean="0"/>
              <a:t>Closures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8800" b="1" dirty="0" smtClean="0"/>
              <a:t>Generics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>
            <p:custDataLst>
              <p:tags r:id="rId1"/>
            </p:custDataLst>
          </p:nvPr>
        </p:nvSpPr>
        <p:spPr>
          <a:xfrm>
            <a:off x="737937" y="733926"/>
            <a:ext cx="2021305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2"/>
            </p:custDataLst>
          </p:nvPr>
        </p:nvSpPr>
        <p:spPr>
          <a:xfrm>
            <a:off x="190500" y="1243263"/>
            <a:ext cx="23622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14301"/>
            <a:ext cx="4400550" cy="2743200"/>
            <a:chOff x="2209800" y="304802"/>
            <a:chExt cx="4275838" cy="2743200"/>
          </a:xfrm>
        </p:grpSpPr>
        <p:sp>
          <p:nvSpPr>
            <p:cNvPr id="4" name="Vertical Scroll 3"/>
            <p:cNvSpPr/>
            <p:nvPr/>
          </p:nvSpPr>
          <p:spPr>
            <a:xfrm>
              <a:off x="2209800" y="304802"/>
              <a:ext cx="4275838" cy="2743200"/>
            </a:xfrm>
            <a:prstGeom prst="verticalScroll">
              <a:avLst>
                <a:gd name="adj" fmla="val 4892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5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39372" y="438151"/>
              <a:ext cx="4035206" cy="260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let rec </a:t>
              </a:r>
              <a:r>
                <a:rPr lang="en-US" sz="2800" dirty="0" smtClean="0">
                  <a:latin typeface="Consolas" pitchFamily="49" charset="0"/>
                </a:rPr>
                <a:t>ffor l u f =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</a:t>
              </a:r>
              <a:r>
                <a:rPr lang="en-US" sz="2800" b="1" dirty="0" smtClean="0">
                  <a:latin typeface="Consolas" pitchFamily="49" charset="0"/>
                </a:rPr>
                <a:t>if</a:t>
              </a:r>
              <a:r>
                <a:rPr lang="en-US" sz="2800" dirty="0" smtClean="0">
                  <a:latin typeface="Consolas" pitchFamily="49" charset="0"/>
                </a:rPr>
                <a:t> l &lt; u </a:t>
              </a:r>
              <a:r>
                <a:rPr lang="en-US" sz="2800" b="1" dirty="0" smtClean="0">
                  <a:latin typeface="Consolas" pitchFamily="49" charset="0"/>
                </a:rPr>
                <a:t>then </a:t>
              </a:r>
              <a:r>
                <a:rPr lang="en-US" sz="2800" dirty="0" smtClean="0">
                  <a:latin typeface="Consolas" pitchFamily="49" charset="0"/>
                </a:rPr>
                <a:t>(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  f l;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  ffor (l+1) u f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229100" y="-16041"/>
            <a:ext cx="49149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Type of </a:t>
            </a:r>
            <a:r>
              <a:rPr lang="en-US" sz="4400" dirty="0" smtClean="0">
                <a:latin typeface="Consolas" pitchFamily="49" charset="0"/>
              </a:rPr>
              <a:t>f</a:t>
            </a:r>
            <a:r>
              <a:rPr lang="en-US" sz="1600" dirty="0" smtClean="0">
                <a:latin typeface="Consolas" pitchFamily="49" charset="0"/>
              </a:rPr>
              <a:t>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9100" y="-16041"/>
            <a:ext cx="5133136" cy="158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Template of </a:t>
            </a:r>
            <a:r>
              <a:rPr lang="en-US" sz="4400" dirty="0" smtClean="0">
                <a:latin typeface="Consolas" pitchFamily="49" charset="0"/>
              </a:rPr>
              <a:t>f</a:t>
            </a:r>
            <a:r>
              <a:rPr lang="en-US" sz="1600" dirty="0" smtClean="0">
                <a:latin typeface="Consolas" pitchFamily="49" charset="0"/>
              </a:rPr>
              <a:t> </a:t>
            </a:r>
            <a:endParaRPr lang="en-US" sz="4400" dirty="0" smtClean="0">
              <a:latin typeface="Consolas" pitchFamily="49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4400" b="1" dirty="0" smtClean="0">
                <a:solidFill>
                  <a:srgbClr val="A65BBD"/>
                </a:solidFill>
              </a:rPr>
              <a:t>X</a:t>
            </a:r>
            <a:r>
              <a:rPr lang="en-US" sz="44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44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85937"/>
            <a:ext cx="91440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prstClr val="black"/>
                </a:solidFill>
              </a:rPr>
              <a:t>Liquid Type of </a:t>
            </a:r>
            <a:r>
              <a:rPr lang="en-US" sz="5400" dirty="0" smtClean="0">
                <a:latin typeface="Consolas" pitchFamily="49" charset="0"/>
              </a:rPr>
              <a:t>f</a:t>
            </a:r>
            <a:r>
              <a:rPr lang="en-US" sz="2000" dirty="0" smtClean="0">
                <a:latin typeface="Consolas" pitchFamily="49" charset="0"/>
              </a:rPr>
              <a:t> </a:t>
            </a:r>
            <a:endParaRPr lang="en-US" sz="54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5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5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5400" b="1" dirty="0" smtClean="0">
                <a:solidFill>
                  <a:srgbClr val="291BDF"/>
                </a:solidFill>
                <a:latin typeface="Consolas" pitchFamily="49" charset="0"/>
              </a:rPr>
              <a:t>|l</a:t>
            </a:r>
            <a:r>
              <a:rPr lang="en-US" sz="54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5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2000" b="1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5400" b="1" dirty="0" smtClean="0">
                <a:solidFill>
                  <a:srgbClr val="291BDF"/>
                </a:solidFill>
                <a:latin typeface="cmsy10"/>
              </a:rPr>
              <a:t>Æ</a:t>
            </a:r>
            <a:r>
              <a:rPr lang="en-US" sz="2400" b="1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5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5400" b="1" dirty="0" smtClean="0">
                <a:solidFill>
                  <a:srgbClr val="291BDF"/>
                </a:solidFill>
                <a:latin typeface="Consolas" pitchFamily="49" charset="0"/>
              </a:rPr>
              <a:t>&lt;u}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54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endParaRPr lang="en-US" sz="5400" b="1" dirty="0" smtClean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3581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Consolas" pitchFamily="49" charset="0"/>
              </a:rPr>
              <a:t>l</a:t>
            </a:r>
            <a:r>
              <a:rPr lang="en-US" sz="6000" b="1" dirty="0" smtClean="0">
                <a:solidFill>
                  <a:prstClr val="black"/>
                </a:solidFill>
              </a:rPr>
              <a:t> </a:t>
            </a:r>
            <a:r>
              <a:rPr lang="en-US" sz="6000" dirty="0" smtClean="0">
                <a:solidFill>
                  <a:prstClr val="black"/>
                </a:solidFill>
              </a:rPr>
              <a:t>Flows Into Input of </a:t>
            </a:r>
            <a:r>
              <a:rPr lang="en-US" sz="6000" b="1" dirty="0" smtClean="0">
                <a:latin typeface="Consolas" pitchFamily="49" charset="0"/>
              </a:rPr>
              <a:t>f</a:t>
            </a:r>
            <a:r>
              <a:rPr lang="en-US" sz="6000" b="1" dirty="0" smtClean="0">
                <a:solidFill>
                  <a:prstClr val="black"/>
                </a:solidFill>
              </a:rPr>
              <a:t> </a:t>
            </a:r>
            <a:endParaRPr lang="en-US" sz="4000" b="1" dirty="0"/>
          </a:p>
        </p:txBody>
      </p:sp>
      <p:sp>
        <p:nvSpPr>
          <p:cNvPr id="16" name="Rectangle 15"/>
          <p:cNvSpPr/>
          <p:nvPr>
            <p:custDataLst>
              <p:tags r:id="rId3"/>
            </p:custDataLst>
          </p:nvPr>
        </p:nvSpPr>
        <p:spPr>
          <a:xfrm>
            <a:off x="1809750" y="373380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b="1" dirty="0" smtClean="0">
                <a:solidFill>
                  <a:srgbClr val="291BDF"/>
                </a:solidFill>
              </a:rPr>
              <a:t>|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=l}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latin typeface="Consolas" pitchFamily="49" charset="0"/>
              </a:rPr>
              <a:t>&lt;: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dirty="0" smtClean="0">
                <a:solidFill>
                  <a:srgbClr val="291BDF"/>
                </a:solidFill>
              </a:rPr>
              <a:t>|</a:t>
            </a:r>
            <a:r>
              <a:rPr lang="en-US" sz="4400" b="1" dirty="0" smtClean="0">
                <a:solidFill>
                  <a:srgbClr val="A65BBD"/>
                </a:solidFill>
              </a:rPr>
              <a:t>X</a:t>
            </a:r>
            <a:r>
              <a:rPr lang="en-US" sz="44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3200" dirty="0"/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>
          <a:xfrm>
            <a:off x="76200" y="374540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l&lt;u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latin typeface="Consolas" pitchFamily="49" charset="0"/>
              </a:rPr>
              <a:t>|-</a:t>
            </a:r>
            <a:endParaRPr lang="en-US" sz="3200" dirty="0"/>
          </a:p>
        </p:txBody>
      </p:sp>
      <p:sp>
        <p:nvSpPr>
          <p:cNvPr id="19" name="Rectangle 18"/>
          <p:cNvSpPr/>
          <p:nvPr>
            <p:custDataLst>
              <p:tags r:id="rId5"/>
            </p:custDataLst>
          </p:nvPr>
        </p:nvSpPr>
        <p:spPr>
          <a:xfrm>
            <a:off x="2590800" y="5884022"/>
            <a:ext cx="441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l&lt;u</a:t>
            </a:r>
            <a:r>
              <a:rPr lang="en-US" sz="4400" b="1" dirty="0" smtClean="0">
                <a:solidFill>
                  <a:srgbClr val="291BDF"/>
                </a:solidFill>
                <a:latin typeface="cmsy10"/>
              </a:rPr>
              <a:t> Æ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=l</a:t>
            </a:r>
            <a:r>
              <a:rPr lang="en-US" sz="2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8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latin typeface="cmsy10"/>
              </a:rPr>
              <a:t>)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65BBD"/>
                </a:solidFill>
              </a:rPr>
              <a:t>X</a:t>
            </a:r>
            <a:r>
              <a:rPr lang="en-US" sz="4400" b="1" baseline="-25000" dirty="0" smtClean="0">
                <a:solidFill>
                  <a:srgbClr val="A65BBD"/>
                </a:solidFill>
              </a:rPr>
              <a:t>1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267200" y="1519989"/>
            <a:ext cx="487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Solution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A65BBD"/>
                </a:solidFill>
              </a:rPr>
              <a:t>X</a:t>
            </a:r>
            <a:r>
              <a:rPr lang="en-US" sz="4400" b="1" baseline="-25000" dirty="0" smtClean="0">
                <a:solidFill>
                  <a:srgbClr val="A65BBD"/>
                </a:solidFill>
              </a:rPr>
              <a:t>1 </a:t>
            </a:r>
            <a:r>
              <a:rPr lang="en-US" sz="4400" dirty="0" smtClean="0">
                <a:solidFill>
                  <a:prstClr val="black"/>
                </a:solidFill>
              </a:rPr>
              <a:t>=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l</a:t>
            </a:r>
            <a:r>
              <a:rPr lang="en-US" sz="44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2800" b="1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msy10"/>
              </a:rPr>
              <a:t>Æ</a:t>
            </a:r>
            <a:r>
              <a:rPr lang="en-US" sz="14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&lt;u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3200400" y="4825665"/>
            <a:ext cx="2981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Reduces to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2" grpId="2" animBg="1"/>
      <p:bldP spid="13" grpId="0" animBg="1"/>
      <p:bldP spid="13" grpId="1" animBg="1"/>
      <p:bldP spid="8" grpId="0"/>
      <p:bldP spid="8" grpId="1"/>
      <p:bldP spid="9" grpId="0"/>
      <p:bldP spid="12" grpId="0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3" grpId="0"/>
      <p:bldP spid="2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>
            <p:custDataLst>
              <p:tags r:id="rId1"/>
            </p:custDataLst>
          </p:nvPr>
        </p:nvSpPr>
        <p:spPr>
          <a:xfrm>
            <a:off x="0" y="211455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0" y="51435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6670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/>
              <a:t>Base Types</a:t>
            </a:r>
          </a:p>
          <a:p>
            <a:pPr algn="ctr"/>
            <a:endParaRPr lang="en-US" sz="2000" b="1" dirty="0" smtClean="0"/>
          </a:p>
          <a:p>
            <a:pPr lvl="0" algn="ctr"/>
            <a:r>
              <a:rPr lang="en-US" sz="8800" b="1" dirty="0" smtClean="0"/>
              <a:t>Collections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8800" b="1" dirty="0" smtClean="0"/>
              <a:t>Closures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8800" b="1" dirty="0" smtClean="0"/>
              <a:t>Generics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85865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/>
          </a:p>
          <a:p>
            <a:pPr lvl="0" algn="ctr"/>
            <a:r>
              <a:rPr lang="en-US" sz="8800" b="1" dirty="0" smtClean="0"/>
              <a:t>Collections</a:t>
            </a:r>
          </a:p>
          <a:p>
            <a:pPr algn="ctr"/>
            <a:endParaRPr lang="en-US" sz="16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3244334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prstClr val="black"/>
                </a:solidFill>
              </a:rPr>
              <a:t>(Structure)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8074" y="18049"/>
            <a:ext cx="9829800" cy="3314699"/>
            <a:chOff x="0" y="114301"/>
            <a:chExt cx="9829800" cy="3314699"/>
          </a:xfrm>
        </p:grpSpPr>
        <p:sp>
          <p:nvSpPr>
            <p:cNvPr id="3" name="Vertical Scroll 2"/>
            <p:cNvSpPr/>
            <p:nvPr/>
          </p:nvSpPr>
          <p:spPr>
            <a:xfrm>
              <a:off x="0" y="114301"/>
              <a:ext cx="9144000" cy="3238500"/>
            </a:xfrm>
            <a:prstGeom prst="verticalScroll">
              <a:avLst>
                <a:gd name="adj" fmla="val 4892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4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9551" y="247650"/>
              <a:ext cx="9620249" cy="318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let</a:t>
              </a:r>
              <a:r>
                <a:rPr lang="en-US" sz="2800" dirty="0" smtClean="0">
                  <a:latin typeface="Consolas" pitchFamily="49" charset="0"/>
                </a:rPr>
                <a:t> group kvs =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</a:t>
              </a:r>
              <a:r>
                <a:rPr lang="en-US" sz="2800" b="1" dirty="0" smtClean="0">
                  <a:latin typeface="Consolas" pitchFamily="49" charset="0"/>
                </a:rPr>
                <a:t>let</a:t>
              </a:r>
              <a:r>
                <a:rPr lang="en-US" sz="2800" dirty="0" smtClean="0">
                  <a:latin typeface="Consolas" pitchFamily="49" charset="0"/>
                </a:rPr>
                <a:t> t = H.create 37 </a:t>
              </a:r>
              <a:r>
                <a:rPr lang="en-US" sz="2800" b="1" dirty="0" smtClean="0">
                  <a:latin typeface="Consolas" pitchFamily="49" charset="0"/>
                </a:rPr>
                <a:t>in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List.iter (fun (k,v) -&gt;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  </a:t>
              </a:r>
              <a:r>
                <a:rPr lang="en-US" sz="2800" b="1" dirty="0" smtClean="0">
                  <a:latin typeface="Consolas" pitchFamily="49" charset="0"/>
                </a:rPr>
                <a:t>let</a:t>
              </a:r>
              <a:r>
                <a:rPr lang="en-US" sz="2800" dirty="0" smtClean="0">
                  <a:latin typeface="Consolas" pitchFamily="49" charset="0"/>
                </a:rPr>
                <a:t> vs = H.mem t k </a:t>
              </a:r>
              <a:r>
                <a:rPr lang="en-US" sz="2800" b="1" dirty="0" smtClean="0">
                  <a:latin typeface="Consolas" pitchFamily="49" charset="0"/>
                </a:rPr>
                <a:t>?</a:t>
              </a:r>
              <a:r>
                <a:rPr lang="en-US" sz="2800" dirty="0" smtClean="0">
                  <a:latin typeface="Consolas" pitchFamily="49" charset="0"/>
                </a:rPr>
                <a:t> H.find t k </a:t>
              </a:r>
              <a:r>
                <a:rPr lang="en-US" sz="2800" b="1" dirty="0" smtClean="0">
                  <a:latin typeface="Consolas" pitchFamily="49" charset="0"/>
                </a:rPr>
                <a:t>:</a:t>
              </a:r>
              <a:r>
                <a:rPr lang="en-US" sz="2800" dirty="0" smtClean="0">
                  <a:latin typeface="Consolas" pitchFamily="49" charset="0"/>
                </a:rPr>
                <a:t> [] </a:t>
              </a:r>
              <a:r>
                <a:rPr lang="en-US" sz="2800" b="1" dirty="0" smtClean="0">
                  <a:latin typeface="Consolas" pitchFamily="49" charset="0"/>
                </a:rPr>
                <a:t>in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  H.add t k (v::vs)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) kvs; 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33400" y="2743200"/>
            <a:ext cx="6553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6568" y="280737"/>
            <a:ext cx="7022432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>
            <p:custDataLst>
              <p:tags r:id="rId1"/>
            </p:custDataLst>
          </p:nvPr>
        </p:nvSpPr>
        <p:spPr>
          <a:xfrm>
            <a:off x="3524250" y="3162300"/>
            <a:ext cx="24765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41" name="Rounded Rectangle 40"/>
          <p:cNvSpPr/>
          <p:nvPr>
            <p:custDataLst>
              <p:tags r:id="rId2"/>
            </p:custDataLst>
          </p:nvPr>
        </p:nvSpPr>
        <p:spPr>
          <a:xfrm>
            <a:off x="7200900" y="5981700"/>
            <a:ext cx="11239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40" name="Rounded Rectangle 39"/>
          <p:cNvSpPr/>
          <p:nvPr>
            <p:custDataLst>
              <p:tags r:id="rId3"/>
            </p:custDataLst>
          </p:nvPr>
        </p:nvSpPr>
        <p:spPr>
          <a:xfrm>
            <a:off x="3048000" y="5981700"/>
            <a:ext cx="35814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5" name="Rounded Rectangle 34"/>
          <p:cNvSpPr/>
          <p:nvPr>
            <p:custDataLst>
              <p:tags r:id="rId4"/>
            </p:custDataLst>
          </p:nvPr>
        </p:nvSpPr>
        <p:spPr>
          <a:xfrm>
            <a:off x="1619250" y="800100"/>
            <a:ext cx="7810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>
            <p:custDataLst>
              <p:tags r:id="rId5"/>
            </p:custDataLst>
          </p:nvPr>
        </p:nvSpPr>
        <p:spPr>
          <a:xfrm>
            <a:off x="2800350" y="800100"/>
            <a:ext cx="12001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1" name="Rounded Rectangle 30"/>
          <p:cNvSpPr/>
          <p:nvPr>
            <p:custDataLst>
              <p:tags r:id="rId6"/>
            </p:custDataLst>
          </p:nvPr>
        </p:nvSpPr>
        <p:spPr>
          <a:xfrm>
            <a:off x="5200650" y="4705350"/>
            <a:ext cx="28194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>
            <p:custDataLst>
              <p:tags r:id="rId7"/>
            </p:custDataLst>
          </p:nvPr>
        </p:nvSpPr>
        <p:spPr>
          <a:xfrm>
            <a:off x="5200650" y="5334000"/>
            <a:ext cx="28194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0" name="Rounded Rectangle 29"/>
          <p:cNvSpPr/>
          <p:nvPr>
            <p:custDataLst>
              <p:tags r:id="rId8"/>
            </p:custDataLst>
          </p:nvPr>
        </p:nvSpPr>
        <p:spPr>
          <a:xfrm>
            <a:off x="2457450" y="3695700"/>
            <a:ext cx="28194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>
            <p:custDataLst>
              <p:tags r:id="rId9"/>
            </p:custDataLst>
          </p:nvPr>
        </p:nvSpPr>
        <p:spPr>
          <a:xfrm>
            <a:off x="1352550" y="304800"/>
            <a:ext cx="7810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0"/>
            </p:custDataLst>
          </p:nvPr>
        </p:nvSpPr>
        <p:spPr>
          <a:xfrm>
            <a:off x="152400" y="5334000"/>
            <a:ext cx="41338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>
            <p:custDataLst>
              <p:tags r:id="rId11"/>
            </p:custDataLst>
          </p:nvPr>
        </p:nvSpPr>
        <p:spPr>
          <a:xfrm>
            <a:off x="7124700" y="304800"/>
            <a:ext cx="9906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>
            <p:custDataLst>
              <p:tags r:id="rId12"/>
            </p:custDataLst>
          </p:nvPr>
        </p:nvSpPr>
        <p:spPr>
          <a:xfrm>
            <a:off x="1352550" y="4686300"/>
            <a:ext cx="28956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>
            <p:custDataLst>
              <p:tags r:id="rId13"/>
            </p:custDataLst>
          </p:nvPr>
        </p:nvSpPr>
        <p:spPr>
          <a:xfrm>
            <a:off x="3352800" y="3162300"/>
            <a:ext cx="25717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14"/>
            </p:custDataLst>
          </p:nvPr>
        </p:nvSpPr>
        <p:spPr>
          <a:xfrm>
            <a:off x="4572000" y="304800"/>
            <a:ext cx="25717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501315" y="114301"/>
            <a:ext cx="8129337" cy="1409699"/>
            <a:chOff x="124326" y="3619501"/>
            <a:chExt cx="8129337" cy="1409699"/>
          </a:xfrm>
        </p:grpSpPr>
        <p:sp>
          <p:nvSpPr>
            <p:cNvPr id="7" name="Vertical Scroll 6"/>
            <p:cNvSpPr/>
            <p:nvPr/>
          </p:nvSpPr>
          <p:spPr>
            <a:xfrm>
              <a:off x="124326" y="3619501"/>
              <a:ext cx="8129337" cy="1409699"/>
            </a:xfrm>
            <a:prstGeom prst="verticalScroll">
              <a:avLst>
                <a:gd name="adj" fmla="val 1172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8863" y="3829050"/>
              <a:ext cx="7852611" cy="1127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let</a:t>
              </a:r>
              <a:r>
                <a:rPr lang="en-US" sz="2800" dirty="0" smtClean="0">
                  <a:latin typeface="Consolas" pitchFamily="49" charset="0"/>
                </a:rPr>
                <a:t> vs = H.mem t k </a:t>
              </a:r>
              <a:r>
                <a:rPr lang="en-US" sz="2800" b="1" dirty="0" smtClean="0">
                  <a:latin typeface="Consolas" pitchFamily="49" charset="0"/>
                </a:rPr>
                <a:t>?</a:t>
              </a:r>
              <a:r>
                <a:rPr lang="en-US" sz="2800" dirty="0" smtClean="0">
                  <a:latin typeface="Consolas" pitchFamily="49" charset="0"/>
                </a:rPr>
                <a:t> H.find t k </a:t>
              </a:r>
              <a:r>
                <a:rPr lang="en-US" sz="2800" b="1" dirty="0" smtClean="0">
                  <a:latin typeface="Consolas" pitchFamily="49" charset="0"/>
                </a:rPr>
                <a:t>:</a:t>
              </a:r>
              <a:r>
                <a:rPr lang="en-US" sz="2800" dirty="0" smtClean="0">
                  <a:latin typeface="Consolas" pitchFamily="49" charset="0"/>
                </a:rPr>
                <a:t> [] </a:t>
              </a:r>
              <a:r>
                <a:rPr lang="en-US" sz="2800" b="1" dirty="0" smtClean="0">
                  <a:latin typeface="Consolas" pitchFamily="49" charset="0"/>
                </a:rPr>
                <a:t>in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H.add t k (v::vs)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2458071"/>
            <a:ext cx="9144000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Types</a:t>
            </a:r>
            <a:r>
              <a:rPr lang="en-US" sz="1600" dirty="0" smtClean="0">
                <a:latin typeface="Consolas" pitchFamily="49" charset="0"/>
              </a:rPr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latin typeface="Consolas" pitchFamily="49" charset="0"/>
              </a:rPr>
              <a:t>             t: 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(’a,’b list) H.t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 smtClean="0">
                <a:latin typeface="Consolas" pitchFamily="49" charset="0"/>
              </a:rPr>
              <a:t>            vs: 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’b list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457450"/>
            <a:ext cx="9143999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Templates</a:t>
            </a:r>
            <a:r>
              <a:rPr lang="en-US" sz="1600" dirty="0" smtClean="0">
                <a:latin typeface="Consolas" pitchFamily="49" charset="0"/>
              </a:rPr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latin typeface="Consolas" pitchFamily="49" charset="0"/>
              </a:rPr>
              <a:t>           t </a:t>
            </a:r>
            <a:r>
              <a:rPr lang="en-US" sz="28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’a,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’b list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105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srgbClr val="A65BBD"/>
                </a:solidFill>
              </a:rPr>
              <a:t>X</a:t>
            </a:r>
            <a:r>
              <a:rPr lang="en-US" sz="28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28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 H.t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latin typeface="Consolas" pitchFamily="49" charset="0"/>
              </a:rPr>
              <a:t>          vs 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’b list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105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srgbClr val="A65BBD"/>
                </a:solidFill>
              </a:rPr>
              <a:t>X</a:t>
            </a:r>
            <a:r>
              <a:rPr lang="en-US" sz="28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2800" b="1" i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5320725"/>
            <a:ext cx="9029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’b list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=0}</a:t>
            </a:r>
            <a:r>
              <a:rPr lang="en-US" sz="3200" dirty="0" smtClean="0">
                <a:latin typeface="Consolas" pitchFamily="49" charset="0"/>
              </a:rPr>
              <a:t> </a:t>
            </a:r>
            <a:r>
              <a:rPr lang="en-US" sz="3200" b="1" dirty="0" smtClean="0">
                <a:latin typeface="Consolas" pitchFamily="49" charset="0"/>
              </a:rPr>
              <a:t>&lt;: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’b list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4686300"/>
            <a:ext cx="7265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’b</a:t>
            </a:r>
            <a:r>
              <a:rPr lang="en-US" sz="20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3200" dirty="0" smtClean="0">
                <a:latin typeface="Consolas" pitchFamily="49" charset="0"/>
              </a:rPr>
              <a:t> </a:t>
            </a:r>
            <a:r>
              <a:rPr lang="en-US" sz="3200" b="1" dirty="0" smtClean="0">
                <a:latin typeface="Consolas" pitchFamily="49" charset="0"/>
              </a:rPr>
              <a:t>&lt;: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’b</a:t>
            </a:r>
            <a:r>
              <a:rPr lang="en-US" sz="20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59260" y="4610100"/>
            <a:ext cx="179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latin typeface="cmsy10"/>
              </a:rPr>
              <a:t>)</a:t>
            </a:r>
            <a:r>
              <a:rPr lang="en-US" sz="3200" b="1" dirty="0" smtClean="0">
                <a:latin typeface="cmsy10"/>
              </a:rPr>
              <a:t> 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2</a:t>
            </a:r>
            <a:endParaRPr lang="en-US" sz="3200" b="1" dirty="0" smtClean="0">
              <a:solidFill>
                <a:srgbClr val="291BDF"/>
              </a:solidFill>
              <a:latin typeface="Consolas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1600" y="5254764"/>
            <a:ext cx="3238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=0</a:t>
            </a:r>
            <a:r>
              <a:rPr lang="en-US" sz="3200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latin typeface="cmsy10"/>
              </a:rPr>
              <a:t>)</a:t>
            </a:r>
            <a:r>
              <a:rPr lang="en-US" sz="3200" b="1" dirty="0" smtClean="0">
                <a:latin typeface="cmsy10"/>
              </a:rPr>
              <a:t> 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2</a:t>
            </a:r>
            <a:endParaRPr lang="en-US" sz="3200" b="1" dirty="0" smtClean="0">
              <a:solidFill>
                <a:srgbClr val="291BDF"/>
              </a:solidFill>
              <a:latin typeface="Consolas" pitchFamily="49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28700" y="5968425"/>
            <a:ext cx="7372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latin typeface="Consolas" pitchFamily="49" charset="0"/>
              </a:rPr>
              <a:t>vs: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3200" b="1" dirty="0" smtClean="0">
                <a:latin typeface="Consolas" pitchFamily="49" charset="0"/>
              </a:rPr>
              <a:t>|-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=len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vs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+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1}</a:t>
            </a:r>
            <a:r>
              <a:rPr lang="en-US" sz="3200" dirty="0" smtClean="0">
                <a:latin typeface="Consolas" pitchFamily="49" charset="0"/>
              </a:rPr>
              <a:t> </a:t>
            </a:r>
            <a:r>
              <a:rPr lang="en-US" sz="3200" b="1" dirty="0" smtClean="0">
                <a:latin typeface="Consolas" pitchFamily="49" charset="0"/>
              </a:rPr>
              <a:t>&lt;: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76350" y="5921514"/>
            <a:ext cx="7029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[vs/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]</a:t>
            </a:r>
            <a:r>
              <a:rPr lang="en-US" sz="3200" b="1" dirty="0" smtClean="0">
                <a:solidFill>
                  <a:srgbClr val="291BDF"/>
                </a:solidFill>
                <a:latin typeface="cmsy10"/>
              </a:rPr>
              <a:t> Æ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=len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vs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+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1</a:t>
            </a:r>
            <a:r>
              <a:rPr lang="en-US" sz="3200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latin typeface="cmsy10"/>
              </a:rPr>
              <a:t>)</a:t>
            </a:r>
            <a:r>
              <a:rPr lang="en-US" sz="3200" b="1" dirty="0" smtClean="0">
                <a:latin typeface="cmsy10"/>
              </a:rPr>
              <a:t> 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1</a:t>
            </a:r>
            <a:endParaRPr lang="en-US" sz="3200" b="1" dirty="0" smtClean="0">
              <a:solidFill>
                <a:srgbClr val="291BDF"/>
              </a:solidFill>
              <a:latin typeface="Consolas" pitchFamily="49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256163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Solution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 </a:t>
            </a:r>
            <a:r>
              <a:rPr lang="en-US" sz="3600" dirty="0" smtClean="0">
                <a:solidFill>
                  <a:prstClr val="black"/>
                </a:solidFill>
              </a:rPr>
              <a:t>=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24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</a:p>
          <a:p>
            <a:pPr algn="ctr"/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 </a:t>
            </a:r>
            <a:r>
              <a:rPr lang="en-US" sz="3600" dirty="0" smtClean="0">
                <a:solidFill>
                  <a:prstClr val="black"/>
                </a:solidFill>
              </a:rPr>
              <a:t>=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</a:p>
        </p:txBody>
      </p:sp>
      <p:sp>
        <p:nvSpPr>
          <p:cNvPr id="43" name="Rectangle 42"/>
          <p:cNvSpPr/>
          <p:nvPr/>
        </p:nvSpPr>
        <p:spPr>
          <a:xfrm>
            <a:off x="0" y="4667250"/>
            <a:ext cx="9144000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Liquid Type of </a:t>
            </a:r>
            <a:r>
              <a:rPr lang="en-US" sz="4400" dirty="0" smtClean="0">
                <a:latin typeface="Consolas" pitchFamily="49" charset="0"/>
              </a:rPr>
              <a:t>t</a:t>
            </a:r>
            <a:r>
              <a:rPr lang="en-US" sz="1600" dirty="0" smtClean="0">
                <a:latin typeface="Consolas" pitchFamily="49" charset="0"/>
              </a:rPr>
              <a:t> </a:t>
            </a:r>
            <a:endParaRPr lang="en-US" sz="44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’a,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’b list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8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9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4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2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36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  <a:r>
              <a:rPr lang="en-US" sz="1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H.t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1" grpId="0" animBg="1"/>
      <p:bldP spid="41" grpId="1" animBg="1"/>
      <p:bldP spid="40" grpId="0" animBg="1"/>
      <p:bldP spid="40" grpId="1" animBg="1"/>
      <p:bldP spid="35" grpId="0" animBg="1"/>
      <p:bldP spid="35" grpId="1" animBg="1"/>
      <p:bldP spid="34" grpId="0" animBg="1"/>
      <p:bldP spid="34" grpId="1" animBg="1"/>
      <p:bldP spid="31" grpId="0" animBg="1"/>
      <p:bldP spid="31" grpId="1" animBg="1"/>
      <p:bldP spid="32" grpId="0" animBg="1"/>
      <p:bldP spid="32" grpId="1" animBg="1"/>
      <p:bldP spid="30" grpId="0" animBg="1"/>
      <p:bldP spid="30" grpId="1" animBg="1"/>
      <p:bldP spid="30" grpId="2" animBg="1"/>
      <p:bldP spid="30" grpId="3" animBg="1"/>
      <p:bldP spid="28" grpId="0" animBg="1"/>
      <p:bldP spid="28" grpId="1" animBg="1"/>
      <p:bldP spid="28" grpId="2" animBg="1"/>
      <p:bldP spid="28" grpId="3" animBg="1"/>
      <p:bldP spid="25" grpId="0" animBg="1"/>
      <p:bldP spid="25" grpId="1" animBg="1"/>
      <p:bldP spid="21" grpId="0" animBg="1"/>
      <p:bldP spid="21" grpId="1" animBg="1"/>
      <p:bldP spid="19" grpId="0" animBg="1"/>
      <p:bldP spid="19" grpId="1" animBg="1"/>
      <p:bldP spid="15" grpId="0" animBg="1"/>
      <p:bldP spid="15" grpId="1" animBg="1"/>
      <p:bldP spid="12" grpId="0" animBg="1"/>
      <p:bldP spid="12" grpId="1" animBg="1"/>
      <p:bldP spid="6" grpId="0"/>
      <p:bldP spid="6" grpId="1"/>
      <p:bldP spid="11" grpId="0"/>
      <p:bldP spid="10" grpId="0"/>
      <p:bldP spid="10" grpId="1"/>
      <p:bldP spid="22" grpId="0"/>
      <p:bldP spid="22" grpId="1"/>
      <p:bldP spid="23" grpId="0"/>
      <p:bldP spid="23" grpId="1"/>
      <p:bldP spid="24" grpId="0"/>
      <p:bldP spid="24" grpId="1"/>
      <p:bldP spid="33" grpId="0"/>
      <p:bldP spid="33" grpId="1"/>
      <p:bldP spid="36" grpId="0"/>
      <p:bldP spid="36" grpId="1"/>
      <p:bldP spid="42" grpId="0"/>
      <p:bldP spid="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0" y="211455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04915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/>
          </a:p>
          <a:p>
            <a:pPr lvl="0" algn="ctr"/>
            <a:r>
              <a:rPr lang="en-US" sz="8800" b="1" dirty="0" smtClean="0"/>
              <a:t>Collections</a:t>
            </a:r>
          </a:p>
          <a:p>
            <a:pPr algn="ctr"/>
            <a:endParaRPr lang="en-US" sz="16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3244334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prstClr val="black"/>
                </a:solidFill>
              </a:rPr>
              <a:t>(Data)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>
            <p:custDataLst>
              <p:tags r:id="rId1"/>
            </p:custDataLst>
          </p:nvPr>
        </p:nvSpPr>
        <p:spPr>
          <a:xfrm>
            <a:off x="533400" y="4267200"/>
            <a:ext cx="46482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>
            <p:custDataLst>
              <p:tags r:id="rId2"/>
            </p:custDataLst>
          </p:nvPr>
        </p:nvSpPr>
        <p:spPr>
          <a:xfrm>
            <a:off x="4686300" y="2038350"/>
            <a:ext cx="2438400" cy="6477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0" name="Rounded Rectangle 29"/>
          <p:cNvSpPr/>
          <p:nvPr>
            <p:custDataLst>
              <p:tags r:id="rId3"/>
            </p:custDataLst>
          </p:nvPr>
        </p:nvSpPr>
        <p:spPr>
          <a:xfrm>
            <a:off x="1066800" y="1219200"/>
            <a:ext cx="48768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>
            <p:custDataLst>
              <p:tags r:id="rId4"/>
            </p:custDataLst>
          </p:nvPr>
        </p:nvSpPr>
        <p:spPr>
          <a:xfrm>
            <a:off x="1371600" y="1219200"/>
            <a:ext cx="20574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5"/>
            </p:custDataLst>
          </p:nvPr>
        </p:nvSpPr>
        <p:spPr>
          <a:xfrm>
            <a:off x="2971800" y="704850"/>
            <a:ext cx="19812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729838" y="114301"/>
            <a:ext cx="7899812" cy="1771649"/>
            <a:chOff x="729838" y="114301"/>
            <a:chExt cx="7899812" cy="1771649"/>
          </a:xfrm>
        </p:grpSpPr>
        <p:sp>
          <p:nvSpPr>
            <p:cNvPr id="3" name="Vertical Scroll 2"/>
            <p:cNvSpPr/>
            <p:nvPr/>
          </p:nvSpPr>
          <p:spPr>
            <a:xfrm>
              <a:off x="729838" y="114301"/>
              <a:ext cx="7696201" cy="1695449"/>
            </a:xfrm>
            <a:prstGeom prst="verticalScroll">
              <a:avLst>
                <a:gd name="adj" fmla="val 8083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4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63187" y="228600"/>
              <a:ext cx="7766463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let</a:t>
              </a:r>
              <a:r>
                <a:rPr lang="en-US" sz="2800" dirty="0" smtClean="0">
                  <a:latin typeface="Consolas" pitchFamily="49" charset="0"/>
                </a:rPr>
                <a:t> nearest dist ctra x  =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</a:t>
              </a:r>
              <a:r>
                <a:rPr lang="en-US" sz="2800" b="1" dirty="0" smtClean="0">
                  <a:latin typeface="Consolas" pitchFamily="49" charset="0"/>
                </a:rPr>
                <a:t>let</a:t>
              </a:r>
              <a:r>
                <a:rPr lang="en-US" sz="2800" dirty="0" smtClean="0">
                  <a:latin typeface="Consolas" pitchFamily="49" charset="0"/>
                </a:rPr>
                <a:t> da = Array.map (dist x) ctra </a:t>
              </a:r>
              <a:r>
                <a:rPr lang="en-US" sz="2800" b="1" dirty="0" smtClean="0">
                  <a:latin typeface="Consolas" pitchFamily="49" charset="0"/>
                </a:rPr>
                <a:t>in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[min_index da, (x, 1)]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956661"/>
            <a:ext cx="9143999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Type of Output</a:t>
            </a:r>
            <a:endParaRPr lang="en-US" sz="28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1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20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’b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6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56661"/>
            <a:ext cx="9143999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Template of Output</a:t>
            </a:r>
            <a:endParaRPr lang="en-US" sz="28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12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20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’b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7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12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grpSp>
        <p:nvGrpSpPr>
          <p:cNvPr id="5" name="Group 22"/>
          <p:cNvGrpSpPr/>
          <p:nvPr/>
        </p:nvGrpSpPr>
        <p:grpSpPr>
          <a:xfrm>
            <a:off x="-304800" y="6076950"/>
            <a:ext cx="9658350" cy="628650"/>
            <a:chOff x="-304800" y="933450"/>
            <a:chExt cx="9658350" cy="628650"/>
          </a:xfrm>
        </p:grpSpPr>
        <p:sp>
          <p:nvSpPr>
            <p:cNvPr id="22" name="Rounded Rectangle 21"/>
            <p:cNvSpPr/>
            <p:nvPr>
              <p:custDataLst>
                <p:tags r:id="rId8"/>
              </p:custDataLst>
            </p:nvPr>
          </p:nvSpPr>
          <p:spPr>
            <a:xfrm>
              <a:off x="-304800" y="933450"/>
              <a:ext cx="9658350" cy="628650"/>
            </a:xfrm>
            <a:prstGeom prst="roundRect">
              <a:avLst>
                <a:gd name="adj" fmla="val 5953"/>
              </a:avLst>
            </a:prstGeom>
            <a:gradFill flip="none" rotWithShape="1">
              <a:gsLst>
                <a:gs pos="0">
                  <a:srgbClr val="FDF9BF"/>
                </a:gs>
                <a:gs pos="51000">
                  <a:srgbClr val="FFFF9F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990600"/>
              <a:ext cx="9144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00A404"/>
                  </a:solidFill>
                  <a:latin typeface="Consolas" pitchFamily="49" charset="0"/>
                </a:rPr>
                <a:t>(</a:t>
              </a:r>
              <a:r>
                <a:rPr lang="en-US" sz="2800" b="1" i="1" dirty="0" smtClean="0">
                  <a:solidFill>
                    <a:srgbClr val="00A404"/>
                  </a:solidFill>
                  <a:latin typeface="Consolas" pitchFamily="49" charset="0"/>
                </a:rPr>
                <a:t>’a</a:t>
              </a:r>
              <a:r>
                <a:rPr lang="en-US" sz="2800" b="1" dirty="0" smtClean="0">
                  <a:solidFill>
                    <a:srgbClr val="00B050"/>
                  </a:solidFill>
                  <a:latin typeface="cmsy10"/>
                </a:rPr>
                <a:t> !</a:t>
              </a:r>
              <a:r>
                <a:rPr lang="en-US" sz="2800" b="1" i="1" dirty="0" smtClean="0">
                  <a:solidFill>
                    <a:srgbClr val="00A404"/>
                  </a:solidFill>
                  <a:latin typeface="Consolas" pitchFamily="49" charset="0"/>
                </a:rPr>
                <a:t>’b</a:t>
              </a:r>
              <a:r>
                <a:rPr lang="en-US" sz="2800" b="1" dirty="0" smtClean="0">
                  <a:solidFill>
                    <a:srgbClr val="00A404"/>
                  </a:solidFill>
                  <a:latin typeface="Consolas" pitchFamily="49" charset="0"/>
                </a:rPr>
                <a:t>)</a:t>
              </a:r>
              <a:r>
                <a:rPr lang="en-US" sz="2800" b="1" dirty="0" smtClean="0">
                  <a:solidFill>
                    <a:srgbClr val="00B050"/>
                  </a:solidFill>
                  <a:latin typeface="cmsy10"/>
                </a:rPr>
                <a:t>!</a:t>
              </a:r>
              <a:r>
                <a:rPr lang="en-US" sz="2800" dirty="0" smtClean="0">
                  <a:latin typeface="Consolas" pitchFamily="49" charset="0"/>
                </a:rPr>
                <a:t>x:</a:t>
              </a:r>
              <a:r>
                <a:rPr lang="en-US" sz="2800" b="1" i="1" dirty="0" smtClean="0">
                  <a:solidFill>
                    <a:srgbClr val="00A404"/>
                  </a:solidFill>
                  <a:latin typeface="Consolas" pitchFamily="49" charset="0"/>
                </a:rPr>
                <a:t>’a</a:t>
              </a:r>
              <a:r>
                <a:rPr lang="en-US" sz="1400" b="1" i="1" dirty="0" smtClean="0">
                  <a:solidFill>
                    <a:srgbClr val="00A404"/>
                  </a:solidFill>
                  <a:latin typeface="Consolas" pitchFamily="49" charset="0"/>
                </a:rPr>
                <a:t> </a:t>
              </a:r>
              <a:r>
                <a:rPr lang="en-US" sz="2800" b="1" i="1" dirty="0" smtClean="0">
                  <a:solidFill>
                    <a:srgbClr val="00A404"/>
                  </a:solidFill>
                  <a:latin typeface="Consolas" pitchFamily="49" charset="0"/>
                </a:rPr>
                <a:t>array</a:t>
              </a:r>
              <a:r>
                <a:rPr lang="en-US" sz="2800" b="1" dirty="0" smtClean="0">
                  <a:solidFill>
                    <a:srgbClr val="00B050"/>
                  </a:solidFill>
                  <a:latin typeface="cmsy10"/>
                </a:rPr>
                <a:t>!</a:t>
              </a:r>
              <a:r>
                <a:rPr lang="en-US" sz="2800" b="1" dirty="0" smtClean="0">
                  <a:solidFill>
                    <a:srgbClr val="291BDF"/>
                  </a:solidFill>
                  <a:latin typeface="Consolas" pitchFamily="49" charset="0"/>
                </a:rPr>
                <a:t>{</a:t>
              </a:r>
              <a:r>
                <a:rPr lang="en-US" sz="2800" b="1" i="1" dirty="0" smtClean="0">
                  <a:solidFill>
                    <a:srgbClr val="291BDF"/>
                  </a:solidFill>
                  <a:latin typeface="Consolas" pitchFamily="49" charset="0"/>
                </a:rPr>
                <a:t>v:</a:t>
              </a:r>
              <a:r>
                <a:rPr lang="en-US" sz="2800" b="1" i="1" dirty="0" smtClean="0">
                  <a:solidFill>
                    <a:srgbClr val="00A404"/>
                  </a:solidFill>
                  <a:latin typeface="Consolas" pitchFamily="49" charset="0"/>
                </a:rPr>
                <a:t>’b</a:t>
              </a:r>
              <a:r>
                <a:rPr lang="en-US" sz="1400" b="1" i="1" dirty="0" smtClean="0">
                  <a:solidFill>
                    <a:srgbClr val="00A404"/>
                  </a:solidFill>
                  <a:latin typeface="Consolas" pitchFamily="49" charset="0"/>
                </a:rPr>
                <a:t> </a:t>
              </a:r>
              <a:r>
                <a:rPr lang="en-US" sz="2800" b="1" i="1" dirty="0" smtClean="0">
                  <a:solidFill>
                    <a:srgbClr val="00A404"/>
                  </a:solidFill>
                  <a:latin typeface="Consolas" pitchFamily="49" charset="0"/>
                </a:rPr>
                <a:t>array</a:t>
              </a:r>
              <a:r>
                <a:rPr lang="en-US" sz="2800" b="1" dirty="0" smtClean="0">
                  <a:solidFill>
                    <a:srgbClr val="291BDF"/>
                  </a:solidFill>
                  <a:latin typeface="Consolas" pitchFamily="49" charset="0"/>
                </a:rPr>
                <a:t>|len</a:t>
              </a:r>
              <a:r>
                <a:rPr lang="en-US" sz="1000" b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sz="2800" b="1" dirty="0" smtClean="0">
                  <a:solidFill>
                    <a:srgbClr val="291BDF"/>
                  </a:solidFill>
                  <a:latin typeface="Consolas" pitchFamily="49" charset="0"/>
                </a:rPr>
                <a:t>x</a:t>
              </a:r>
              <a:r>
                <a:rPr lang="en-US" sz="1400" b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sz="2800" b="1" dirty="0" smtClean="0">
                  <a:solidFill>
                    <a:srgbClr val="291BDF"/>
                  </a:solidFill>
                  <a:latin typeface="Consolas" pitchFamily="49" charset="0"/>
                </a:rPr>
                <a:t>=</a:t>
              </a:r>
              <a:r>
                <a:rPr lang="en-US" sz="1400" b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sz="2800" b="1" dirty="0" smtClean="0">
                  <a:solidFill>
                    <a:srgbClr val="291BDF"/>
                  </a:solidFill>
                  <a:latin typeface="Consolas" pitchFamily="49" charset="0"/>
                </a:rPr>
                <a:t>len</a:t>
              </a:r>
              <a:r>
                <a:rPr lang="en-US" sz="1050" b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sz="2800" b="1" i="1" dirty="0" smtClean="0">
                  <a:solidFill>
                    <a:srgbClr val="291BDF"/>
                  </a:solidFill>
                  <a:latin typeface="Consolas" pitchFamily="49" charset="0"/>
                </a:rPr>
                <a:t>v</a:t>
              </a:r>
              <a:r>
                <a:rPr lang="en-US" sz="2800" b="1" dirty="0" smtClean="0">
                  <a:solidFill>
                    <a:srgbClr val="291BDF"/>
                  </a:solidFill>
                  <a:latin typeface="Consolas" pitchFamily="49" charset="0"/>
                </a:rPr>
                <a:t>}</a:t>
              </a:r>
              <a:endParaRPr lang="en-US" sz="28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3657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prstClr val="black"/>
                </a:solidFill>
              </a:rPr>
              <a:t>Liquid Type of </a:t>
            </a:r>
          </a:p>
        </p:txBody>
      </p:sp>
      <p:grpSp>
        <p:nvGrpSpPr>
          <p:cNvPr id="8" name="Group 18"/>
          <p:cNvGrpSpPr/>
          <p:nvPr/>
        </p:nvGrpSpPr>
        <p:grpSpPr>
          <a:xfrm>
            <a:off x="-57150" y="6038850"/>
            <a:ext cx="9201150" cy="666750"/>
            <a:chOff x="-57150" y="5010150"/>
            <a:chExt cx="9201150" cy="666750"/>
          </a:xfrm>
        </p:grpSpPr>
        <p:sp>
          <p:nvSpPr>
            <p:cNvPr id="15" name="Rounded Rectangle 14"/>
            <p:cNvSpPr/>
            <p:nvPr>
              <p:custDataLst>
                <p:tags r:id="rId7"/>
              </p:custDataLst>
            </p:nvPr>
          </p:nvSpPr>
          <p:spPr>
            <a:xfrm>
              <a:off x="0" y="5010150"/>
              <a:ext cx="9144000" cy="666750"/>
            </a:xfrm>
            <a:prstGeom prst="roundRect">
              <a:avLst>
                <a:gd name="adj" fmla="val 5953"/>
              </a:avLst>
            </a:prstGeom>
            <a:gradFill flip="none" rotWithShape="1">
              <a:gsLst>
                <a:gs pos="0">
                  <a:srgbClr val="FDF9BF"/>
                </a:gs>
                <a:gs pos="51000">
                  <a:srgbClr val="FFFF9F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57150" y="5028117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600" dirty="0" smtClean="0">
                  <a:latin typeface="Consolas" pitchFamily="49" charset="0"/>
                </a:rPr>
                <a:t>x:</a:t>
              </a:r>
              <a:r>
                <a:rPr lang="en-US" sz="3600" b="1" i="1" dirty="0" smtClean="0">
                  <a:solidFill>
                    <a:srgbClr val="00A404"/>
                  </a:solidFill>
                  <a:latin typeface="Consolas" pitchFamily="49" charset="0"/>
                </a:rPr>
                <a:t>’a</a:t>
              </a:r>
              <a:r>
                <a:rPr lang="en-US" b="1" i="1" dirty="0" smtClean="0">
                  <a:solidFill>
                    <a:srgbClr val="00A404"/>
                  </a:solidFill>
                  <a:latin typeface="Consolas" pitchFamily="49" charset="0"/>
                </a:rPr>
                <a:t> </a:t>
              </a:r>
              <a:r>
                <a:rPr lang="en-US" sz="3600" b="1" i="1" dirty="0" smtClean="0">
                  <a:solidFill>
                    <a:srgbClr val="00A404"/>
                  </a:solidFill>
                  <a:latin typeface="Consolas" pitchFamily="49" charset="0"/>
                </a:rPr>
                <a:t>array</a:t>
              </a:r>
              <a:r>
                <a:rPr lang="en-US" sz="3600" b="1" dirty="0" smtClean="0">
                  <a:solidFill>
                    <a:srgbClr val="00B050"/>
                  </a:solidFill>
                  <a:latin typeface="cmsy10"/>
                </a:rPr>
                <a:t>!</a:t>
              </a:r>
              <a:r>
                <a:rPr lang="en-US" sz="3600" b="1" dirty="0" smtClean="0">
                  <a:solidFill>
                    <a:srgbClr val="291BDF"/>
                  </a:solidFill>
                  <a:latin typeface="Consolas" pitchFamily="49" charset="0"/>
                </a:rPr>
                <a:t>{</a:t>
              </a:r>
              <a:r>
                <a:rPr lang="en-US" sz="3600" b="1" i="1" dirty="0" smtClean="0">
                  <a:solidFill>
                    <a:srgbClr val="291BDF"/>
                  </a:solidFill>
                  <a:latin typeface="Consolas" pitchFamily="49" charset="0"/>
                </a:rPr>
                <a:t>v:</a:t>
              </a:r>
              <a:r>
                <a:rPr lang="en-US" sz="3600" b="1" i="1" dirty="0" smtClean="0">
                  <a:solidFill>
                    <a:srgbClr val="00A404"/>
                  </a:solidFill>
                  <a:latin typeface="Consolas" pitchFamily="49" charset="0"/>
                </a:rPr>
                <a:t>int</a:t>
              </a:r>
              <a:r>
                <a:rPr lang="en-US" sz="3600" b="1" dirty="0" smtClean="0">
                  <a:solidFill>
                    <a:srgbClr val="291BDF"/>
                  </a:solidFill>
                  <a:latin typeface="Consolas" pitchFamily="49" charset="0"/>
                </a:rPr>
                <a:t>|</a:t>
              </a:r>
              <a:r>
                <a:rPr lang="en-US" sz="800" b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sz="3600" b="1" dirty="0" smtClean="0">
                  <a:solidFill>
                    <a:srgbClr val="291BDF"/>
                  </a:solidFill>
                  <a:latin typeface="Consolas" pitchFamily="49" charset="0"/>
                </a:rPr>
                <a:t>0</a:t>
              </a:r>
              <a:r>
                <a:rPr lang="en-US" sz="3600" dirty="0" smtClean="0">
                  <a:solidFill>
                    <a:srgbClr val="291BDF"/>
                  </a:solidFill>
                  <a:latin typeface="cmsy10"/>
                </a:rPr>
                <a:t>·</a:t>
              </a:r>
              <a:r>
                <a:rPr lang="en-US" sz="3600" b="1" i="1" dirty="0" smtClean="0">
                  <a:solidFill>
                    <a:srgbClr val="291BDF"/>
                  </a:solidFill>
                  <a:latin typeface="Consolas" pitchFamily="49" charset="0"/>
                </a:rPr>
                <a:t>v</a:t>
              </a:r>
              <a:r>
                <a:rPr lang="en-US" sz="2000" b="1" dirty="0" smtClean="0">
                  <a:solidFill>
                    <a:srgbClr val="291BDF"/>
                  </a:solidFill>
                  <a:latin typeface="cmsy10"/>
                </a:rPr>
                <a:t> </a:t>
              </a:r>
              <a:r>
                <a:rPr lang="en-US" sz="3600" b="1" dirty="0" smtClean="0">
                  <a:solidFill>
                    <a:srgbClr val="291BDF"/>
                  </a:solidFill>
                  <a:latin typeface="cmsy10"/>
                </a:rPr>
                <a:t>Æ</a:t>
              </a:r>
              <a:r>
                <a:rPr lang="en-US" sz="11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sz="3600" b="1" i="1" dirty="0" smtClean="0">
                  <a:solidFill>
                    <a:srgbClr val="291BDF"/>
                  </a:solidFill>
                  <a:latin typeface="Consolas" pitchFamily="49" charset="0"/>
                </a:rPr>
                <a:t>v</a:t>
              </a:r>
              <a:r>
                <a:rPr lang="en-US" sz="14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sz="3600" b="1" dirty="0" smtClean="0">
                  <a:solidFill>
                    <a:srgbClr val="291BDF"/>
                  </a:solidFill>
                  <a:latin typeface="Consolas" pitchFamily="49" charset="0"/>
                </a:rPr>
                <a:t>&lt;</a:t>
              </a:r>
              <a:r>
                <a:rPr lang="en-US" sz="14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sz="3600" b="1" dirty="0" smtClean="0">
                  <a:solidFill>
                    <a:srgbClr val="291BDF"/>
                  </a:solidFill>
                  <a:latin typeface="Consolas" pitchFamily="49" charset="0"/>
                </a:rPr>
                <a:t>len</a:t>
              </a:r>
              <a:r>
                <a:rPr lang="en-US" sz="1600" b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sz="3600" b="1" dirty="0" smtClean="0">
                  <a:solidFill>
                    <a:srgbClr val="291BDF"/>
                  </a:solidFill>
                  <a:latin typeface="Consolas" pitchFamily="49" charset="0"/>
                </a:rPr>
                <a:t>x}</a:t>
              </a:r>
              <a:endParaRPr lang="en-US" sz="36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457200" y="48254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latin typeface="Consolas" pitchFamily="49" charset="0"/>
              </a:rPr>
              <a:t>min_index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3200" dirty="0" smtClean="0">
                <a:latin typeface="Consolas" pitchFamily="49" charset="0"/>
              </a:rPr>
              <a:t>da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7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b="1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msy10"/>
              </a:rPr>
              <a:t>Æ</a:t>
            </a:r>
            <a:r>
              <a:rPr lang="en-US" sz="105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12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2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da}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8429" y="4324350"/>
            <a:ext cx="7019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latin typeface="Consolas" pitchFamily="49" charset="0"/>
              </a:rPr>
              <a:t>da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’b array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7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=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ctra}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3350" y="561975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da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=</a:t>
            </a:r>
            <a:r>
              <a:rPr lang="en-US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ctra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msy10"/>
              </a:rPr>
              <a:t>Æ</a:t>
            </a:r>
            <a:r>
              <a:rPr lang="en-US" sz="700" b="1" dirty="0" smtClean="0">
                <a:solidFill>
                  <a:srgbClr val="291BDF"/>
                </a:solidFill>
                <a:latin typeface="Consolas" pitchFamily="49" charset="0"/>
              </a:rPr>
              <a:t> 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da</a:t>
            </a:r>
            <a:r>
              <a:rPr lang="en-US" sz="3200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latin typeface="cmsy10"/>
              </a:rPr>
              <a:t>)</a:t>
            </a:r>
            <a:r>
              <a:rPr lang="en-US" sz="3200" b="1" dirty="0" smtClean="0">
                <a:latin typeface="cmsy10"/>
              </a:rPr>
              <a:t> 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1</a:t>
            </a:r>
            <a:endParaRPr lang="en-US" sz="3200" b="1" dirty="0" smtClean="0">
              <a:solidFill>
                <a:srgbClr val="291BDF"/>
              </a:solidFill>
              <a:latin typeface="Consolas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23950" y="6150114"/>
            <a:ext cx="6877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da</a:t>
            </a:r>
            <a:r>
              <a:rPr lang="en-US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=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ctra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msy10"/>
              </a:rPr>
              <a:t>Æ</a:t>
            </a:r>
            <a:r>
              <a:rPr lang="en-US" sz="7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v=1</a:t>
            </a:r>
            <a:r>
              <a:rPr lang="en-US" sz="3200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latin typeface="cmsy10"/>
              </a:rPr>
              <a:t>)</a:t>
            </a:r>
            <a:r>
              <a:rPr lang="en-US" sz="3200" b="1" dirty="0" smtClean="0">
                <a:latin typeface="cmsy10"/>
              </a:rPr>
              <a:t> 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2</a:t>
            </a:r>
            <a:endParaRPr lang="en-US" sz="3200" b="1" dirty="0" smtClean="0">
              <a:solidFill>
                <a:srgbClr val="291BDF"/>
              </a:solidFill>
              <a:latin typeface="Consolas" pitchFamily="49" charset="0"/>
            </a:endParaRPr>
          </a:p>
        </p:txBody>
      </p:sp>
      <p:sp>
        <p:nvSpPr>
          <p:cNvPr id="33" name="Rounded Rectangle 32"/>
          <p:cNvSpPr/>
          <p:nvPr>
            <p:custDataLst>
              <p:tags r:id="rId6"/>
            </p:custDataLst>
          </p:nvPr>
        </p:nvSpPr>
        <p:spPr>
          <a:xfrm>
            <a:off x="5676900" y="4267200"/>
            <a:ext cx="34290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" y="3876687"/>
            <a:ext cx="91440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 smtClean="0">
                <a:latin typeface="Consolas" pitchFamily="49" charset="0"/>
              </a:rPr>
              <a:t>da: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{len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=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ctra}</a:t>
            </a:r>
            <a:endParaRPr lang="en-US" sz="2400" b="1" dirty="0" smtClean="0">
              <a:latin typeface="Consolas" pitchFamily="49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dirty="0" smtClean="0">
                <a:latin typeface="Consolas" pitchFamily="49" charset="0"/>
              </a:rPr>
              <a:t>|-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5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&lt;len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da}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7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’b</a:t>
            </a:r>
            <a:r>
              <a:rPr lang="en-US" sz="7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v=1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200" b="1" i="1" dirty="0" smtClean="0">
                <a:solidFill>
                  <a:srgbClr val="00A404"/>
                </a:solidFill>
                <a:latin typeface="Consolas" pitchFamily="49" charset="0"/>
              </a:rPr>
              <a:t> 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list </a:t>
            </a:r>
            <a:r>
              <a:rPr lang="en-US" sz="2400" b="1" dirty="0" smtClean="0">
                <a:latin typeface="Consolas" pitchFamily="49" charset="0"/>
              </a:rPr>
              <a:t>&lt;: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400" b="1" dirty="0" smtClean="0">
                <a:solidFill>
                  <a:srgbClr val="A65BBD"/>
                </a:solidFill>
              </a:rPr>
              <a:t>X</a:t>
            </a:r>
            <a:r>
              <a:rPr lang="en-US" sz="24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}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7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’b</a:t>
            </a:r>
            <a:r>
              <a:rPr lang="en-US" sz="7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400" b="1" dirty="0" smtClean="0">
                <a:solidFill>
                  <a:srgbClr val="A65BBD"/>
                </a:solidFill>
              </a:rPr>
              <a:t>X</a:t>
            </a:r>
            <a:r>
              <a:rPr lang="en-US" sz="24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300" b="1" i="1" dirty="0" smtClean="0">
                <a:solidFill>
                  <a:srgbClr val="00A404"/>
                </a:solidFill>
                <a:latin typeface="Consolas" pitchFamily="49" charset="0"/>
              </a:rPr>
              <a:t>  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504080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prstClr val="black"/>
                </a:solidFill>
              </a:rPr>
              <a:t>Reduces To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3448050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Solution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A65BBD"/>
                </a:solidFill>
              </a:rPr>
              <a:t>                         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 </a:t>
            </a:r>
            <a:r>
              <a:rPr lang="en-US" sz="3600" dirty="0" smtClean="0">
                <a:solidFill>
                  <a:prstClr val="black"/>
                </a:solidFill>
              </a:rPr>
              <a:t>=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36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2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2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ctra</a:t>
            </a:r>
            <a:endParaRPr lang="en-US" sz="3600" b="1" i="1" dirty="0" smtClean="0">
              <a:solidFill>
                <a:srgbClr val="291BDF"/>
              </a:solidFill>
              <a:latin typeface="Consolas" pitchFamily="49" charset="0"/>
            </a:endParaRPr>
          </a:p>
          <a:p>
            <a:r>
              <a:rPr lang="en-US" sz="3600" b="1" dirty="0" smtClean="0">
                <a:solidFill>
                  <a:srgbClr val="A65BBD"/>
                </a:solidFill>
              </a:rPr>
              <a:t>                         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 </a:t>
            </a:r>
            <a:r>
              <a:rPr lang="en-US" sz="3600" dirty="0" smtClean="0">
                <a:solidFill>
                  <a:prstClr val="black"/>
                </a:solidFill>
              </a:rPr>
              <a:t>=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24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5355765"/>
            <a:ext cx="9144000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Liquid Type of Output</a:t>
            </a:r>
            <a:endParaRPr lang="en-US" sz="28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|0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&lt;len</a:t>
            </a:r>
            <a:r>
              <a:rPr lang="en-US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ctra}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*’b*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|0&lt;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endParaRPr lang="en-US" sz="3600" b="1" i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0" grpId="0" animBg="1"/>
      <p:bldP spid="30" grpId="1" animBg="1"/>
      <p:bldP spid="24" grpId="0" animBg="1"/>
      <p:bldP spid="24" grpId="1" animBg="1"/>
      <p:bldP spid="9" grpId="0" animBg="1"/>
      <p:bldP spid="9" grpId="1" animBg="1"/>
      <p:bldP spid="6" grpId="0"/>
      <p:bldP spid="6" grpId="1"/>
      <p:bldP spid="7" grpId="0"/>
      <p:bldP spid="12" grpId="0"/>
      <p:bldP spid="12" grpId="1"/>
      <p:bldP spid="17" grpId="0"/>
      <p:bldP spid="17" grpId="1"/>
      <p:bldP spid="18" grpId="0"/>
      <p:bldP spid="18" grpId="1"/>
      <p:bldP spid="28" grpId="0"/>
      <p:bldP spid="28" grpId="1"/>
      <p:bldP spid="29" grpId="0"/>
      <p:bldP spid="29" grpId="1"/>
      <p:bldP spid="33" grpId="0" animBg="1"/>
      <p:bldP spid="33" grpId="1" animBg="1"/>
      <p:bldP spid="34" grpId="0"/>
      <p:bldP spid="34" grpId="1"/>
      <p:bldP spid="35" grpId="0"/>
      <p:bldP spid="35" grpId="1"/>
      <p:bldP spid="35" grpId="2"/>
      <p:bldP spid="36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>
            <p:custDataLst>
              <p:tags r:id="rId1"/>
            </p:custDataLst>
          </p:nvPr>
        </p:nvSpPr>
        <p:spPr>
          <a:xfrm>
            <a:off x="0" y="373380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0" y="213360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6670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/>
              <a:t>Base Types</a:t>
            </a:r>
          </a:p>
          <a:p>
            <a:pPr algn="ctr"/>
            <a:endParaRPr lang="en-US" sz="2000" b="1" dirty="0" smtClean="0"/>
          </a:p>
          <a:p>
            <a:pPr lvl="0" algn="ctr"/>
            <a:r>
              <a:rPr lang="en-US" sz="8800" b="1" dirty="0" smtClean="0"/>
              <a:t>Collections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8800" b="1" dirty="0" smtClean="0"/>
              <a:t>Closures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8800" b="1" dirty="0" smtClean="0"/>
              <a:t>Generics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>
            <p:custDataLst>
              <p:tags r:id="rId1"/>
            </p:custDataLst>
          </p:nvPr>
        </p:nvSpPr>
        <p:spPr>
          <a:xfrm>
            <a:off x="1162050" y="1295400"/>
            <a:ext cx="53149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>
            <p:custDataLst>
              <p:tags r:id="rId2"/>
            </p:custDataLst>
          </p:nvPr>
        </p:nvSpPr>
        <p:spPr>
          <a:xfrm>
            <a:off x="990600" y="1295400"/>
            <a:ext cx="20383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>
            <p:custDataLst>
              <p:tags r:id="rId3"/>
            </p:custDataLst>
          </p:nvPr>
        </p:nvSpPr>
        <p:spPr>
          <a:xfrm>
            <a:off x="1009650" y="1276350"/>
            <a:ext cx="15430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>
            <p:custDataLst>
              <p:tags r:id="rId4"/>
            </p:custDataLst>
          </p:nvPr>
        </p:nvSpPr>
        <p:spPr>
          <a:xfrm>
            <a:off x="228600" y="6096988"/>
            <a:ext cx="73914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5"/>
            </p:custDataLst>
          </p:nvPr>
        </p:nvSpPr>
        <p:spPr>
          <a:xfrm>
            <a:off x="1657350" y="4687288"/>
            <a:ext cx="59626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990600" y="1790700"/>
            <a:ext cx="76200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6038850" y="1295400"/>
            <a:ext cx="20574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7938" y="114301"/>
            <a:ext cx="7976012" cy="2762249"/>
            <a:chOff x="729838" y="114301"/>
            <a:chExt cx="7976012" cy="2762249"/>
          </a:xfrm>
        </p:grpSpPr>
        <p:sp>
          <p:nvSpPr>
            <p:cNvPr id="3" name="Vertical Scroll 2"/>
            <p:cNvSpPr/>
            <p:nvPr/>
          </p:nvSpPr>
          <p:spPr>
            <a:xfrm>
              <a:off x="729838" y="114301"/>
              <a:ext cx="7614062" cy="2762249"/>
            </a:xfrm>
            <a:prstGeom prst="verticalScroll">
              <a:avLst>
                <a:gd name="adj" fmla="val 8083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4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39387" y="285750"/>
              <a:ext cx="7766463" cy="2530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let</a:t>
              </a:r>
              <a:r>
                <a:rPr lang="en-US" sz="2800" dirty="0" smtClean="0">
                  <a:latin typeface="Consolas" pitchFamily="49" charset="0"/>
                </a:rPr>
                <a:t> min_index a =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</a:t>
              </a:r>
              <a:r>
                <a:rPr lang="en-US" sz="2800" b="1" dirty="0" smtClean="0">
                  <a:latin typeface="Consolas" pitchFamily="49" charset="0"/>
                </a:rPr>
                <a:t>let</a:t>
              </a:r>
              <a:r>
                <a:rPr lang="en-US" sz="2800" dirty="0" smtClean="0">
                  <a:latin typeface="Consolas" pitchFamily="49" charset="0"/>
                </a:rPr>
                <a:t> min = </a:t>
              </a:r>
              <a:r>
                <a:rPr lang="en-US" sz="2800" b="1" dirty="0" smtClean="0">
                  <a:latin typeface="Consolas" pitchFamily="49" charset="0"/>
                </a:rPr>
                <a:t>ref</a:t>
              </a:r>
              <a:r>
                <a:rPr lang="en-US" sz="2800" dirty="0" smtClean="0">
                  <a:latin typeface="Consolas" pitchFamily="49" charset="0"/>
                </a:rPr>
                <a:t> 0 in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ffor 0 (Array.length a) (</a:t>
              </a:r>
              <a:r>
                <a:rPr lang="en-US" sz="2800" b="1" dirty="0" smtClean="0">
                  <a:latin typeface="Consolas" pitchFamily="49" charset="0"/>
                </a:rPr>
                <a:t>fun</a:t>
              </a:r>
              <a:r>
                <a:rPr lang="en-US" sz="2800" dirty="0" smtClean="0">
                  <a:latin typeface="Consolas" pitchFamily="49" charset="0"/>
                </a:rPr>
                <a:t> i -&gt;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  </a:t>
              </a:r>
              <a:r>
                <a:rPr lang="en-US" sz="2800" b="1" dirty="0" smtClean="0">
                  <a:latin typeface="Consolas" pitchFamily="49" charset="0"/>
                </a:rPr>
                <a:t>if</a:t>
              </a:r>
              <a:r>
                <a:rPr lang="en-US" sz="2800" dirty="0" smtClean="0">
                  <a:latin typeface="Consolas" pitchFamily="49" charset="0"/>
                </a:rPr>
                <a:t> a.(i) &lt; a.(!min) </a:t>
              </a:r>
              <a:r>
                <a:rPr lang="en-US" sz="2800" b="1" dirty="0" smtClean="0">
                  <a:latin typeface="Consolas" pitchFamily="49" charset="0"/>
                </a:rPr>
                <a:t>then</a:t>
              </a:r>
              <a:r>
                <a:rPr lang="en-US" sz="2800" dirty="0" smtClean="0">
                  <a:latin typeface="Consolas" pitchFamily="49" charset="0"/>
                </a:rPr>
                <a:t> min</a:t>
              </a:r>
              <a:r>
                <a:rPr lang="en-US" sz="900" dirty="0" smtClean="0">
                  <a:latin typeface="Consolas" pitchFamily="49" charset="0"/>
                </a:rPr>
                <a:t> </a:t>
              </a:r>
              <a:r>
                <a:rPr lang="en-US" sz="2800" dirty="0" smtClean="0">
                  <a:latin typeface="Consolas" pitchFamily="49" charset="0"/>
                </a:rPr>
                <a:t>:=</a:t>
              </a:r>
              <a:r>
                <a:rPr lang="en-US" sz="1050" dirty="0" smtClean="0">
                  <a:latin typeface="Consolas" pitchFamily="49" charset="0"/>
                </a:rPr>
                <a:t> </a:t>
              </a:r>
              <a:r>
                <a:rPr lang="en-US" sz="2800" dirty="0" smtClean="0">
                  <a:latin typeface="Consolas" pitchFamily="49" charset="0"/>
                </a:rPr>
                <a:t>i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); !min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5468338"/>
            <a:ext cx="91440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Liquid Type of </a:t>
            </a:r>
            <a:r>
              <a:rPr lang="en-US" sz="3600" dirty="0" smtClean="0">
                <a:latin typeface="Consolas" pitchFamily="49" charset="0"/>
              </a:rPr>
              <a:t> ffor 0 (len a)</a:t>
            </a:r>
            <a:r>
              <a:rPr lang="en-US" sz="1200" dirty="0" smtClean="0">
                <a:latin typeface="Consolas" pitchFamily="49" charset="0"/>
              </a:rPr>
              <a:t> </a:t>
            </a:r>
            <a:endParaRPr lang="en-US" sz="32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|0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·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14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 a}</a:t>
            </a:r>
            <a:r>
              <a:rPr lang="en-US" sz="9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8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8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058638"/>
            <a:ext cx="91440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Template of </a:t>
            </a:r>
            <a:r>
              <a:rPr lang="en-US" sz="3600" dirty="0" smtClean="0">
                <a:latin typeface="Consolas" pitchFamily="49" charset="0"/>
              </a:rPr>
              <a:t>(fun i -&gt;...)</a:t>
            </a:r>
            <a:r>
              <a:rPr lang="en-US" sz="1200" dirty="0" smtClean="0">
                <a:latin typeface="Consolas" pitchFamily="49" charset="0"/>
              </a:rPr>
              <a:t> </a:t>
            </a:r>
            <a:endParaRPr lang="en-US" sz="36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i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9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8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08913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i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40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40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 </a:t>
            </a:r>
            <a:r>
              <a:rPr lang="en-US" sz="4000" dirty="0" smtClean="0">
                <a:latin typeface="Consolas" pitchFamily="49" charset="0"/>
              </a:rPr>
              <a:t>&lt;:</a:t>
            </a:r>
            <a:r>
              <a:rPr lang="en-US" sz="800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{0</a:t>
            </a:r>
            <a:r>
              <a:rPr lang="en-US" sz="40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40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&lt;len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a}</a:t>
            </a:r>
            <a:r>
              <a:rPr lang="en-US" sz="40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40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76700" y="310515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{0</a:t>
            </a:r>
            <a:r>
              <a:rPr lang="en-US" sz="40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40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&lt;len</a:t>
            </a:r>
            <a:r>
              <a:rPr lang="en-US" sz="8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a}</a:t>
            </a:r>
            <a:endParaRPr lang="en-US" sz="4000" b="1" i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53350" y="3086100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7700" y="3086100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i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4000" b="1" i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66950" y="3086100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304800" y="5083314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{0</a:t>
            </a:r>
            <a:r>
              <a:rPr lang="en-US" sz="40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40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&lt;len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a}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4000" dirty="0" smtClean="0">
                <a:latin typeface="Consolas" pitchFamily="49" charset="0"/>
              </a:rPr>
              <a:t>&lt;:</a:t>
            </a:r>
            <a:r>
              <a:rPr lang="en-US" sz="1100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i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4000" b="1" i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03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prstClr val="black"/>
                </a:solidFill>
              </a:rPr>
              <a:t>Reduces To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5083314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r>
              <a:rPr lang="en-US" sz="1000" b="1" i="1" dirty="0" smtClean="0">
                <a:solidFill>
                  <a:srgbClr val="00A404"/>
                </a:solidFill>
                <a:latin typeface="Consolas" pitchFamily="49" charset="0"/>
              </a:rPr>
              <a:t>  </a:t>
            </a:r>
            <a:r>
              <a:rPr lang="en-US" sz="4000" dirty="0" smtClean="0">
                <a:latin typeface="Consolas" pitchFamily="49" charset="0"/>
              </a:rPr>
              <a:t>&lt;:</a:t>
            </a:r>
            <a:r>
              <a:rPr lang="en-US" sz="800" dirty="0" smtClean="0"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52600" y="5021759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40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a </a:t>
            </a:r>
            <a:r>
              <a:rPr lang="en-US" sz="4400" b="1" dirty="0" smtClean="0">
                <a:solidFill>
                  <a:prstClr val="black"/>
                </a:solidFill>
                <a:latin typeface="cmsy10"/>
              </a:rPr>
              <a:t>)</a:t>
            </a:r>
            <a:r>
              <a:rPr lang="en-US" sz="1100" dirty="0" smtClean="0">
                <a:latin typeface="Consolas" pitchFamily="49" charset="0"/>
              </a:rPr>
              <a:t>  </a:t>
            </a:r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i</a:t>
            </a:r>
            <a:endParaRPr lang="en-US" sz="4000" b="1" i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3394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Solution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i </a:t>
            </a:r>
            <a:r>
              <a:rPr lang="en-US" sz="4000" dirty="0" smtClean="0">
                <a:solidFill>
                  <a:prstClr val="black"/>
                </a:solidFill>
              </a:rPr>
              <a:t>=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40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40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a</a:t>
            </a:r>
            <a:endParaRPr lang="en-US" sz="4000" b="1" i="1" dirty="0" smtClean="0">
              <a:solidFill>
                <a:srgbClr val="291BDF"/>
              </a:solidFill>
              <a:latin typeface="Consolas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5121295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Liquid Type of</a:t>
            </a:r>
            <a:r>
              <a:rPr lang="en-US" sz="4400" dirty="0" smtClean="0">
                <a:latin typeface="Consolas" pitchFamily="49" charset="0"/>
              </a:rPr>
              <a:t> (fun i -&gt;...)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endParaRPr lang="en-US" sz="28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0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0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|0</a:t>
            </a:r>
            <a:r>
              <a:rPr lang="en-US" sz="40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40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&lt;len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onsolas" pitchFamily="49" charset="0"/>
              </a:rPr>
              <a:t>a}</a:t>
            </a:r>
            <a:r>
              <a:rPr lang="en-US" sz="4000" b="1" dirty="0" smtClean="0">
                <a:solidFill>
                  <a:srgbClr val="00B050"/>
                </a:solidFill>
                <a:latin typeface="cmsy10"/>
              </a:rPr>
              <a:t> !</a:t>
            </a:r>
            <a:r>
              <a:rPr lang="en-US" sz="10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00A404"/>
                </a:solidFill>
                <a:latin typeface="Consolas" pitchFamily="49" charset="0"/>
              </a:rPr>
              <a:t>unit </a:t>
            </a:r>
            <a:endParaRPr lang="en-US" sz="4400" b="1" i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61950" y="5468338"/>
            <a:ext cx="98298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Liquid Type of </a:t>
            </a:r>
            <a:r>
              <a:rPr lang="en-US" sz="3600" dirty="0" smtClean="0">
                <a:latin typeface="Consolas" pitchFamily="49" charset="0"/>
              </a:rPr>
              <a:t> ffor</a:t>
            </a:r>
            <a:endParaRPr lang="en-US" sz="32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latin typeface="Consolas" pitchFamily="49" charset="0"/>
              </a:rPr>
              <a:t>l: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28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3200" dirty="0" smtClean="0">
                <a:latin typeface="Consolas" pitchFamily="49" charset="0"/>
              </a:rPr>
              <a:t>u: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28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|l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&lt;u}</a:t>
            </a:r>
            <a:r>
              <a:rPr lang="en-US" sz="28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  <a:r>
              <a:rPr lang="en-US" sz="28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5468338"/>
            <a:ext cx="91440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Liquid Type of </a:t>
            </a:r>
            <a:r>
              <a:rPr lang="en-US" sz="3600" dirty="0" smtClean="0">
                <a:latin typeface="Consolas" pitchFamily="49" charset="0"/>
              </a:rPr>
              <a:t> ffor 0</a:t>
            </a:r>
            <a:endParaRPr lang="en-US" sz="32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latin typeface="Consolas" pitchFamily="49" charset="0"/>
              </a:rPr>
              <a:t>u: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|0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2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u}</a:t>
            </a:r>
            <a:r>
              <a:rPr lang="en-US" sz="9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8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8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31667 0.2872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46667 0.2844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3625 0.2872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2916 0.2900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3" grpId="0" animBg="1"/>
      <p:bldP spid="33" grpId="1" animBg="1"/>
      <p:bldP spid="32" grpId="0" animBg="1"/>
      <p:bldP spid="32" grpId="1" animBg="1"/>
      <p:bldP spid="14" grpId="0" animBg="1"/>
      <p:bldP spid="14" grpId="1" animBg="1"/>
      <p:bldP spid="12" grpId="0" animBg="1"/>
      <p:bldP spid="13" grpId="0" animBg="1"/>
      <p:bldP spid="13" grpId="1" animBg="1"/>
      <p:bldP spid="9" grpId="0"/>
      <p:bldP spid="9" grpId="1"/>
      <p:bldP spid="10" grpId="0"/>
      <p:bldP spid="10" grpId="1"/>
      <p:bldP spid="17" grpId="0"/>
      <p:bldP spid="17" grpId="1"/>
      <p:bldP spid="18" grpId="0"/>
      <p:bldP spid="18" grpId="1"/>
      <p:bldP spid="18" grpId="2"/>
      <p:bldP spid="19" grpId="0"/>
      <p:bldP spid="19" grpId="1"/>
      <p:bldP spid="19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9" grpId="0"/>
      <p:bldP spid="30" grpId="0"/>
      <p:bldP spid="30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68604"/>
            <a:ext cx="9124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7200" b="1" dirty="0" smtClean="0">
                <a:solidFill>
                  <a:prstClr val="black"/>
                </a:solidFill>
              </a:rPr>
              <a:t>How to prove asserts?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3590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dirty="0" smtClean="0">
                <a:solidFill>
                  <a:prstClr val="black"/>
                </a:solidFill>
              </a:rPr>
              <a:t>Invariants </a:t>
            </a:r>
            <a:r>
              <a:rPr lang="en-US" sz="5400" dirty="0" smtClean="0">
                <a:solidFill>
                  <a:prstClr val="black"/>
                </a:solidFill>
              </a:rPr>
              <a:t>[Floyd-Hoare]</a:t>
            </a:r>
            <a:endParaRPr lang="en-US" sz="6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55901"/>
      </p:ext>
    </p:extLst>
  </p:cSld>
  <p:clrMapOvr>
    <a:masterClrMapping/>
  </p:clrMapOvr>
  <p:transition advTm="12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>
            <p:custDataLst>
              <p:tags r:id="rId1"/>
            </p:custDataLst>
          </p:nvPr>
        </p:nvSpPr>
        <p:spPr>
          <a:xfrm>
            <a:off x="0" y="531495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0" y="371475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6670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/>
              <a:t>Base Types</a:t>
            </a:r>
          </a:p>
          <a:p>
            <a:pPr algn="ctr"/>
            <a:endParaRPr lang="en-US" sz="2000" b="1" dirty="0" smtClean="0"/>
          </a:p>
          <a:p>
            <a:pPr lvl="0" algn="ctr"/>
            <a:r>
              <a:rPr lang="en-US" sz="8800" b="1" dirty="0" smtClean="0"/>
              <a:t>Collections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8800" b="1" dirty="0" smtClean="0"/>
              <a:t>Closures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8800" b="1" dirty="0" smtClean="0"/>
              <a:t>Generics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5657850"/>
            <a:ext cx="91440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>
            <p:custDataLst>
              <p:tags r:id="rId2"/>
            </p:custDataLst>
          </p:nvPr>
        </p:nvSpPr>
        <p:spPr>
          <a:xfrm>
            <a:off x="5734050" y="2095500"/>
            <a:ext cx="36766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3"/>
            </p:custDataLst>
          </p:nvPr>
        </p:nvSpPr>
        <p:spPr>
          <a:xfrm>
            <a:off x="-533400" y="2120039"/>
            <a:ext cx="58864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4"/>
            </p:custDataLst>
          </p:nvPr>
        </p:nvSpPr>
        <p:spPr>
          <a:xfrm>
            <a:off x="476250" y="3429000"/>
            <a:ext cx="81724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14301"/>
            <a:ext cx="8763000" cy="1142999"/>
            <a:chOff x="133350" y="114301"/>
            <a:chExt cx="8763000" cy="1142999"/>
          </a:xfrm>
        </p:grpSpPr>
        <p:sp>
          <p:nvSpPr>
            <p:cNvPr id="3" name="Vertical Scroll 2"/>
            <p:cNvSpPr/>
            <p:nvPr/>
          </p:nvSpPr>
          <p:spPr>
            <a:xfrm>
              <a:off x="133350" y="114301"/>
              <a:ext cx="8705850" cy="1142999"/>
            </a:xfrm>
            <a:prstGeom prst="verticalScroll">
              <a:avLst>
                <a:gd name="adj" fmla="val 12607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4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4800" y="266700"/>
              <a:ext cx="8591550" cy="91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 smtClean="0">
                  <a:latin typeface="Consolas" pitchFamily="49" charset="0"/>
                </a:rPr>
                <a:t>mapreduce (nearest dist ctra) (centroid plus) xs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b="1" dirty="0" smtClean="0">
                  <a:latin typeface="Consolas" pitchFamily="49" charset="0"/>
                </a:rPr>
                <a:t>|&gt;</a:t>
              </a:r>
              <a:r>
                <a:rPr lang="en-US" sz="2400" dirty="0" smtClean="0">
                  <a:latin typeface="Consolas" pitchFamily="49" charset="0"/>
                </a:rPr>
                <a:t> List.iter</a:t>
              </a:r>
              <a:r>
                <a:rPr lang="en-US" sz="900" dirty="0" smtClean="0">
                  <a:latin typeface="Consolas" pitchFamily="49" charset="0"/>
                </a:rPr>
                <a:t> </a:t>
              </a:r>
              <a:r>
                <a:rPr lang="en-US" sz="2400" dirty="0" smtClean="0">
                  <a:latin typeface="Consolas" pitchFamily="49" charset="0"/>
                </a:rPr>
                <a:t>(</a:t>
              </a:r>
              <a:r>
                <a:rPr lang="en-US" sz="2400" b="1" dirty="0" smtClean="0">
                  <a:latin typeface="Consolas" pitchFamily="49" charset="0"/>
                </a:rPr>
                <a:t>fun</a:t>
              </a:r>
              <a:r>
                <a:rPr lang="en-US" sz="2400" dirty="0" smtClean="0">
                  <a:latin typeface="Consolas" pitchFamily="49" charset="0"/>
                </a:rPr>
                <a:t> (i,(x,sz))</a:t>
              </a:r>
              <a:r>
                <a:rPr lang="en-US" sz="600" dirty="0" smtClean="0">
                  <a:latin typeface="Consolas" pitchFamily="49" charset="0"/>
                </a:rPr>
                <a:t> </a:t>
              </a:r>
              <a:r>
                <a:rPr lang="en-US" sz="2400" b="1" dirty="0" smtClean="0">
                  <a:latin typeface="Consolas" pitchFamily="49" charset="0"/>
                </a:rPr>
                <a:t>-&gt;</a:t>
              </a:r>
              <a:r>
                <a:rPr lang="en-US" sz="800" dirty="0" smtClean="0">
                  <a:latin typeface="Consolas" pitchFamily="49" charset="0"/>
                </a:rPr>
                <a:t> </a:t>
              </a:r>
              <a:r>
                <a:rPr lang="en-US" sz="2400" dirty="0" smtClean="0">
                  <a:latin typeface="Consolas" pitchFamily="49" charset="0"/>
                </a:rPr>
                <a:t>ctra.(i)&lt;-</a:t>
              </a:r>
              <a:r>
                <a:rPr lang="en-US" sz="1050" dirty="0" smtClean="0">
                  <a:latin typeface="Consolas" pitchFamily="49" charset="0"/>
                </a:rPr>
                <a:t> </a:t>
              </a:r>
              <a:r>
                <a:rPr lang="en-US" sz="2400" dirty="0" smtClean="0">
                  <a:latin typeface="Consolas" pitchFamily="49" charset="0"/>
                </a:rPr>
                <a:t>div</a:t>
              </a:r>
              <a:r>
                <a:rPr lang="en-US" sz="1600" dirty="0" smtClean="0">
                  <a:latin typeface="Consolas" pitchFamily="49" charset="0"/>
                </a:rPr>
                <a:t> </a:t>
              </a:r>
              <a:r>
                <a:rPr lang="en-US" sz="2400" dirty="0" smtClean="0">
                  <a:latin typeface="Consolas" pitchFamily="49" charset="0"/>
                </a:rPr>
                <a:t>x</a:t>
              </a:r>
              <a:r>
                <a:rPr lang="en-US" sz="1400" dirty="0" smtClean="0">
                  <a:latin typeface="Consolas" pitchFamily="49" charset="0"/>
                </a:rPr>
                <a:t> </a:t>
              </a:r>
              <a:r>
                <a:rPr lang="en-US" sz="2400" dirty="0" smtClean="0">
                  <a:latin typeface="Consolas" pitchFamily="49" charset="0"/>
                </a:rPr>
                <a:t>sz)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504950"/>
            <a:ext cx="9143999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Type of  </a:t>
            </a:r>
            <a:r>
              <a:rPr lang="en-US" sz="3600" dirty="0" smtClean="0">
                <a:solidFill>
                  <a:prstClr val="black"/>
                </a:solidFill>
                <a:latin typeface="Consolas" pitchFamily="49" charset="0"/>
              </a:rPr>
              <a:t>mapreduce</a:t>
            </a:r>
            <a:endParaRPr lang="en-US" sz="20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’b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7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’c list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  <a:r>
              <a:rPr lang="en-US" sz="12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...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12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’b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’c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7" name="Rectangle 6"/>
          <p:cNvSpPr/>
          <p:nvPr/>
        </p:nvSpPr>
        <p:spPr>
          <a:xfrm>
            <a:off x="-152400" y="1509094"/>
            <a:ext cx="94488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Template of  </a:t>
            </a:r>
            <a:r>
              <a:rPr lang="en-US" sz="3600" dirty="0" smtClean="0">
                <a:solidFill>
                  <a:prstClr val="black"/>
                </a:solidFill>
                <a:latin typeface="Consolas" pitchFamily="49" charset="0"/>
              </a:rPr>
              <a:t>mapreduce</a:t>
            </a:r>
            <a:endParaRPr lang="en-US" sz="20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0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msy10"/>
              </a:rPr>
              <a:t>! 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800" b="1" dirty="0" smtClean="0">
                <a:solidFill>
                  <a:srgbClr val="A65BBD"/>
                </a:solidFill>
              </a:rPr>
              <a:t>X</a:t>
            </a:r>
            <a:r>
              <a:rPr lang="en-US" sz="28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8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800" b="1" dirty="0" smtClean="0">
                <a:solidFill>
                  <a:srgbClr val="A65BBD"/>
                </a:solidFill>
              </a:rPr>
              <a:t>X</a:t>
            </a:r>
            <a:r>
              <a:rPr lang="en-US" sz="28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28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  <a:r>
              <a:rPr lang="en-US" sz="28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...</a:t>
            </a:r>
            <a:r>
              <a:rPr lang="en-US" sz="28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800" b="1" dirty="0" smtClean="0">
                <a:solidFill>
                  <a:srgbClr val="A65BBD"/>
                </a:solidFill>
              </a:rPr>
              <a:t>X</a:t>
            </a:r>
            <a:r>
              <a:rPr lang="en-US" sz="28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800" b="1" dirty="0" smtClean="0">
                <a:solidFill>
                  <a:srgbClr val="A65BBD"/>
                </a:solidFill>
              </a:rPr>
              <a:t>X</a:t>
            </a:r>
            <a:r>
              <a:rPr lang="en-US" sz="28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952750"/>
            <a:ext cx="9144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Type Instantiation 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		  ’a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		  ’b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	   	  ’c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endParaRPr lang="en-US" sz="2800" b="1" i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52750"/>
            <a:ext cx="9144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Template Instantiation 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      	’a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	 	’b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3600" b="1" i="1" dirty="0" smtClean="0">
              <a:solidFill>
                <a:srgbClr val="00A404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	   	’c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2800" b="1" i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800350"/>
            <a:ext cx="91440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Liquid Type of  </a:t>
            </a:r>
            <a:r>
              <a:rPr lang="en-US" sz="3600" dirty="0" smtClean="0">
                <a:solidFill>
                  <a:prstClr val="black"/>
                </a:solidFill>
                <a:latin typeface="Consolas" pitchFamily="49" charset="0"/>
              </a:rPr>
              <a:t>(nearest dist ya)</a:t>
            </a:r>
            <a:endParaRPr lang="en-US" sz="20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12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05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ctra}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{0&lt;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429000"/>
            <a:ext cx="91440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·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105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05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2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ctra}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{0&lt;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latin typeface="Consolas" pitchFamily="49" charset="0"/>
              </a:rPr>
              <a:t>&lt;: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971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Solution</a:t>
            </a:r>
          </a:p>
          <a:p>
            <a:r>
              <a:rPr lang="en-US" sz="3600" b="1" dirty="0" smtClean="0">
                <a:solidFill>
                  <a:srgbClr val="A65BBD"/>
                </a:solidFill>
              </a:rPr>
              <a:t>		         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3600" baseline="-25000" dirty="0" smtClean="0">
                <a:solidFill>
                  <a:srgbClr val="A65BBD"/>
                </a:solidFill>
              </a:rPr>
              <a:t> </a:t>
            </a:r>
            <a:r>
              <a:rPr lang="en-US" sz="3600" dirty="0" smtClean="0">
                <a:latin typeface="Consolas" pitchFamily="49" charset="0"/>
              </a:rPr>
              <a:t>=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11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11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ctra</a:t>
            </a:r>
          </a:p>
          <a:p>
            <a:r>
              <a:rPr lang="en-US" sz="3600" b="1" dirty="0" smtClean="0">
                <a:solidFill>
                  <a:srgbClr val="A65BBD"/>
                </a:solidFill>
              </a:rPr>
              <a:t>		 	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3600" baseline="-25000" dirty="0" smtClean="0">
                <a:solidFill>
                  <a:srgbClr val="A65BBD"/>
                </a:solidFill>
              </a:rPr>
              <a:t> </a:t>
            </a:r>
            <a:r>
              <a:rPr lang="en-US" sz="3600" dirty="0" smtClean="0">
                <a:latin typeface="Consolas" pitchFamily="49" charset="0"/>
              </a:rPr>
              <a:t>=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1100" b="1" i="1" dirty="0" smtClean="0">
                <a:solidFill>
                  <a:srgbClr val="291BDF"/>
                </a:solidFill>
                <a:latin typeface="Consolas" pitchFamily="49" charset="0"/>
              </a:rPr>
              <a:t> 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2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87482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Reduces To</a:t>
            </a:r>
          </a:p>
          <a:p>
            <a:pPr algn="ctr"/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11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11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1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ctra </a:t>
            </a:r>
            <a:r>
              <a:rPr lang="en-US" sz="3600" b="1" dirty="0" smtClean="0">
                <a:latin typeface="cmsy10"/>
              </a:rPr>
              <a:t>) 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</a:t>
            </a:r>
            <a:endParaRPr lang="en-US" sz="3600" b="1" dirty="0" smtClean="0">
              <a:solidFill>
                <a:srgbClr val="291BDF"/>
              </a:solidFill>
              <a:latin typeface="Consolas" pitchFamily="49" charset="0"/>
            </a:endParaRPr>
          </a:p>
          <a:p>
            <a:pPr algn="ctr"/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         0</a:t>
            </a:r>
            <a:r>
              <a:rPr lang="en-US" sz="1100" b="1" i="1" dirty="0" smtClean="0">
                <a:solidFill>
                  <a:srgbClr val="291BDF"/>
                </a:solidFill>
                <a:latin typeface="Consolas" pitchFamily="49" charset="0"/>
              </a:rPr>
              <a:t> 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2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 </a:t>
            </a:r>
            <a:r>
              <a:rPr lang="en-US" sz="3600" b="1" dirty="0" smtClean="0">
                <a:latin typeface="cmsy10"/>
              </a:rPr>
              <a:t>) 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029200"/>
            <a:ext cx="91440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Liquid Type of  </a:t>
            </a:r>
            <a:r>
              <a:rPr lang="en-US" sz="3600" dirty="0" smtClean="0">
                <a:solidFill>
                  <a:prstClr val="black"/>
                </a:solidFill>
                <a:latin typeface="Consolas" pitchFamily="49" charset="0"/>
              </a:rPr>
              <a:t>mapreduce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Output </a:t>
            </a:r>
            <a:endParaRPr lang="en-US" sz="20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20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12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05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ctra}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4" grpId="0" animBg="1"/>
      <p:bldP spid="14" grpId="1" animBg="1"/>
      <p:bldP spid="13" grpId="0" animBg="1"/>
      <p:bldP spid="13" grpId="1" animBg="1"/>
      <p:bldP spid="6" grpId="0"/>
      <p:bldP spid="6" grpId="1"/>
      <p:bldP spid="7" grpId="0"/>
      <p:bldP spid="9" grpId="0"/>
      <p:bldP spid="9" grpId="1"/>
      <p:bldP spid="10" grpId="0"/>
      <p:bldP spid="10" grpId="1"/>
      <p:bldP spid="11" grpId="0"/>
      <p:bldP spid="11" grpId="1"/>
      <p:bldP spid="15" grpId="0"/>
      <p:bldP spid="15" grpId="1"/>
      <p:bldP spid="19" grpId="0"/>
      <p:bldP spid="20" grpId="0"/>
      <p:bldP spid="20" grpId="1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0798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5400" b="1" dirty="0" smtClean="0">
                <a:solidFill>
                  <a:prstClr val="black"/>
                </a:solidFill>
                <a:latin typeface="Calibri" pitchFamily="34" charset="0"/>
              </a:rPr>
              <a:t>Generics =  “Meta” Invariants</a:t>
            </a:r>
            <a:endParaRPr lang="en-US" sz="54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3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800" dirty="0" smtClean="0"/>
              <a:t>Generics = “Meta Invariants”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0" y="2438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000" dirty="0" err="1">
                <a:latin typeface="Consolas" pitchFamily="49" charset="0"/>
              </a:rPr>
              <a:t>f</a:t>
            </a:r>
            <a:r>
              <a:rPr lang="en-US" sz="4000" dirty="0" err="1" smtClean="0">
                <a:latin typeface="Consolas" pitchFamily="49" charset="0"/>
              </a:rPr>
              <a:t>oldl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sz="4000" dirty="0" smtClean="0">
                <a:latin typeface="Consolas" pitchFamily="49" charset="0"/>
              </a:rPr>
              <a:t>::</a:t>
            </a:r>
            <a:r>
              <a:rPr lang="en-US" sz="1000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b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&gt;</a:t>
            </a:r>
            <a:r>
              <a:rPr lang="en-US" sz="105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)-&gt;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10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b</a:t>
            </a:r>
            <a:r>
              <a:rPr lang="en-US" sz="1400" b="1" i="1" dirty="0" smtClean="0">
                <a:solidFill>
                  <a:srgbClr val="85E389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16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endParaRPr lang="en-US" sz="4000" b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1"/>
            </p:custDataLst>
          </p:nvPr>
        </p:nvSpPr>
        <p:spPr>
          <a:xfrm>
            <a:off x="5334000" y="2411104"/>
            <a:ext cx="820003" cy="8382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800" dirty="0" smtClean="0"/>
              <a:t>Generics = “Meta Invariants”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0" y="2438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000" dirty="0" err="1">
                <a:latin typeface="Consolas" pitchFamily="49" charset="0"/>
              </a:rPr>
              <a:t>f</a:t>
            </a:r>
            <a:r>
              <a:rPr lang="en-US" sz="4000" dirty="0" err="1" smtClean="0">
                <a:latin typeface="Consolas" pitchFamily="49" charset="0"/>
              </a:rPr>
              <a:t>oldl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sz="4000" dirty="0" smtClean="0">
                <a:latin typeface="Consolas" pitchFamily="49" charset="0"/>
              </a:rPr>
              <a:t>::</a:t>
            </a:r>
            <a:r>
              <a:rPr lang="en-US" sz="1000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b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&gt;</a:t>
            </a:r>
            <a:r>
              <a:rPr lang="en-US" sz="105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)-&gt;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10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b</a:t>
            </a:r>
            <a:r>
              <a:rPr lang="en-US" sz="1400" b="1" i="1" dirty="0" smtClean="0">
                <a:solidFill>
                  <a:srgbClr val="85E389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16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endParaRPr lang="en-US" sz="4000" b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0707" y="3733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5400" b="1" dirty="0" smtClean="0">
                <a:solidFill>
                  <a:prstClr val="black"/>
                </a:solidFill>
                <a:latin typeface="Calibri" pitchFamily="34" charset="0"/>
              </a:rPr>
              <a:t>Initial Value Satisfies</a:t>
            </a:r>
            <a:r>
              <a:rPr lang="en-US" sz="5400" b="1" i="1" dirty="0">
                <a:solidFill>
                  <a:srgbClr val="92D050"/>
                </a:solidFill>
                <a:latin typeface="Consolas" pitchFamily="49" charset="0"/>
              </a:rPr>
              <a:t> a</a:t>
            </a:r>
            <a:r>
              <a:rPr lang="en-US" sz="54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12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2008496" y="2411104"/>
            <a:ext cx="3124200" cy="8382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800" dirty="0" smtClean="0"/>
              <a:t>Generics = “Meta Invariants”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0" y="2438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000" dirty="0" err="1">
                <a:latin typeface="Consolas" pitchFamily="49" charset="0"/>
              </a:rPr>
              <a:t>f</a:t>
            </a:r>
            <a:r>
              <a:rPr lang="en-US" sz="4000" dirty="0" err="1" smtClean="0">
                <a:latin typeface="Consolas" pitchFamily="49" charset="0"/>
              </a:rPr>
              <a:t>oldl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sz="4000" dirty="0" smtClean="0">
                <a:latin typeface="Consolas" pitchFamily="49" charset="0"/>
              </a:rPr>
              <a:t>::</a:t>
            </a:r>
            <a:r>
              <a:rPr lang="en-US" sz="1000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b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&gt;</a:t>
            </a:r>
            <a:r>
              <a:rPr lang="en-US" sz="105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)-&gt;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10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b</a:t>
            </a:r>
            <a:r>
              <a:rPr lang="en-US" sz="1400" b="1" i="1" dirty="0" smtClean="0">
                <a:solidFill>
                  <a:srgbClr val="85E389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16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endParaRPr lang="en-US" sz="4000" b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0707" y="3733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5400" b="1" dirty="0" smtClean="0">
                <a:solidFill>
                  <a:prstClr val="black"/>
                </a:solidFill>
                <a:latin typeface="Calibri" pitchFamily="34" charset="0"/>
              </a:rPr>
              <a:t>Each “Iteration” Preserves </a:t>
            </a:r>
            <a:r>
              <a:rPr lang="en-US" sz="54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54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4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1"/>
            </p:custDataLst>
          </p:nvPr>
        </p:nvSpPr>
        <p:spPr>
          <a:xfrm>
            <a:off x="8534400" y="2411104"/>
            <a:ext cx="609600" cy="8382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800" dirty="0" smtClean="0"/>
              <a:t>Generics = “Meta Invariants”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0" y="2438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000" dirty="0" err="1">
                <a:latin typeface="Consolas" pitchFamily="49" charset="0"/>
              </a:rPr>
              <a:t>f</a:t>
            </a:r>
            <a:r>
              <a:rPr lang="en-US" sz="4000" dirty="0" err="1" smtClean="0">
                <a:latin typeface="Consolas" pitchFamily="49" charset="0"/>
              </a:rPr>
              <a:t>oldl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sz="4000" dirty="0" smtClean="0">
                <a:latin typeface="Consolas" pitchFamily="49" charset="0"/>
              </a:rPr>
              <a:t>::</a:t>
            </a:r>
            <a:r>
              <a:rPr lang="en-US" sz="1000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b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&gt;</a:t>
            </a:r>
            <a:r>
              <a:rPr lang="en-US" sz="105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)-&gt;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10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b</a:t>
            </a:r>
            <a:r>
              <a:rPr lang="en-US" sz="1400" b="1" i="1" dirty="0" smtClean="0">
                <a:solidFill>
                  <a:srgbClr val="85E389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16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endParaRPr lang="en-US" sz="4000" b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0707" y="3733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5400" b="1" dirty="0" smtClean="0">
                <a:solidFill>
                  <a:prstClr val="black"/>
                </a:solidFill>
                <a:latin typeface="Calibri" pitchFamily="34" charset="0"/>
              </a:rPr>
              <a:t>Hence, Output Satisfies</a:t>
            </a:r>
            <a:r>
              <a:rPr lang="en-US" sz="5400" b="1" i="1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5400" b="1" i="1" dirty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54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410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800" dirty="0" smtClean="0"/>
              <a:t>Generics = “Meta Invariants”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0" y="2438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000" dirty="0" err="1">
                <a:latin typeface="Consolas" pitchFamily="49" charset="0"/>
              </a:rPr>
              <a:t>f</a:t>
            </a:r>
            <a:r>
              <a:rPr lang="en-US" sz="4000" dirty="0" err="1" smtClean="0">
                <a:latin typeface="Consolas" pitchFamily="49" charset="0"/>
              </a:rPr>
              <a:t>oldl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sz="4000" dirty="0" smtClean="0">
                <a:latin typeface="Consolas" pitchFamily="49" charset="0"/>
              </a:rPr>
              <a:t>::</a:t>
            </a:r>
            <a:r>
              <a:rPr lang="en-US" sz="1000" dirty="0" smtClean="0"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b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&gt;</a:t>
            </a:r>
            <a:r>
              <a:rPr lang="en-US" sz="105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)-&gt;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10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b</a:t>
            </a:r>
            <a:r>
              <a:rPr lang="en-US" sz="1400" b="1" i="1" dirty="0" smtClean="0">
                <a:solidFill>
                  <a:srgbClr val="85E389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4000" b="1" dirty="0" smtClean="0">
                <a:solidFill>
                  <a:srgbClr val="00A404"/>
                </a:solidFill>
                <a:latin typeface="Consolas" pitchFamily="49" charset="0"/>
              </a:rPr>
              <a:t>-&gt;</a:t>
            </a:r>
            <a:r>
              <a:rPr lang="en-US" sz="16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endParaRPr lang="en-US" sz="4000" b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0707" y="3733800"/>
            <a:ext cx="91440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At </a:t>
            </a:r>
            <a:r>
              <a:rPr lang="en-US" sz="4400" b="1" dirty="0" err="1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en-US" sz="4400" b="1" dirty="0" err="1" smtClean="0">
                <a:solidFill>
                  <a:prstClr val="black"/>
                </a:solidFill>
                <a:latin typeface="Calibri" pitchFamily="34" charset="0"/>
              </a:rPr>
              <a:t>allsite</a:t>
            </a: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 instantiate </a:t>
            </a:r>
            <a:r>
              <a:rPr lang="en-US" sz="4400" b="1" i="1" dirty="0" smtClean="0">
                <a:solidFill>
                  <a:srgbClr val="92D050"/>
                </a:solidFill>
                <a:latin typeface="Consolas" pitchFamily="49" charset="0"/>
              </a:rPr>
              <a:t>a</a:t>
            </a: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 for invariant!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</a:rPr>
              <a:t>Iterated structure hidden from SMT</a:t>
            </a:r>
            <a:endParaRPr lang="en-US" sz="4400" dirty="0">
              <a:solidFill>
                <a:srgbClr val="00A404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1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2"/>
            </p:custDataLst>
          </p:nvPr>
        </p:nvSpPr>
        <p:spPr>
          <a:xfrm>
            <a:off x="0" y="5001904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0" y="-97808"/>
            <a:ext cx="9144000" cy="1143000"/>
          </a:xfrm>
        </p:spPr>
        <p:txBody>
          <a:bodyPr/>
          <a:lstStyle/>
          <a:p>
            <a:r>
              <a:rPr lang="en-US" sz="7200" dirty="0" smtClean="0"/>
              <a:t>Plan</a:t>
            </a:r>
            <a:endParaRPr lang="en-US" sz="7200" dirty="0"/>
          </a:p>
        </p:txBody>
      </p:sp>
      <p:sp>
        <p:nvSpPr>
          <p:cNvPr id="4" name="Rounded Rectangle 3"/>
          <p:cNvSpPr/>
          <p:nvPr>
            <p:custDataLst>
              <p:tags r:id="rId4"/>
            </p:custDataLst>
          </p:nvPr>
        </p:nvSpPr>
        <p:spPr>
          <a:xfrm>
            <a:off x="0" y="388620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8856" y="16764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6000" b="1" dirty="0" smtClean="0">
                <a:latin typeface="Calibri" pitchFamily="34" charset="0"/>
              </a:rPr>
              <a:t>Classic SW Verification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6000" dirty="0" smtClean="0">
                <a:latin typeface="Calibri" pitchFamily="34" charset="0"/>
              </a:rPr>
              <a:t>is hard to automate.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6000" b="1" dirty="0" smtClean="0">
                <a:latin typeface="Calibri" pitchFamily="34" charset="0"/>
              </a:rPr>
              <a:t>Types offer automation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6000" dirty="0" smtClean="0">
                <a:latin typeface="Calibri" pitchFamily="34" charset="0"/>
              </a:rPr>
              <a:t>and expressiveness too!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091718"/>
      </p:ext>
    </p:extLst>
  </p:cSld>
  <p:clrMapOvr>
    <a:masterClrMapping/>
  </p:clrMapOvr>
  <p:transition advTm="28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9144000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8800" b="1" dirty="0" smtClean="0">
                <a:solidFill>
                  <a:srgbClr val="291BDF"/>
                </a:solidFill>
              </a:rPr>
              <a:t>Liquid</a:t>
            </a:r>
            <a:r>
              <a:rPr lang="en-US" sz="8800" b="1" dirty="0" smtClean="0">
                <a:solidFill>
                  <a:prstClr val="black"/>
                </a:solidFill>
              </a:rPr>
              <a:t> </a:t>
            </a:r>
            <a:r>
              <a:rPr lang="en-US" sz="8800" b="1" dirty="0" smtClean="0">
                <a:solidFill>
                  <a:srgbClr val="00A404"/>
                </a:solidFill>
              </a:rPr>
              <a:t>Types</a:t>
            </a:r>
            <a:endParaRPr lang="en-US" sz="8800" b="1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8800" dirty="0" smtClean="0"/>
              <a:t>Expressive</a:t>
            </a:r>
          </a:p>
        </p:txBody>
      </p:sp>
    </p:spTree>
    <p:extLst>
      <p:ext uri="{BB962C8B-B14F-4D97-AF65-F5344CB8AC3E}">
        <p14:creationId xmlns:p14="http://schemas.microsoft.com/office/powerpoint/2010/main" val="2724625277"/>
      </p:ext>
    </p:ext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2"/>
            </p:custDataLst>
          </p:nvPr>
        </p:nvSpPr>
        <p:spPr>
          <a:xfrm>
            <a:off x="1547298" y="3580172"/>
            <a:ext cx="6227373" cy="992153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>
            <p:custDataLst>
              <p:tags r:id="rId3"/>
            </p:custDataLst>
          </p:nvPr>
        </p:nvSpPr>
        <p:spPr>
          <a:xfrm>
            <a:off x="-228600" y="3594536"/>
            <a:ext cx="7467600" cy="6096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4"/>
            </p:custDataLst>
          </p:nvPr>
        </p:nvSpPr>
        <p:spPr>
          <a:xfrm>
            <a:off x="-220717" y="3597166"/>
            <a:ext cx="4148954" cy="6096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1072054" y="2971800"/>
            <a:ext cx="2766847" cy="6096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6"/>
            </p:custDataLst>
          </p:nvPr>
        </p:nvSpPr>
        <p:spPr>
          <a:xfrm>
            <a:off x="1697426" y="1831430"/>
            <a:ext cx="2133600" cy="6096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8830"/>
            <a:ext cx="8229600" cy="1143000"/>
          </a:xfrm>
        </p:spPr>
        <p:txBody>
          <a:bodyPr/>
          <a:lstStyle/>
          <a:p>
            <a:r>
              <a:rPr lang="en-US" sz="6000" dirty="0" smtClean="0"/>
              <a:t>Invariants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0" y="2590800"/>
            <a:ext cx="91440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prstClr val="black"/>
                </a:solidFill>
              </a:rPr>
              <a:t>Predicate that is always true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prstClr val="black"/>
                </a:solidFill>
              </a:rPr>
              <a:t>@ Program Location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24080" y="1524000"/>
            <a:ext cx="4743520" cy="4611189"/>
            <a:chOff x="1510937" y="1103811"/>
            <a:chExt cx="6191320" cy="4611189"/>
          </a:xfrm>
        </p:grpSpPr>
        <p:sp>
          <p:nvSpPr>
            <p:cNvPr id="5" name="Vertical Scroll 4"/>
            <p:cNvSpPr/>
            <p:nvPr/>
          </p:nvSpPr>
          <p:spPr>
            <a:xfrm>
              <a:off x="1555530" y="1103811"/>
              <a:ext cx="6146727" cy="4611189"/>
            </a:xfrm>
            <a:prstGeom prst="verticalScroll">
              <a:avLst>
                <a:gd name="adj" fmla="val 4475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10937" y="1408611"/>
              <a:ext cx="5977960" cy="415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0: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0;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j = n–1;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b="1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1: </a:t>
              </a:r>
              <a:r>
                <a:rPr lang="en-US" sz="3200" b="1" dirty="0" smtClean="0">
                  <a:latin typeface="Consolas" pitchFamily="49" charset="0"/>
                </a:rPr>
                <a:t>while</a:t>
              </a:r>
              <a:r>
                <a:rPr lang="en-US" sz="3200" dirty="0" smtClean="0">
                  <a:latin typeface="Consolas" pitchFamily="49" charset="0"/>
                </a:rPr>
                <a:t> (0&lt;=j){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2:   </a:t>
              </a:r>
              <a:r>
                <a:rPr lang="en-US" sz="3200" b="1" dirty="0" smtClean="0">
                  <a:solidFill>
                    <a:srgbClr val="C00000"/>
                  </a:solidFill>
                  <a:latin typeface="Consolas" pitchFamily="49" charset="0"/>
                </a:rPr>
                <a:t>assert</a:t>
              </a:r>
              <a:r>
                <a:rPr lang="en-US" sz="3200" dirty="0" smtClean="0">
                  <a:latin typeface="Consolas" pitchFamily="49" charset="0"/>
                </a:rPr>
                <a:t>(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&lt;n);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i+1;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j = j–1;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}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885670" y="1830693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i="1" dirty="0" smtClean="0">
                <a:solidFill>
                  <a:srgbClr val="291BDF"/>
                </a:solidFill>
                <a:latin typeface="Consolas" pitchFamily="49" charset="0"/>
              </a:rPr>
              <a:t>true</a:t>
            </a:r>
            <a:endParaRPr lang="en-US" dirty="0">
              <a:solidFill>
                <a:srgbClr val="291BD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8106" y="2987566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i="1" dirty="0" err="1" smtClean="0">
                <a:solidFill>
                  <a:srgbClr val="291BDF"/>
                </a:solidFill>
                <a:latin typeface="Consolas" pitchFamily="49" charset="0"/>
              </a:rPr>
              <a:t>i+j</a:t>
            </a:r>
            <a:r>
              <a:rPr lang="en-US" sz="3200" i="1" dirty="0" smtClean="0">
                <a:solidFill>
                  <a:srgbClr val="291BDF"/>
                </a:solidFill>
                <a:latin typeface="Consolas" pitchFamily="49" charset="0"/>
              </a:rPr>
              <a:t>=n-1</a:t>
            </a:r>
            <a:endParaRPr lang="en-US" dirty="0">
              <a:solidFill>
                <a:srgbClr val="291BD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1933" y="3590459"/>
            <a:ext cx="2986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i="1" dirty="0" err="1" smtClean="0">
                <a:solidFill>
                  <a:srgbClr val="291BDF"/>
                </a:solidFill>
                <a:latin typeface="Consolas" pitchFamily="49" charset="0"/>
              </a:rPr>
              <a:t>i+j</a:t>
            </a:r>
            <a:r>
              <a:rPr lang="en-US" sz="3200" i="1" dirty="0" smtClean="0">
                <a:solidFill>
                  <a:srgbClr val="291BDF"/>
                </a:solidFill>
                <a:latin typeface="Consolas" pitchFamily="49" charset="0"/>
              </a:rPr>
              <a:t>=n-1</a:t>
            </a:r>
            <a:r>
              <a:rPr lang="en-US" sz="2000" dirty="0" smtClean="0">
                <a:solidFill>
                  <a:prstClr val="black"/>
                </a:solidFill>
                <a:latin typeface="cmsy1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msy10"/>
              </a:rPr>
              <a:t>Æ</a:t>
            </a:r>
            <a:r>
              <a:rPr lang="en-US" sz="1200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i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·</a:t>
            </a:r>
            <a:r>
              <a:rPr lang="en-US" sz="3200" i="1" dirty="0" smtClean="0">
                <a:solidFill>
                  <a:srgbClr val="291BDF"/>
                </a:solidFill>
                <a:latin typeface="Consolas" pitchFamily="49" charset="0"/>
              </a:rPr>
              <a:t>j</a:t>
            </a:r>
            <a:endParaRPr lang="en-US" dirty="0">
              <a:solidFill>
                <a:srgbClr val="291BDF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63063" y="-15766"/>
            <a:ext cx="93174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Invariant  Proves  Assert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190495"/>
      </p:ext>
    </p:extLst>
  </p:cSld>
  <p:clrMapOvr>
    <a:masterClrMapping/>
  </p:clrMapOvr>
  <p:transition advTm="84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  <p:bldP spid="2" grpId="0"/>
      <p:bldP spid="3" grpId="0"/>
      <p:bldP spid="3" grpId="1"/>
      <p:bldP spid="7" grpId="0"/>
      <p:bldP spid="8" grpId="0"/>
      <p:bldP spid="9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>
            <p:custDataLst>
              <p:tags r:id="rId1"/>
            </p:custDataLst>
          </p:nvPr>
        </p:nvSpPr>
        <p:spPr>
          <a:xfrm>
            <a:off x="0" y="281940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6681"/>
            <a:ext cx="9144000" cy="914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Data Structure Invariants</a:t>
            </a:r>
            <a:endParaRPr lang="en-US" sz="5400" dirty="0"/>
          </a:p>
        </p:txBody>
      </p:sp>
      <p:sp>
        <p:nvSpPr>
          <p:cNvPr id="6" name="Content Placeholder 17"/>
          <p:cNvSpPr txBox="1">
            <a:spLocks/>
          </p:cNvSpPr>
          <p:nvPr/>
        </p:nvSpPr>
        <p:spPr>
          <a:xfrm>
            <a:off x="152400" y="1752600"/>
            <a:ext cx="89916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Piggyback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Predicates On Types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21592"/>
            <a:ext cx="577373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5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>
            <p:custDataLst>
              <p:tags r:id="rId2"/>
            </p:custDataLst>
          </p:nvPr>
        </p:nvSpPr>
        <p:spPr>
          <a:xfrm>
            <a:off x="457200" y="4095750"/>
            <a:ext cx="8953500" cy="7848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8237" y="2406899"/>
            <a:ext cx="1988763" cy="2374651"/>
          </a:xfrm>
          <a:prstGeom prst="roundRect">
            <a:avLst>
              <a:gd name="adj" fmla="val 6030"/>
            </a:avLst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>
            <p:custDataLst>
              <p:tags r:id="rId3"/>
            </p:custDataLst>
          </p:nvPr>
        </p:nvSpPr>
        <p:spPr>
          <a:xfrm>
            <a:off x="886272" y="2559300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6" name="Rounded Rectangle 25"/>
          <p:cNvSpPr/>
          <p:nvPr>
            <p:custDataLst>
              <p:tags r:id="rId4"/>
            </p:custDataLst>
          </p:nvPr>
        </p:nvSpPr>
        <p:spPr>
          <a:xfrm>
            <a:off x="1844721" y="2572948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28" name="Straight Arrow Connector 27"/>
          <p:cNvCxnSpPr>
            <a:stCxn id="26" idx="2"/>
            <a:endCxn id="27" idx="0"/>
          </p:cNvCxnSpPr>
          <p:nvPr>
            <p:custDataLst>
              <p:tags r:id="rId5"/>
            </p:custDataLst>
          </p:nvPr>
        </p:nvCxnSpPr>
        <p:spPr>
          <a:xfrm rot="16200000" flipH="1">
            <a:off x="1968590" y="3387363"/>
            <a:ext cx="359022" cy="39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35"/>
          <p:cNvCxnSpPr>
            <a:stCxn id="26" idx="3"/>
            <a:endCxn id="24" idx="0"/>
          </p:cNvCxnSpPr>
          <p:nvPr>
            <p:custDataLst>
              <p:tags r:id="rId6"/>
            </p:custDataLst>
          </p:nvPr>
        </p:nvCxnSpPr>
        <p:spPr>
          <a:xfrm flipH="1" flipV="1">
            <a:off x="1672619" y="2406899"/>
            <a:ext cx="774879" cy="484497"/>
          </a:xfrm>
          <a:prstGeom prst="bentConnector4">
            <a:avLst>
              <a:gd name="adj1" fmla="val -70121"/>
              <a:gd name="adj2" fmla="val 18650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  <a:endCxn id="24" idx="2"/>
          </p:cNvCxnSpPr>
          <p:nvPr/>
        </p:nvCxnSpPr>
        <p:spPr>
          <a:xfrm rot="16200000" flipH="1">
            <a:off x="485293" y="3594224"/>
            <a:ext cx="2374651" cy="0"/>
          </a:xfrm>
          <a:prstGeom prst="line">
            <a:avLst/>
          </a:prstGeom>
          <a:ln w="3810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3207603"/>
            <a:ext cx="5455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800" b="1" i="1" dirty="0" smtClean="0">
                <a:solidFill>
                  <a:srgbClr val="291BDF"/>
                </a:solidFill>
                <a:latin typeface="Consolas" pitchFamily="49" charset="0"/>
              </a:rPr>
              <a:t>x:</a:t>
            </a:r>
            <a:r>
              <a:rPr lang="en-US" sz="48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800" b="1" dirty="0" smtClean="0">
                <a:solidFill>
                  <a:srgbClr val="291BDF"/>
                </a:solidFill>
                <a:latin typeface="Consolas" pitchFamily="49" charset="0"/>
              </a:rPr>
              <a:t>|0&lt;</a:t>
            </a:r>
            <a:r>
              <a:rPr lang="en-US" sz="4800" b="1" i="1" dirty="0" smtClean="0">
                <a:solidFill>
                  <a:srgbClr val="291BDF"/>
                </a:solidFill>
                <a:latin typeface="Consolas" pitchFamily="49" charset="0"/>
              </a:rPr>
              <a:t>x</a:t>
            </a:r>
            <a:r>
              <a:rPr lang="en-US" sz="48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8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3986515" y="3207603"/>
            <a:ext cx="2890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8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8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1771650" y="421005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i="1" dirty="0"/>
          </a:p>
        </p:txBody>
      </p:sp>
      <p:sp>
        <p:nvSpPr>
          <p:cNvPr id="20" name="Rectangle 19"/>
          <p:cNvSpPr/>
          <p:nvPr/>
        </p:nvSpPr>
        <p:spPr>
          <a:xfrm>
            <a:off x="2762250" y="4057650"/>
            <a:ext cx="5768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ea typeface="+mj-ea"/>
                <a:cs typeface="+mj-cs"/>
              </a:rPr>
              <a:t>Describes all elements</a:t>
            </a:r>
            <a:endParaRPr lang="en-US" sz="2400" dirty="0"/>
          </a:p>
        </p:txBody>
      </p:sp>
      <p:sp>
        <p:nvSpPr>
          <p:cNvPr id="27" name="Oval 26"/>
          <p:cNvSpPr/>
          <p:nvPr>
            <p:custDataLst>
              <p:tags r:id="rId7"/>
            </p:custDataLst>
          </p:nvPr>
        </p:nvSpPr>
        <p:spPr>
          <a:xfrm>
            <a:off x="1798405" y="3568866"/>
            <a:ext cx="703375" cy="69833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</a:rPr>
              <a:t>int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5400" dirty="0" smtClean="0"/>
              <a:t>Representation</a:t>
            </a:r>
            <a:endParaRPr lang="en-GB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590067"/>
      </p:ext>
    </p:extLst>
  </p:cSld>
  <p:clrMapOvr>
    <a:masterClrMapping/>
  </p:clrMapOvr>
  <p:transition advTm="37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10" grpId="0"/>
      <p:bldP spid="10" grpId="1"/>
      <p:bldP spid="11" grpId="0"/>
      <p:bldP spid="11" grpId="1"/>
      <p:bldP spid="17" grpId="0"/>
      <p:bldP spid="20" grpId="0"/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78237" y="2406898"/>
            <a:ext cx="2045913" cy="2374652"/>
            <a:chOff x="678237" y="2406898"/>
            <a:chExt cx="2045913" cy="2374652"/>
          </a:xfrm>
        </p:grpSpPr>
        <p:sp>
          <p:nvSpPr>
            <p:cNvPr id="24" name="Rounded Rectangle 23"/>
            <p:cNvSpPr/>
            <p:nvPr/>
          </p:nvSpPr>
          <p:spPr>
            <a:xfrm>
              <a:off x="678237" y="2406899"/>
              <a:ext cx="1988763" cy="2374651"/>
            </a:xfrm>
            <a:prstGeom prst="roundRect">
              <a:avLst>
                <a:gd name="adj" fmla="val 6030"/>
              </a:avLst>
            </a:prstGeom>
            <a:noFill/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>
              <p:custDataLst>
                <p:tags r:id="rId12"/>
              </p:custDataLst>
            </p:nvPr>
          </p:nvSpPr>
          <p:spPr>
            <a:xfrm>
              <a:off x="886272" y="255930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6" name="Rounded Rectangle 25"/>
            <p:cNvSpPr/>
            <p:nvPr>
              <p:custDataLst>
                <p:tags r:id="rId13"/>
              </p:custDataLst>
            </p:nvPr>
          </p:nvSpPr>
          <p:spPr>
            <a:xfrm>
              <a:off x="1844721" y="25729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28" name="Straight Arrow Connector 27"/>
            <p:cNvCxnSpPr>
              <a:stCxn id="26" idx="2"/>
              <a:endCxn id="27" idx="0"/>
            </p:cNvCxnSpPr>
            <p:nvPr>
              <p:custDataLst>
                <p:tags r:id="rId14"/>
              </p:custDataLst>
            </p:nvPr>
          </p:nvCxnSpPr>
          <p:spPr>
            <a:xfrm rot="16200000" flipH="1">
              <a:off x="1968590" y="3387363"/>
              <a:ext cx="359022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35"/>
            <p:cNvCxnSpPr>
              <a:stCxn id="26" idx="3"/>
              <a:endCxn id="24" idx="0"/>
            </p:cNvCxnSpPr>
            <p:nvPr>
              <p:custDataLst>
                <p:tags r:id="rId15"/>
              </p:custDataLst>
            </p:nvPr>
          </p:nvCxnSpPr>
          <p:spPr>
            <a:xfrm flipH="1" flipV="1">
              <a:off x="1672619" y="2406899"/>
              <a:ext cx="774879" cy="484497"/>
            </a:xfrm>
            <a:prstGeom prst="bentConnector4">
              <a:avLst>
                <a:gd name="adj1" fmla="val -70121"/>
                <a:gd name="adj2" fmla="val 186502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4" idx="0"/>
              <a:endCxn id="24" idx="2"/>
            </p:cNvCxnSpPr>
            <p:nvPr/>
          </p:nvCxnSpPr>
          <p:spPr>
            <a:xfrm rot="16200000" flipH="1">
              <a:off x="485293" y="3594224"/>
              <a:ext cx="2374651" cy="0"/>
            </a:xfrm>
            <a:prstGeom prst="line">
              <a:avLst/>
            </a:prstGeom>
            <a:ln w="38100"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733550" y="4210050"/>
              <a:ext cx="990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 smtClean="0">
                  <a:solidFill>
                    <a:srgbClr val="291BDF"/>
                  </a:solidFill>
                  <a:latin typeface="Consolas" pitchFamily="49" charset="0"/>
                </a:rPr>
                <a:t>0&lt;x</a:t>
              </a:r>
              <a:endParaRPr lang="en-US" i="1" dirty="0"/>
            </a:p>
          </p:txBody>
        </p:sp>
        <p:sp>
          <p:nvSpPr>
            <p:cNvPr id="27" name="Oval 26"/>
            <p:cNvSpPr/>
            <p:nvPr>
              <p:custDataLst>
                <p:tags r:id="rId16"/>
              </p:custDataLst>
            </p:nvPr>
          </p:nvSpPr>
          <p:spPr>
            <a:xfrm>
              <a:off x="1798405" y="356886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066800"/>
          </a:xfrm>
        </p:spPr>
        <p:txBody>
          <a:bodyPr/>
          <a:lstStyle/>
          <a:p>
            <a:r>
              <a:rPr lang="en-US" sz="6000" dirty="0" smtClean="0"/>
              <a:t>Type Unfolding</a:t>
            </a:r>
            <a:endParaRPr lang="en-US" sz="6000" dirty="0"/>
          </a:p>
        </p:txBody>
      </p:sp>
      <p:sp>
        <p:nvSpPr>
          <p:cNvPr id="53" name="Rounded Rectangle 52"/>
          <p:cNvSpPr/>
          <p:nvPr>
            <p:custDataLst>
              <p:tags r:id="rId2"/>
            </p:custDataLst>
          </p:nvPr>
        </p:nvSpPr>
        <p:spPr>
          <a:xfrm>
            <a:off x="886272" y="2552700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733550" y="2585398"/>
            <a:ext cx="990600" cy="2160322"/>
            <a:chOff x="1885950" y="2725348"/>
            <a:chExt cx="990600" cy="2160322"/>
          </a:xfrm>
        </p:grpSpPr>
        <p:sp>
          <p:nvSpPr>
            <p:cNvPr id="54" name="Rounded Rectangle 53"/>
            <p:cNvSpPr/>
            <p:nvPr>
              <p:custDataLst>
                <p:tags r:id="rId9"/>
              </p:custDataLst>
            </p:nvPr>
          </p:nvSpPr>
          <p:spPr>
            <a:xfrm>
              <a:off x="1997121" y="27253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55" name="Straight Arrow Connector 54"/>
            <p:cNvCxnSpPr>
              <a:stCxn id="54" idx="2"/>
              <a:endCxn id="57" idx="0"/>
            </p:cNvCxnSpPr>
            <p:nvPr>
              <p:custDataLst>
                <p:tags r:id="rId10"/>
              </p:custDataLst>
            </p:nvPr>
          </p:nvCxnSpPr>
          <p:spPr>
            <a:xfrm rot="16200000" flipH="1">
              <a:off x="2120990" y="3539763"/>
              <a:ext cx="359022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1885950" y="4362450"/>
              <a:ext cx="990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 smtClean="0">
                  <a:solidFill>
                    <a:srgbClr val="291BDF"/>
                  </a:solidFill>
                  <a:latin typeface="Consolas" pitchFamily="49" charset="0"/>
                </a:rPr>
                <a:t>0&lt;h</a:t>
              </a:r>
              <a:endParaRPr lang="en-US" i="1" dirty="0"/>
            </a:p>
          </p:txBody>
        </p:sp>
        <p:sp>
          <p:nvSpPr>
            <p:cNvPr id="57" name="Oval 56"/>
            <p:cNvSpPr/>
            <p:nvPr>
              <p:custDataLst>
                <p:tags r:id="rId11"/>
              </p:custDataLst>
            </p:nvPr>
          </p:nvSpPr>
          <p:spPr>
            <a:xfrm>
              <a:off x="1950805" y="372126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h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int</a:t>
              </a:r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59" name="Straight Arrow Connector 35"/>
          <p:cNvCxnSpPr>
            <a:stCxn id="54" idx="3"/>
          </p:cNvCxnSpPr>
          <p:nvPr>
            <p:custDataLst>
              <p:tags r:id="rId3"/>
            </p:custDataLst>
          </p:nvPr>
        </p:nvCxnSpPr>
        <p:spPr>
          <a:xfrm flipV="1">
            <a:off x="2447498" y="2895600"/>
            <a:ext cx="29436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685800" y="2400300"/>
            <a:ext cx="2045913" cy="2374652"/>
            <a:chOff x="678237" y="2406898"/>
            <a:chExt cx="2045913" cy="2374652"/>
          </a:xfrm>
        </p:grpSpPr>
        <p:sp>
          <p:nvSpPr>
            <p:cNvPr id="65" name="Rounded Rectangle 64"/>
            <p:cNvSpPr/>
            <p:nvPr/>
          </p:nvSpPr>
          <p:spPr>
            <a:xfrm>
              <a:off x="678237" y="2406899"/>
              <a:ext cx="1988763" cy="2374651"/>
            </a:xfrm>
            <a:prstGeom prst="roundRect">
              <a:avLst>
                <a:gd name="adj" fmla="val 6030"/>
              </a:avLst>
            </a:prstGeom>
            <a:noFill/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>
              <p:custDataLst>
                <p:tags r:id="rId4"/>
              </p:custDataLst>
            </p:nvPr>
          </p:nvSpPr>
          <p:spPr>
            <a:xfrm>
              <a:off x="886272" y="255930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67" name="Rounded Rectangle 66"/>
            <p:cNvSpPr/>
            <p:nvPr>
              <p:custDataLst>
                <p:tags r:id="rId5"/>
              </p:custDataLst>
            </p:nvPr>
          </p:nvSpPr>
          <p:spPr>
            <a:xfrm>
              <a:off x="1844721" y="25729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68" name="Straight Arrow Connector 67"/>
            <p:cNvCxnSpPr>
              <a:stCxn id="67" idx="2"/>
              <a:endCxn id="72" idx="0"/>
            </p:cNvCxnSpPr>
            <p:nvPr>
              <p:custDataLst>
                <p:tags r:id="rId6"/>
              </p:custDataLst>
            </p:nvPr>
          </p:nvCxnSpPr>
          <p:spPr>
            <a:xfrm rot="16200000" flipH="1">
              <a:off x="1968590" y="3387363"/>
              <a:ext cx="359022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35"/>
            <p:cNvCxnSpPr>
              <a:stCxn id="67" idx="3"/>
              <a:endCxn id="65" idx="0"/>
            </p:cNvCxnSpPr>
            <p:nvPr>
              <p:custDataLst>
                <p:tags r:id="rId7"/>
              </p:custDataLst>
            </p:nvPr>
          </p:nvCxnSpPr>
          <p:spPr>
            <a:xfrm flipH="1" flipV="1">
              <a:off x="1672619" y="2406899"/>
              <a:ext cx="774879" cy="484497"/>
            </a:xfrm>
            <a:prstGeom prst="bentConnector4">
              <a:avLst>
                <a:gd name="adj1" fmla="val -70121"/>
                <a:gd name="adj2" fmla="val 186502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5" idx="0"/>
              <a:endCxn id="65" idx="2"/>
            </p:cNvCxnSpPr>
            <p:nvPr/>
          </p:nvCxnSpPr>
          <p:spPr>
            <a:xfrm rot="16200000" flipH="1">
              <a:off x="485293" y="3594224"/>
              <a:ext cx="2374651" cy="0"/>
            </a:xfrm>
            <a:prstGeom prst="line">
              <a:avLst/>
            </a:prstGeom>
            <a:ln w="38100"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733550" y="4210050"/>
              <a:ext cx="990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 smtClean="0">
                  <a:solidFill>
                    <a:srgbClr val="291BDF"/>
                  </a:solidFill>
                  <a:latin typeface="Consolas" pitchFamily="49" charset="0"/>
                </a:rPr>
                <a:t>0&lt;x</a:t>
              </a:r>
              <a:endParaRPr lang="en-US" i="1" dirty="0"/>
            </a:p>
          </p:txBody>
        </p:sp>
        <p:sp>
          <p:nvSpPr>
            <p:cNvPr id="72" name="Oval 71"/>
            <p:cNvSpPr/>
            <p:nvPr>
              <p:custDataLst>
                <p:tags r:id="rId8"/>
              </p:custDataLst>
            </p:nvPr>
          </p:nvSpPr>
          <p:spPr>
            <a:xfrm>
              <a:off x="1798405" y="356886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421934" y="4953000"/>
            <a:ext cx="1516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a typeface="+mj-ea"/>
                <a:cs typeface="+mj-cs"/>
              </a:rPr>
              <a:t>Head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09443" y="4953000"/>
            <a:ext cx="1048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a typeface="+mj-ea"/>
                <a:cs typeface="+mj-cs"/>
              </a:rPr>
              <a:t>Tail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81000" y="4953000"/>
            <a:ext cx="1817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a typeface="+mj-ea"/>
                <a:cs typeface="+mj-cs"/>
              </a:rPr>
              <a:t>Empty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295400" y="5715000"/>
            <a:ext cx="1798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Positive</a:t>
            </a:r>
            <a:endParaRPr lang="en-US" sz="1400" dirty="0"/>
          </a:p>
        </p:txBody>
      </p:sp>
      <p:sp>
        <p:nvSpPr>
          <p:cNvPr id="79" name="Rectangle 78"/>
          <p:cNvSpPr/>
          <p:nvPr/>
        </p:nvSpPr>
        <p:spPr>
          <a:xfrm>
            <a:off x="3529578" y="5715000"/>
            <a:ext cx="559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Property holds recursively</a:t>
            </a:r>
            <a:endParaRPr lang="en-US" sz="1400" dirty="0"/>
          </a:p>
        </p:txBody>
      </p:sp>
      <p:sp>
        <p:nvSpPr>
          <p:cNvPr id="80" name="Rectangle 79"/>
          <p:cNvSpPr/>
          <p:nvPr/>
        </p:nvSpPr>
        <p:spPr>
          <a:xfrm>
            <a:off x="0" y="5366087"/>
            <a:ext cx="9144000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List of positive integers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247212"/>
      </p:ext>
    </p:extLst>
  </p:cSld>
  <p:clrMapOvr>
    <a:masterClrMapping/>
  </p:clrMapOvr>
  <p:transition advTm="51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4.07407E-6 L 0.51406 -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0" y="-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3" grpId="0" animBg="1"/>
      <p:bldP spid="53" grpId="1" animBg="1"/>
      <p:bldP spid="73" grpId="0"/>
      <p:bldP spid="73" grpId="1"/>
      <p:bldP spid="74" grpId="0"/>
      <p:bldP spid="74" grpId="1"/>
      <p:bldP spid="75" grpId="0"/>
      <p:bldP spid="75" grpId="1"/>
      <p:bldP spid="78" grpId="0"/>
      <p:bldP spid="78" grpId="1"/>
      <p:bldP spid="79" grpId="0"/>
      <p:bldP spid="79" grpId="1"/>
      <p:bldP spid="8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>
            <p:custDataLst>
              <p:tags r:id="rId2"/>
            </p:custDataLst>
          </p:nvPr>
        </p:nvSpPr>
        <p:spPr>
          <a:xfrm>
            <a:off x="1905000" y="1935897"/>
            <a:ext cx="7848600" cy="7848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>
            <p:custDataLst>
              <p:tags r:id="rId3"/>
            </p:custDataLst>
          </p:nvPr>
        </p:nvSpPr>
        <p:spPr>
          <a:xfrm>
            <a:off x="609600" y="4076700"/>
            <a:ext cx="8001000" cy="7848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8237" y="2406899"/>
            <a:ext cx="1988763" cy="2374651"/>
          </a:xfrm>
          <a:prstGeom prst="roundRect">
            <a:avLst>
              <a:gd name="adj" fmla="val 6030"/>
            </a:avLst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>
            <p:custDataLst>
              <p:tags r:id="rId4"/>
            </p:custDataLst>
          </p:nvPr>
        </p:nvSpPr>
        <p:spPr>
          <a:xfrm>
            <a:off x="886272" y="2559300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6" name="Rounded Rectangle 25"/>
          <p:cNvSpPr/>
          <p:nvPr>
            <p:custDataLst>
              <p:tags r:id="rId5"/>
            </p:custDataLst>
          </p:nvPr>
        </p:nvSpPr>
        <p:spPr>
          <a:xfrm>
            <a:off x="1844721" y="2572948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28" name="Straight Arrow Connector 27"/>
          <p:cNvCxnSpPr>
            <a:stCxn id="26" idx="2"/>
            <a:endCxn id="27" idx="0"/>
          </p:cNvCxnSpPr>
          <p:nvPr>
            <p:custDataLst>
              <p:tags r:id="rId6"/>
            </p:custDataLst>
          </p:nvPr>
        </p:nvCxnSpPr>
        <p:spPr>
          <a:xfrm rot="16200000" flipH="1">
            <a:off x="1968590" y="3387363"/>
            <a:ext cx="359022" cy="39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35"/>
          <p:cNvCxnSpPr>
            <a:stCxn id="26" idx="3"/>
            <a:endCxn id="24" idx="0"/>
          </p:cNvCxnSpPr>
          <p:nvPr>
            <p:custDataLst>
              <p:tags r:id="rId7"/>
            </p:custDataLst>
          </p:nvPr>
        </p:nvCxnSpPr>
        <p:spPr>
          <a:xfrm flipH="1" flipV="1">
            <a:off x="1672619" y="2406899"/>
            <a:ext cx="774879" cy="484497"/>
          </a:xfrm>
          <a:prstGeom prst="bentConnector4">
            <a:avLst>
              <a:gd name="adj1" fmla="val -70121"/>
              <a:gd name="adj2" fmla="val 18650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  <a:endCxn id="24" idx="2"/>
          </p:cNvCxnSpPr>
          <p:nvPr/>
        </p:nvCxnSpPr>
        <p:spPr>
          <a:xfrm rot="16200000" flipH="1">
            <a:off x="485293" y="3594224"/>
            <a:ext cx="2374651" cy="0"/>
          </a:xfrm>
          <a:prstGeom prst="line">
            <a:avLst/>
          </a:prstGeom>
          <a:ln w="3810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33550" y="421005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i="1" dirty="0"/>
          </a:p>
        </p:txBody>
      </p:sp>
      <p:sp>
        <p:nvSpPr>
          <p:cNvPr id="20" name="Rectangle 19"/>
          <p:cNvSpPr/>
          <p:nvPr/>
        </p:nvSpPr>
        <p:spPr>
          <a:xfrm>
            <a:off x="2705100" y="4095750"/>
            <a:ext cx="4831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ea typeface="+mj-ea"/>
                <a:cs typeface="+mj-cs"/>
              </a:rPr>
              <a:t>Describes all elements</a:t>
            </a:r>
            <a:endParaRPr lang="en-US" dirty="0"/>
          </a:p>
        </p:txBody>
      </p:sp>
      <p:sp>
        <p:nvSpPr>
          <p:cNvPr id="27" name="Oval 26"/>
          <p:cNvSpPr/>
          <p:nvPr>
            <p:custDataLst>
              <p:tags r:id="rId8"/>
            </p:custDataLst>
          </p:nvPr>
        </p:nvSpPr>
        <p:spPr>
          <a:xfrm>
            <a:off x="1798405" y="3568866"/>
            <a:ext cx="703375" cy="69833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</a:rPr>
              <a:t>int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1800" y="2050197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dirty="0">
              <a:solidFill>
                <a:srgbClr val="291BD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95700" y="1959114"/>
            <a:ext cx="5561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prstClr val="black"/>
                </a:solidFill>
                <a:latin typeface="Consolas" pitchFamily="49" charset="0"/>
              </a:rPr>
              <a:t>v</a:t>
            </a:r>
            <a:r>
              <a:rPr lang="en-US" sz="2800" b="1" i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4000" dirty="0" smtClean="0">
                <a:ea typeface="+mj-ea"/>
                <a:cs typeface="+mj-cs"/>
              </a:rPr>
              <a:t>Describes tail elements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5400" dirty="0" smtClean="0"/>
              <a:t>Representation</a:t>
            </a:r>
            <a:endParaRPr lang="en-GB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510436"/>
      </p:ext>
    </p:extLst>
  </p:cSld>
  <p:clrMapOvr>
    <a:masterClrMapping/>
  </p:clrMapOvr>
  <p:transition advTm="34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>
            <p:custDataLst>
              <p:tags r:id="rId2"/>
            </p:custDataLst>
          </p:nvPr>
        </p:nvSpPr>
        <p:spPr>
          <a:xfrm>
            <a:off x="7372350" y="1962150"/>
            <a:ext cx="1295400" cy="65151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>
            <p:custDataLst>
              <p:tags r:id="rId3"/>
            </p:custDataLst>
          </p:nvPr>
        </p:nvSpPr>
        <p:spPr>
          <a:xfrm>
            <a:off x="6172200" y="4171950"/>
            <a:ext cx="1295400" cy="65151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678237" y="2057400"/>
            <a:ext cx="3284163" cy="2724150"/>
            <a:chOff x="678237" y="2057400"/>
            <a:chExt cx="3284163" cy="2724150"/>
          </a:xfrm>
        </p:grpSpPr>
        <p:sp>
          <p:nvSpPr>
            <p:cNvPr id="24" name="Rounded Rectangle 23"/>
            <p:cNvSpPr/>
            <p:nvPr/>
          </p:nvSpPr>
          <p:spPr>
            <a:xfrm>
              <a:off x="678237" y="2406899"/>
              <a:ext cx="1988763" cy="2374651"/>
            </a:xfrm>
            <a:prstGeom prst="roundRect">
              <a:avLst>
                <a:gd name="adj" fmla="val 6030"/>
              </a:avLst>
            </a:prstGeom>
            <a:noFill/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>
              <p:custDataLst>
                <p:tags r:id="rId14"/>
              </p:custDataLst>
            </p:nvPr>
          </p:nvSpPr>
          <p:spPr>
            <a:xfrm>
              <a:off x="886272" y="255930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6" name="Rounded Rectangle 25"/>
            <p:cNvSpPr/>
            <p:nvPr>
              <p:custDataLst>
                <p:tags r:id="rId15"/>
              </p:custDataLst>
            </p:nvPr>
          </p:nvSpPr>
          <p:spPr>
            <a:xfrm>
              <a:off x="1844721" y="25729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28" name="Straight Arrow Connector 27"/>
            <p:cNvCxnSpPr>
              <a:stCxn id="26" idx="2"/>
              <a:endCxn id="27" idx="0"/>
            </p:cNvCxnSpPr>
            <p:nvPr>
              <p:custDataLst>
                <p:tags r:id="rId16"/>
              </p:custDataLst>
            </p:nvPr>
          </p:nvCxnSpPr>
          <p:spPr>
            <a:xfrm rot="16200000" flipH="1">
              <a:off x="1968590" y="3387363"/>
              <a:ext cx="359022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35"/>
            <p:cNvCxnSpPr>
              <a:stCxn id="26" idx="3"/>
              <a:endCxn id="24" idx="0"/>
            </p:cNvCxnSpPr>
            <p:nvPr>
              <p:custDataLst>
                <p:tags r:id="rId17"/>
              </p:custDataLst>
            </p:nvPr>
          </p:nvCxnSpPr>
          <p:spPr>
            <a:xfrm flipH="1" flipV="1">
              <a:off x="1672619" y="2406899"/>
              <a:ext cx="774879" cy="484497"/>
            </a:xfrm>
            <a:prstGeom prst="bentConnector4">
              <a:avLst>
                <a:gd name="adj1" fmla="val -70121"/>
                <a:gd name="adj2" fmla="val 186502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4" idx="0"/>
              <a:endCxn id="24" idx="2"/>
            </p:cNvCxnSpPr>
            <p:nvPr/>
          </p:nvCxnSpPr>
          <p:spPr>
            <a:xfrm rot="16200000" flipH="1">
              <a:off x="485293" y="3594224"/>
              <a:ext cx="2374651" cy="0"/>
            </a:xfrm>
            <a:prstGeom prst="line">
              <a:avLst/>
            </a:prstGeom>
            <a:ln w="38100"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971800" y="2057400"/>
              <a:ext cx="990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 smtClean="0">
                  <a:solidFill>
                    <a:srgbClr val="291BDF"/>
                  </a:solidFill>
                  <a:latin typeface="Consolas" pitchFamily="49" charset="0"/>
                </a:rPr>
                <a:t>x&lt;v</a:t>
              </a:r>
              <a:endParaRPr lang="en-US" i="1" dirty="0"/>
            </a:p>
          </p:txBody>
        </p:sp>
        <p:sp>
          <p:nvSpPr>
            <p:cNvPr id="27" name="Oval 26"/>
            <p:cNvSpPr/>
            <p:nvPr>
              <p:custDataLst>
                <p:tags r:id="rId18"/>
              </p:custDataLst>
            </p:nvPr>
          </p:nvSpPr>
          <p:spPr>
            <a:xfrm>
              <a:off x="1798405" y="356886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066800"/>
          </a:xfrm>
        </p:spPr>
        <p:txBody>
          <a:bodyPr/>
          <a:lstStyle/>
          <a:p>
            <a:r>
              <a:rPr lang="en-US" sz="6000" dirty="0" smtClean="0"/>
              <a:t>Type Unfolding</a:t>
            </a:r>
            <a:endParaRPr lang="en-US" sz="6000" dirty="0"/>
          </a:p>
        </p:txBody>
      </p:sp>
      <p:sp>
        <p:nvSpPr>
          <p:cNvPr id="53" name="Rounded Rectangle 52"/>
          <p:cNvSpPr/>
          <p:nvPr>
            <p:custDataLst>
              <p:tags r:id="rId4"/>
            </p:custDataLst>
          </p:nvPr>
        </p:nvSpPr>
        <p:spPr>
          <a:xfrm>
            <a:off x="886272" y="2552700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grpSp>
        <p:nvGrpSpPr>
          <p:cNvPr id="3" name="Group 57"/>
          <p:cNvGrpSpPr/>
          <p:nvPr/>
        </p:nvGrpSpPr>
        <p:grpSpPr>
          <a:xfrm>
            <a:off x="1798405" y="2585398"/>
            <a:ext cx="703375" cy="1694252"/>
            <a:chOff x="1950805" y="2725348"/>
            <a:chExt cx="703375" cy="1694252"/>
          </a:xfrm>
        </p:grpSpPr>
        <p:sp>
          <p:nvSpPr>
            <p:cNvPr id="54" name="Rounded Rectangle 53"/>
            <p:cNvSpPr/>
            <p:nvPr>
              <p:custDataLst>
                <p:tags r:id="rId11"/>
              </p:custDataLst>
            </p:nvPr>
          </p:nvSpPr>
          <p:spPr>
            <a:xfrm>
              <a:off x="1997121" y="27253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55" name="Straight Arrow Connector 54"/>
            <p:cNvCxnSpPr>
              <a:stCxn id="54" idx="2"/>
              <a:endCxn id="57" idx="0"/>
            </p:cNvCxnSpPr>
            <p:nvPr>
              <p:custDataLst>
                <p:tags r:id="rId12"/>
              </p:custDataLst>
            </p:nvPr>
          </p:nvCxnSpPr>
          <p:spPr>
            <a:xfrm rot="16200000" flipH="1">
              <a:off x="2120990" y="3539763"/>
              <a:ext cx="359022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>
              <p:custDataLst>
                <p:tags r:id="rId13"/>
              </p:custDataLst>
            </p:nvPr>
          </p:nvSpPr>
          <p:spPr>
            <a:xfrm>
              <a:off x="1950805" y="372126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h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int</a:t>
              </a:r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59" name="Straight Arrow Connector 35"/>
          <p:cNvCxnSpPr>
            <a:stCxn id="54" idx="3"/>
          </p:cNvCxnSpPr>
          <p:nvPr>
            <p:custDataLst>
              <p:tags r:id="rId5"/>
            </p:custDataLst>
          </p:nvPr>
        </p:nvCxnSpPr>
        <p:spPr>
          <a:xfrm flipV="1">
            <a:off x="2447498" y="2895600"/>
            <a:ext cx="29436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63"/>
          <p:cNvGrpSpPr/>
          <p:nvPr/>
        </p:nvGrpSpPr>
        <p:grpSpPr>
          <a:xfrm>
            <a:off x="685800" y="2057400"/>
            <a:ext cx="3276600" cy="2717552"/>
            <a:chOff x="678237" y="2063998"/>
            <a:chExt cx="3276600" cy="2717552"/>
          </a:xfrm>
        </p:grpSpPr>
        <p:sp>
          <p:nvSpPr>
            <p:cNvPr id="65" name="Rounded Rectangle 64"/>
            <p:cNvSpPr/>
            <p:nvPr/>
          </p:nvSpPr>
          <p:spPr>
            <a:xfrm>
              <a:off x="678237" y="2406899"/>
              <a:ext cx="1988763" cy="2374651"/>
            </a:xfrm>
            <a:prstGeom prst="roundRect">
              <a:avLst>
                <a:gd name="adj" fmla="val 6030"/>
              </a:avLst>
            </a:prstGeom>
            <a:noFill/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>
              <p:custDataLst>
                <p:tags r:id="rId6"/>
              </p:custDataLst>
            </p:nvPr>
          </p:nvSpPr>
          <p:spPr>
            <a:xfrm>
              <a:off x="886272" y="255930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67" name="Rounded Rectangle 66"/>
            <p:cNvSpPr/>
            <p:nvPr>
              <p:custDataLst>
                <p:tags r:id="rId7"/>
              </p:custDataLst>
            </p:nvPr>
          </p:nvSpPr>
          <p:spPr>
            <a:xfrm>
              <a:off x="1844721" y="25729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68" name="Straight Arrow Connector 67"/>
            <p:cNvCxnSpPr>
              <a:stCxn id="67" idx="2"/>
              <a:endCxn id="72" idx="0"/>
            </p:cNvCxnSpPr>
            <p:nvPr>
              <p:custDataLst>
                <p:tags r:id="rId8"/>
              </p:custDataLst>
            </p:nvPr>
          </p:nvCxnSpPr>
          <p:spPr>
            <a:xfrm rot="16200000" flipH="1">
              <a:off x="1968590" y="3387363"/>
              <a:ext cx="359022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35"/>
            <p:cNvCxnSpPr>
              <a:stCxn id="67" idx="3"/>
              <a:endCxn id="65" idx="0"/>
            </p:cNvCxnSpPr>
            <p:nvPr>
              <p:custDataLst>
                <p:tags r:id="rId9"/>
              </p:custDataLst>
            </p:nvPr>
          </p:nvCxnSpPr>
          <p:spPr>
            <a:xfrm flipH="1" flipV="1">
              <a:off x="1672619" y="2406899"/>
              <a:ext cx="774879" cy="484497"/>
            </a:xfrm>
            <a:prstGeom prst="bentConnector4">
              <a:avLst>
                <a:gd name="adj1" fmla="val -70121"/>
                <a:gd name="adj2" fmla="val 186502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5" idx="0"/>
              <a:endCxn id="65" idx="2"/>
            </p:cNvCxnSpPr>
            <p:nvPr/>
          </p:nvCxnSpPr>
          <p:spPr>
            <a:xfrm rot="16200000" flipH="1">
              <a:off x="485293" y="3594224"/>
              <a:ext cx="2374651" cy="0"/>
            </a:xfrm>
            <a:prstGeom prst="line">
              <a:avLst/>
            </a:prstGeom>
            <a:ln w="38100"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964237" y="2063998"/>
              <a:ext cx="990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 smtClean="0">
                  <a:solidFill>
                    <a:srgbClr val="291BDF"/>
                  </a:solidFill>
                  <a:latin typeface="Consolas" pitchFamily="49" charset="0"/>
                </a:rPr>
                <a:t>x&lt;v</a:t>
              </a:r>
              <a:endParaRPr lang="en-US" i="1" dirty="0"/>
            </a:p>
          </p:txBody>
        </p:sp>
        <p:sp>
          <p:nvSpPr>
            <p:cNvPr id="72" name="Oval 71"/>
            <p:cNvSpPr/>
            <p:nvPr>
              <p:custDataLst>
                <p:tags r:id="rId10"/>
              </p:custDataLst>
            </p:nvPr>
          </p:nvSpPr>
          <p:spPr>
            <a:xfrm>
              <a:off x="1798405" y="356886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421934" y="4876800"/>
            <a:ext cx="1516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a typeface="+mj-ea"/>
                <a:cs typeface="+mj-cs"/>
              </a:rPr>
              <a:t>Head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09443" y="4876800"/>
            <a:ext cx="1048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a typeface="+mj-ea"/>
                <a:cs typeface="+mj-cs"/>
              </a:rPr>
              <a:t>Tail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81000" y="4876800"/>
            <a:ext cx="1817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a typeface="+mj-ea"/>
                <a:cs typeface="+mj-cs"/>
              </a:rPr>
              <a:t>Empty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505200" y="5562600"/>
            <a:ext cx="5771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Elements larger than head </a:t>
            </a:r>
            <a:endParaRPr lang="en-US" sz="1400" dirty="0"/>
          </a:p>
        </p:txBody>
      </p:sp>
      <p:sp>
        <p:nvSpPr>
          <p:cNvPr id="79" name="Rectangle 78"/>
          <p:cNvSpPr/>
          <p:nvPr/>
        </p:nvSpPr>
        <p:spPr>
          <a:xfrm>
            <a:off x="3529578" y="6150114"/>
            <a:ext cx="559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Property holds recursively</a:t>
            </a:r>
            <a:endParaRPr lang="en-US" sz="1400" dirty="0"/>
          </a:p>
        </p:txBody>
      </p:sp>
      <p:sp>
        <p:nvSpPr>
          <p:cNvPr id="80" name="Rectangle 79"/>
          <p:cNvSpPr/>
          <p:nvPr/>
        </p:nvSpPr>
        <p:spPr>
          <a:xfrm>
            <a:off x="0" y="5366087"/>
            <a:ext cx="9144000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List of sorted integers</a:t>
            </a:r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2971800" y="2050197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h&lt;v</a:t>
            </a:r>
            <a:endParaRPr lang="en-US" b="1" i="1" dirty="0">
              <a:solidFill>
                <a:srgbClr val="291BD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9600" y="5360253"/>
            <a:ext cx="7989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a typeface="+mj-ea"/>
                <a:cs typeface="+mj-cs"/>
              </a:rPr>
              <a:t>Push Edge Predicate Into Node</a:t>
            </a:r>
            <a:endParaRPr lang="en-US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2267166" y="5360253"/>
            <a:ext cx="4514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a typeface="+mj-ea"/>
                <a:cs typeface="+mj-cs"/>
              </a:rPr>
              <a:t>Rename Variable</a:t>
            </a:r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>
            <a:off x="6457950" y="422023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h&lt;x</a:t>
            </a:r>
            <a:endParaRPr lang="en-US" b="1" i="1" dirty="0">
              <a:solidFill>
                <a:srgbClr val="291BD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945133"/>
      </p:ext>
    </p:extLst>
  </p:cSld>
  <p:clrMapOvr>
    <a:masterClrMapping/>
  </p:clrMapOvr>
  <p:transition advTm="678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4.07407E-6 L 0.51406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0" y="-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39 C 0.13021 -0.02801 0.26041 -0.05463 0.32396 -0.00139 C 0.3875 0.05185 0.37152 0.26504 0.3809 0.31852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38" grpId="0" animBg="1"/>
      <p:bldP spid="38" grpId="1" animBg="1"/>
      <p:bldP spid="38" grpId="2" animBg="1"/>
      <p:bldP spid="38" grpId="3" animBg="1"/>
      <p:bldP spid="14" grpId="0"/>
      <p:bldP spid="53" grpId="0" animBg="1"/>
      <p:bldP spid="53" grpId="1" animBg="1"/>
      <p:bldP spid="73" grpId="0"/>
      <p:bldP spid="73" grpId="1"/>
      <p:bldP spid="74" grpId="0"/>
      <p:bldP spid="74" grpId="1"/>
      <p:bldP spid="75" grpId="0"/>
      <p:bldP spid="75" grpId="1"/>
      <p:bldP spid="78" grpId="0"/>
      <p:bldP spid="78" grpId="1"/>
      <p:bldP spid="79" grpId="0"/>
      <p:bldP spid="79" grpId="1"/>
      <p:bldP spid="80" grpId="0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>
            <p:custDataLst>
              <p:tags r:id="rId1"/>
            </p:custDataLst>
          </p:nvPr>
        </p:nvSpPr>
        <p:spPr>
          <a:xfrm>
            <a:off x="0" y="424815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0" y="3152775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3" name="Content Placeholder 17"/>
          <p:cNvSpPr txBox="1">
            <a:spLocks/>
          </p:cNvSpPr>
          <p:nvPr/>
        </p:nvSpPr>
        <p:spPr>
          <a:xfrm>
            <a:off x="1590675" y="2057400"/>
            <a:ext cx="5943600" cy="3429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Representation</a:t>
            </a:r>
            <a:endParaRPr kumimoji="0" lang="en-US" sz="4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Instantiation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6000" dirty="0" smtClean="0"/>
              <a:t> Generalization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0" y="47625"/>
            <a:ext cx="9144000" cy="914400"/>
          </a:xfrm>
        </p:spPr>
        <p:txBody>
          <a:bodyPr>
            <a:normAutofit/>
          </a:bodyPr>
          <a:lstStyle/>
          <a:p>
            <a:r>
              <a:rPr lang="en-US" sz="4800" dirty="0"/>
              <a:t>P</a:t>
            </a:r>
            <a:r>
              <a:rPr lang="en-US" sz="4800" dirty="0" smtClean="0"/>
              <a:t>iggyback Predicates on Type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536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>
            <p:custDataLst>
              <p:tags r:id="rId2"/>
            </p:custDataLst>
          </p:nvPr>
        </p:nvSpPr>
        <p:spPr>
          <a:xfrm>
            <a:off x="3486150" y="2800350"/>
            <a:ext cx="2514600" cy="53721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7996" y="2875736"/>
            <a:ext cx="1554676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i="1" baseline="-25000" dirty="0">
              <a:latin typeface="Consola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8234" y="2292214"/>
            <a:ext cx="1513115" cy="1746386"/>
          </a:xfrm>
          <a:prstGeom prst="roundRect">
            <a:avLst>
              <a:gd name="adj" fmla="val 6030"/>
            </a:avLst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>
            <p:custDataLst>
              <p:tags r:id="rId3"/>
            </p:custDataLst>
          </p:nvPr>
        </p:nvSpPr>
        <p:spPr>
          <a:xfrm>
            <a:off x="4377802" y="3457902"/>
            <a:ext cx="734625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Leaf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78234" y="3289736"/>
            <a:ext cx="1496291" cy="1"/>
          </a:xfrm>
          <a:prstGeom prst="line">
            <a:avLst/>
          </a:prstGeom>
          <a:ln w="3810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35"/>
          <p:cNvCxnSpPr>
            <a:stCxn id="8" idx="3"/>
            <a:endCxn id="10" idx="0"/>
          </p:cNvCxnSpPr>
          <p:nvPr>
            <p:custDataLst>
              <p:tags r:id="rId4"/>
            </p:custDataLst>
          </p:nvPr>
        </p:nvCxnSpPr>
        <p:spPr>
          <a:xfrm flipH="1" flipV="1">
            <a:off x="4734792" y="2292214"/>
            <a:ext cx="381117" cy="336824"/>
          </a:xfrm>
          <a:prstGeom prst="curvedConnector4">
            <a:avLst>
              <a:gd name="adj1" fmla="val -158492"/>
              <a:gd name="adj2" fmla="val 167869"/>
            </a:avLst>
          </a:prstGeom>
          <a:ln w="381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35"/>
          <p:cNvCxnSpPr>
            <a:stCxn id="8" idx="1"/>
            <a:endCxn id="10" idx="0"/>
          </p:cNvCxnSpPr>
          <p:nvPr>
            <p:custDataLst>
              <p:tags r:id="rId5"/>
            </p:custDataLst>
          </p:nvPr>
        </p:nvCxnSpPr>
        <p:spPr>
          <a:xfrm rot="10800000" flipH="1">
            <a:off x="4381284" y="2292214"/>
            <a:ext cx="353508" cy="336824"/>
          </a:xfrm>
          <a:prstGeom prst="curvedConnector4">
            <a:avLst>
              <a:gd name="adj1" fmla="val -178681"/>
              <a:gd name="adj2" fmla="val 167869"/>
            </a:avLst>
          </a:prstGeom>
          <a:ln w="38100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00400" y="2099950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Consolas" pitchFamily="49" charset="0"/>
              </a:rPr>
              <a:t>l</a:t>
            </a:r>
            <a:endParaRPr lang="en-US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5837710" y="2086302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Consolas" pitchFamily="49" charset="0"/>
              </a:rPr>
              <a:t>r</a:t>
            </a:r>
            <a:endParaRPr lang="en-US" sz="2400" i="1" dirty="0"/>
          </a:p>
        </p:txBody>
      </p:sp>
      <p:sp>
        <p:nvSpPr>
          <p:cNvPr id="19" name="Rectangle 18"/>
          <p:cNvSpPr/>
          <p:nvPr/>
        </p:nvSpPr>
        <p:spPr>
          <a:xfrm>
            <a:off x="2362200" y="4648200"/>
            <a:ext cx="52075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i="1" dirty="0" smtClean="0">
                <a:latin typeface="Consolas" pitchFamily="49" charset="0"/>
              </a:rPr>
              <a:t>l </a:t>
            </a:r>
            <a:r>
              <a:rPr lang="en-US" sz="5400" dirty="0" smtClean="0"/>
              <a:t>= Left </a:t>
            </a:r>
            <a:r>
              <a:rPr lang="en-US" sz="5400" dirty="0" err="1" smtClean="0"/>
              <a:t>subtree</a:t>
            </a:r>
            <a:endParaRPr lang="en-US" sz="5400" dirty="0" smtClean="0"/>
          </a:p>
          <a:p>
            <a:r>
              <a:rPr lang="en-US" sz="5400" b="1" i="1" dirty="0" smtClean="0">
                <a:latin typeface="Consolas" pitchFamily="49" charset="0"/>
              </a:rPr>
              <a:t>r </a:t>
            </a:r>
            <a:r>
              <a:rPr lang="en-US" sz="5400" dirty="0" smtClean="0"/>
              <a:t>= Right </a:t>
            </a:r>
            <a:r>
              <a:rPr lang="en-US" sz="5400" dirty="0" err="1" smtClean="0"/>
              <a:t>subtree</a:t>
            </a:r>
            <a:endParaRPr lang="en-US" sz="54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810000" y="228600"/>
            <a:ext cx="19078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solidFill>
                  <a:srgbClr val="00A404"/>
                </a:solidFill>
                <a:ea typeface="+mj-ea"/>
                <a:cs typeface="+mj-cs"/>
              </a:rPr>
              <a:t>tree</a:t>
            </a:r>
            <a:endParaRPr lang="en-US" sz="6000" b="1" i="1" dirty="0" smtClean="0">
              <a:solidFill>
                <a:srgbClr val="00A404"/>
              </a:solidFill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05023" y="228600"/>
            <a:ext cx="29820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ea typeface="+mj-ea"/>
                <a:cs typeface="+mj-cs"/>
              </a:rPr>
              <a:t>Height</a:t>
            </a:r>
            <a:endParaRPr lang="en-US" sz="6000" b="1" dirty="0" smtClean="0"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4850" y="4648200"/>
            <a:ext cx="83120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i="1" dirty="0" smtClean="0">
                <a:solidFill>
                  <a:srgbClr val="291BDF"/>
                </a:solidFill>
                <a:latin typeface="Consolas" pitchFamily="49" charset="0"/>
              </a:rPr>
              <a:t>H l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5400" dirty="0" smtClean="0"/>
              <a:t>= Left subtree’s height</a:t>
            </a:r>
          </a:p>
          <a:p>
            <a:r>
              <a:rPr lang="en-US" sz="5400" b="1" i="1" dirty="0" smtClean="0">
                <a:solidFill>
                  <a:srgbClr val="291BDF"/>
                </a:solidFill>
                <a:latin typeface="Consolas" pitchFamily="49" charset="0"/>
              </a:rPr>
              <a:t>H r</a:t>
            </a:r>
            <a:r>
              <a:rPr lang="en-US" sz="2000" b="1" i="1" dirty="0" smtClean="0">
                <a:latin typeface="Consolas" pitchFamily="49" charset="0"/>
              </a:rPr>
              <a:t> </a:t>
            </a:r>
            <a:r>
              <a:rPr lang="en-US" sz="5400" dirty="0" smtClean="0"/>
              <a:t>= Right subtree’s height</a:t>
            </a:r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607459" y="4570274"/>
            <a:ext cx="809067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nsolas" pitchFamily="49" charset="0"/>
              </a:rPr>
              <a:t>measure </a:t>
            </a:r>
            <a:r>
              <a:rPr lang="en-US" sz="3600" b="1" i="1" dirty="0" smtClean="0">
                <a:latin typeface="Consolas" pitchFamily="49" charset="0"/>
              </a:rPr>
              <a:t>H</a:t>
            </a:r>
            <a:r>
              <a:rPr lang="en-US" sz="3600" dirty="0" smtClean="0">
                <a:latin typeface="Consolas" pitchFamily="49" charset="0"/>
              </a:rPr>
              <a:t> =</a:t>
            </a:r>
            <a:r>
              <a:rPr lang="en-US" sz="2000" dirty="0" smtClean="0">
                <a:latin typeface="Consolas" pitchFamily="49" charset="0"/>
              </a:rPr>
              <a:t> </a:t>
            </a:r>
          </a:p>
          <a:p>
            <a:r>
              <a:rPr lang="en-US" sz="3600" dirty="0" smtClean="0">
                <a:latin typeface="Consolas" pitchFamily="49" charset="0"/>
              </a:rPr>
              <a:t>|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3600" dirty="0" smtClean="0">
                <a:latin typeface="Consolas" pitchFamily="49" charset="0"/>
              </a:rPr>
              <a:t>Leaf</a:t>
            </a:r>
            <a:r>
              <a:rPr lang="en-US" sz="2000" dirty="0" smtClean="0">
                <a:latin typeface="Consolas" pitchFamily="49" charset="0"/>
              </a:rPr>
              <a:t> 	         </a:t>
            </a:r>
            <a:r>
              <a:rPr lang="en-US" sz="1050" dirty="0" smtClean="0">
                <a:latin typeface="Consolas" pitchFamily="49" charset="0"/>
              </a:rPr>
              <a:t>    </a:t>
            </a:r>
            <a:r>
              <a:rPr lang="en-US" sz="3600" dirty="0" smtClean="0">
                <a:latin typeface="Consolas" pitchFamily="49" charset="0"/>
              </a:rPr>
              <a:t>= 0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3600" dirty="0" smtClean="0">
                <a:latin typeface="Consolas" pitchFamily="49" charset="0"/>
              </a:rPr>
              <a:t>|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3600" dirty="0" smtClean="0">
                <a:latin typeface="Consolas" pitchFamily="49" charset="0"/>
              </a:rPr>
              <a:t>Node(x,l,r) = 1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3600" dirty="0" smtClean="0">
                <a:latin typeface="Consolas" pitchFamily="49" charset="0"/>
              </a:rPr>
              <a:t>+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3600" dirty="0" smtClean="0">
                <a:latin typeface="Consolas" pitchFamily="49" charset="0"/>
              </a:rPr>
              <a:t>max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3600" dirty="0" smtClean="0">
                <a:latin typeface="Consolas" pitchFamily="49" charset="0"/>
              </a:rPr>
              <a:t>(</a:t>
            </a:r>
            <a:r>
              <a:rPr lang="en-US" sz="3600" b="1" i="1" dirty="0" smtClean="0">
                <a:latin typeface="Consolas" pitchFamily="49" charset="0"/>
              </a:rPr>
              <a:t>H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3600" dirty="0" smtClean="0">
                <a:latin typeface="Consolas" pitchFamily="49" charset="0"/>
              </a:rPr>
              <a:t>l)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3600" dirty="0" smtClean="0">
                <a:latin typeface="Consolas" pitchFamily="49" charset="0"/>
              </a:rPr>
              <a:t>(</a:t>
            </a:r>
            <a:r>
              <a:rPr lang="en-US" sz="3600" b="1" i="1" dirty="0" smtClean="0">
                <a:latin typeface="Consolas" pitchFamily="49" charset="0"/>
              </a:rPr>
              <a:t>H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3600" dirty="0" smtClean="0">
                <a:latin typeface="Consolas" pitchFamily="49" charset="0"/>
              </a:rPr>
              <a:t>r)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228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ea typeface="+mj-ea"/>
                <a:cs typeface="+mj-cs"/>
              </a:rPr>
              <a:t>Height Balanced Tree</a:t>
            </a:r>
            <a:endParaRPr lang="en-US" sz="5400" b="1" dirty="0" smtClean="0"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86200" y="2838450"/>
            <a:ext cx="1657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Hl–Hr</a:t>
            </a:r>
            <a:r>
              <a:rPr lang="en-US" sz="20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2</a:t>
            </a:r>
            <a:endParaRPr lang="en-US" sz="2000" b="1" i="1" baseline="-25000" dirty="0">
              <a:latin typeface="Consolas"/>
            </a:endParaRPr>
          </a:p>
        </p:txBody>
      </p:sp>
      <p:sp>
        <p:nvSpPr>
          <p:cNvPr id="8" name="Rounded Rectangle 7"/>
          <p:cNvSpPr/>
          <p:nvPr>
            <p:custDataLst>
              <p:tags r:id="rId7"/>
            </p:custDataLst>
          </p:nvPr>
        </p:nvSpPr>
        <p:spPr>
          <a:xfrm>
            <a:off x="4381284" y="2420928"/>
            <a:ext cx="734625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Node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50261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a typeface="+mj-ea"/>
                <a:cs typeface="+mj-cs"/>
              </a:rPr>
              <a:t>Height difference bounded at each node</a:t>
            </a:r>
            <a:endParaRPr lang="en-US" sz="2800" b="1" dirty="0" smtClean="0"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998336"/>
      </p:ext>
    </p:extLst>
  </p:cSld>
  <p:clrMapOvr>
    <a:masterClrMapping/>
  </p:clrMapOvr>
  <p:transition advTm="49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11" grpId="0" animBg="1"/>
      <p:bldP spid="15" grpId="0"/>
      <p:bldP spid="16" grpId="0"/>
      <p:bldP spid="19" grpId="0" build="allAtOnce"/>
      <p:bldP spid="17" grpId="0"/>
      <p:bldP spid="17" grpId="1"/>
      <p:bldP spid="20" grpId="0"/>
      <p:bldP spid="20" grpId="1"/>
      <p:bldP spid="23" grpId="0" build="allAtOnce"/>
      <p:bldP spid="24" grpId="0" build="allAtOnce"/>
      <p:bldP spid="25" grpId="0"/>
      <p:bldP spid="26" grpId="0"/>
      <p:bldP spid="8" grpId="0" animBg="1"/>
      <p:bldP spid="2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0" y="3868143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0" y="2868304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3" name="Content Placeholder 17"/>
          <p:cNvSpPr txBox="1">
            <a:spLocks/>
          </p:cNvSpPr>
          <p:nvPr/>
        </p:nvSpPr>
        <p:spPr>
          <a:xfrm>
            <a:off x="152400" y="1905000"/>
            <a:ext cx="89916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Piggyback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Predicates On Types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0" y="6681"/>
            <a:ext cx="9144000" cy="914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Data Structure Invariants</a:t>
            </a:r>
            <a:endParaRPr lang="en-US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21592"/>
            <a:ext cx="577373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6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/>
          <p:nvPr/>
        </p:nvGrpSpPr>
        <p:grpSpPr>
          <a:xfrm>
            <a:off x="472173" y="1905000"/>
            <a:ext cx="1988763" cy="2088900"/>
            <a:chOff x="1219200" y="4083299"/>
            <a:chExt cx="1988763" cy="2088900"/>
          </a:xfrm>
        </p:grpSpPr>
        <p:sp>
          <p:nvSpPr>
            <p:cNvPr id="53" name="Rounded Rectangle 52"/>
            <p:cNvSpPr/>
            <p:nvPr/>
          </p:nvSpPr>
          <p:spPr>
            <a:xfrm>
              <a:off x="1219200" y="4083299"/>
              <a:ext cx="1988763" cy="2088107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>
              <p:custDataLst>
                <p:tags r:id="rId15"/>
              </p:custDataLst>
            </p:nvPr>
          </p:nvSpPr>
          <p:spPr>
            <a:xfrm>
              <a:off x="1427235" y="423570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5" name="Rounded Rectangle 54"/>
            <p:cNvSpPr/>
            <p:nvPr>
              <p:custDataLst>
                <p:tags r:id="rId16"/>
              </p:custDataLst>
            </p:nvPr>
          </p:nvSpPr>
          <p:spPr>
            <a:xfrm>
              <a:off x="2385684" y="42493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6" name="Oval 55"/>
            <p:cNvSpPr/>
            <p:nvPr>
              <p:custDataLst>
                <p:tags r:id="rId17"/>
              </p:custDataLst>
            </p:nvPr>
          </p:nvSpPr>
          <p:spPr>
            <a:xfrm>
              <a:off x="2339368" y="5073899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5" idx="2"/>
              <a:endCxn id="56" idx="0"/>
            </p:cNvCxnSpPr>
            <p:nvPr>
              <p:custDataLst>
                <p:tags r:id="rId18"/>
              </p:custDataLst>
            </p:nvPr>
          </p:nvCxnSpPr>
          <p:spPr>
            <a:xfrm rot="16200000" flipH="1">
              <a:off x="2595237" y="4978079"/>
              <a:ext cx="187655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35"/>
            <p:cNvCxnSpPr>
              <a:stCxn id="55" idx="3"/>
              <a:endCxn id="53" idx="0"/>
            </p:cNvCxnSpPr>
            <p:nvPr>
              <p:custDataLst>
                <p:tags r:id="rId19"/>
              </p:custDataLst>
            </p:nvPr>
          </p:nvCxnSpPr>
          <p:spPr>
            <a:xfrm flipH="1" flipV="1">
              <a:off x="2213582" y="4083299"/>
              <a:ext cx="774879" cy="484497"/>
            </a:xfrm>
            <a:prstGeom prst="bentConnector4">
              <a:avLst>
                <a:gd name="adj1" fmla="val -57829"/>
                <a:gd name="adj2" fmla="val 16690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3" idx="0"/>
              <a:endCxn id="53" idx="2"/>
            </p:cNvCxnSpPr>
            <p:nvPr/>
          </p:nvCxnSpPr>
          <p:spPr>
            <a:xfrm rot="16200000" flipH="1">
              <a:off x="1169528" y="5127352"/>
              <a:ext cx="2088107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Elbow Connector 30"/>
          <p:cNvCxnSpPr/>
          <p:nvPr>
            <p:custDataLst>
              <p:tags r:id="rId2"/>
            </p:custDataLst>
          </p:nvPr>
        </p:nvCxnSpPr>
        <p:spPr>
          <a:xfrm flipV="1">
            <a:off x="2932387" y="3200363"/>
            <a:ext cx="1828800" cy="111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>
            <p:custDataLst>
              <p:tags r:id="rId3"/>
            </p:custDataLst>
          </p:nvPr>
        </p:nvSpPr>
        <p:spPr>
          <a:xfrm>
            <a:off x="3258094" y="2532820"/>
            <a:ext cx="1191838" cy="512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Unfold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grpSp>
        <p:nvGrpSpPr>
          <p:cNvPr id="4" name="Group 76"/>
          <p:cNvGrpSpPr/>
          <p:nvPr/>
        </p:nvGrpSpPr>
        <p:grpSpPr>
          <a:xfrm>
            <a:off x="5019836" y="1905001"/>
            <a:ext cx="2944316" cy="2088900"/>
            <a:chOff x="5502999" y="4083300"/>
            <a:chExt cx="2944316" cy="2088900"/>
          </a:xfrm>
        </p:grpSpPr>
        <p:sp>
          <p:nvSpPr>
            <p:cNvPr id="65" name="Rounded Rectangle 64"/>
            <p:cNvSpPr/>
            <p:nvPr>
              <p:custDataLst>
                <p:tags r:id="rId6"/>
              </p:custDataLst>
            </p:nvPr>
          </p:nvSpPr>
          <p:spPr>
            <a:xfrm>
              <a:off x="5555973" y="4206766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66" name="Oval 65"/>
            <p:cNvSpPr/>
            <p:nvPr>
              <p:custDataLst>
                <p:tags r:id="rId7"/>
              </p:custDataLst>
            </p:nvPr>
          </p:nvSpPr>
          <p:spPr>
            <a:xfrm>
              <a:off x="5502999" y="5073899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Consolas" pitchFamily="49" charset="0"/>
                </a:rPr>
                <a:t>h</a:t>
              </a:r>
              <a:r>
                <a:rPr lang="en-US" b="1" dirty="0" smtClean="0">
                  <a:solidFill>
                    <a:prstClr val="black"/>
                  </a:solidFill>
                </a:rPr>
                <a:t>: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int</a:t>
              </a:r>
              <a:endParaRPr lang="en-US" sz="2400" dirty="0" smtClean="0">
                <a:solidFill>
                  <a:schemeClr val="tx1"/>
                </a:solidFill>
                <a:latin typeface="Calibri"/>
              </a:endParaRPr>
            </a:p>
          </p:txBody>
        </p:sp>
        <p:cxnSp>
          <p:nvCxnSpPr>
            <p:cNvPr id="67" name="Straight Arrow Connector 66"/>
            <p:cNvCxnSpPr>
              <a:stCxn id="65" idx="2"/>
              <a:endCxn id="66" idx="0"/>
            </p:cNvCxnSpPr>
            <p:nvPr>
              <p:custDataLst>
                <p:tags r:id="rId8"/>
              </p:custDataLst>
            </p:nvPr>
          </p:nvCxnSpPr>
          <p:spPr>
            <a:xfrm rot="5400000">
              <a:off x="5740907" y="4957443"/>
              <a:ext cx="230237" cy="2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38"/>
            <p:cNvGrpSpPr/>
            <p:nvPr/>
          </p:nvGrpSpPr>
          <p:grpSpPr>
            <a:xfrm>
              <a:off x="6506413" y="4083300"/>
              <a:ext cx="1940902" cy="2088900"/>
              <a:chOff x="1267061" y="4083299"/>
              <a:chExt cx="1940902" cy="20889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267061" y="4083299"/>
                <a:ext cx="1940902" cy="2088107"/>
              </a:xfrm>
              <a:prstGeom prst="roundRect">
                <a:avLst>
                  <a:gd name="adj" fmla="val 603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>
                <p:custDataLst>
                  <p:tags r:id="rId10"/>
                </p:custDataLst>
              </p:nvPr>
            </p:nvSpPr>
            <p:spPr>
              <a:xfrm>
                <a:off x="1427235" y="4235700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[]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11"/>
                </p:custDataLst>
              </p:nvPr>
            </p:nvSpPr>
            <p:spPr>
              <a:xfrm>
                <a:off x="2385684" y="4249348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::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2" name="Oval 71"/>
              <p:cNvSpPr/>
              <p:nvPr>
                <p:custDataLst>
                  <p:tags r:id="rId12"/>
                </p:custDataLst>
              </p:nvPr>
            </p:nvSpPr>
            <p:spPr>
              <a:xfrm>
                <a:off x="2339368" y="5073898"/>
                <a:ext cx="703375" cy="6983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int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71" idx="2"/>
                <a:endCxn id="72" idx="0"/>
              </p:cNvCxnSpPr>
              <p:nvPr>
                <p:custDataLst>
                  <p:tags r:id="rId13"/>
                </p:custDataLst>
              </p:nvPr>
            </p:nvCxnSpPr>
            <p:spPr>
              <a:xfrm rot="16200000" flipH="1">
                <a:off x="2595237" y="4978079"/>
                <a:ext cx="187654" cy="39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35"/>
              <p:cNvCxnSpPr>
                <a:stCxn id="71" idx="3"/>
                <a:endCxn id="69" idx="0"/>
              </p:cNvCxnSpPr>
              <p:nvPr>
                <p:custDataLst>
                  <p:tags r:id="rId14"/>
                </p:custDataLst>
              </p:nvPr>
            </p:nvCxnSpPr>
            <p:spPr>
              <a:xfrm flipH="1" flipV="1">
                <a:off x="2237512" y="4083299"/>
                <a:ext cx="750949" cy="484497"/>
              </a:xfrm>
              <a:prstGeom prst="bentConnector4">
                <a:avLst>
                  <a:gd name="adj1" fmla="val -59671"/>
                  <a:gd name="adj2" fmla="val 147183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9" idx="0"/>
                <a:endCxn id="69" idx="2"/>
              </p:cNvCxnSpPr>
              <p:nvPr/>
            </p:nvCxnSpPr>
            <p:spPr>
              <a:xfrm rot="16200000" flipH="1">
                <a:off x="1193458" y="5127352"/>
                <a:ext cx="2088107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Arrow Connector 35"/>
            <p:cNvCxnSpPr/>
            <p:nvPr>
              <p:custDataLst>
                <p:tags r:id="rId9"/>
              </p:custDataLst>
            </p:nvPr>
          </p:nvCxnSpPr>
          <p:spPr>
            <a:xfrm flipV="1">
              <a:off x="6158750" y="4540499"/>
              <a:ext cx="338418" cy="4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417787" y="4890448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l: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60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  <a:endParaRPr lang="en-US" sz="2400" dirty="0" smtClean="0">
              <a:solidFill>
                <a:srgbClr val="0099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780522" y="4890448"/>
            <a:ext cx="1466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h: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endParaRPr lang="en-US" sz="32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038105" y="4890448"/>
            <a:ext cx="2714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t: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105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 &amp; 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{h&lt;x}</a:t>
            </a:r>
            <a:r>
              <a:rPr lang="en-US" sz="105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</a:p>
        </p:txBody>
      </p:sp>
      <p:cxnSp>
        <p:nvCxnSpPr>
          <p:cNvPr id="116" name="Elbow Connector 30"/>
          <p:cNvCxnSpPr/>
          <p:nvPr>
            <p:custDataLst>
              <p:tags r:id="rId4"/>
            </p:custDataLst>
          </p:nvPr>
        </p:nvCxnSpPr>
        <p:spPr>
          <a:xfrm flipV="1">
            <a:off x="2960963" y="5181600"/>
            <a:ext cx="1828800" cy="111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>
            <p:custDataLst>
              <p:tags r:id="rId5"/>
            </p:custDataLst>
          </p:nvPr>
        </p:nvSpPr>
        <p:spPr>
          <a:xfrm>
            <a:off x="2799034" y="5438775"/>
            <a:ext cx="2124075" cy="5481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Instantiate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971578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17996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438400" y="4410730"/>
            <a:ext cx="3025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match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with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</a:rPr>
              <a:t>::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7928251" y="114300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32323" y="114300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80523" y="351538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h&lt;x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sz="5400" dirty="0" smtClean="0"/>
              <a:t>Quantifier Instantiation</a:t>
            </a:r>
            <a:endParaRPr lang="en-GB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556557"/>
      </p:ext>
    </p:extLst>
  </p:cSld>
  <p:clrMapOvr>
    <a:masterClrMapping/>
  </p:clrMapOvr>
  <p:transition advTm="19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6" grpId="0"/>
      <p:bldP spid="109" grpId="0"/>
      <p:bldP spid="115" grpId="0"/>
      <p:bldP spid="117" grpId="0"/>
      <p:bldP spid="118" grpId="0"/>
      <p:bldP spid="120" grpId="0"/>
      <p:bldP spid="34" grpId="0"/>
      <p:bldP spid="4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0" y="4850783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0" y="3850944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3" name="Content Placeholder 17"/>
          <p:cNvSpPr txBox="1">
            <a:spLocks/>
          </p:cNvSpPr>
          <p:nvPr/>
        </p:nvSpPr>
        <p:spPr>
          <a:xfrm>
            <a:off x="152400" y="1905000"/>
            <a:ext cx="89916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Piggyback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Predicates On Types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0" y="6681"/>
            <a:ext cx="9144000" cy="914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Data Structure Invariants</a:t>
            </a:r>
            <a:endParaRPr lang="en-US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21592"/>
            <a:ext cx="577373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1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924" y="2778204"/>
            <a:ext cx="83163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600" b="1" dirty="0" smtClean="0">
                <a:solidFill>
                  <a:prstClr val="black"/>
                </a:solidFill>
              </a:rPr>
              <a:t>How to Prove Asserts?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77820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600" b="1" dirty="0" smtClean="0">
                <a:solidFill>
                  <a:prstClr val="black"/>
                </a:solidFill>
              </a:rPr>
              <a:t>How to Find Invariants?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57117"/>
      </p:ext>
    </p:extLst>
  </p:cSld>
  <p:clrMapOvr>
    <a:masterClrMapping/>
  </p:clrMapOvr>
  <p:transition advTm="6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/>
          <p:nvPr/>
        </p:nvGrpSpPr>
        <p:grpSpPr>
          <a:xfrm>
            <a:off x="472173" y="1905000"/>
            <a:ext cx="1988763" cy="2088900"/>
            <a:chOff x="1219200" y="4083299"/>
            <a:chExt cx="1988763" cy="2088900"/>
          </a:xfrm>
        </p:grpSpPr>
        <p:sp>
          <p:nvSpPr>
            <p:cNvPr id="53" name="Rounded Rectangle 52"/>
            <p:cNvSpPr/>
            <p:nvPr/>
          </p:nvSpPr>
          <p:spPr>
            <a:xfrm>
              <a:off x="1219200" y="4083299"/>
              <a:ext cx="1988763" cy="2088107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>
              <p:custDataLst>
                <p:tags r:id="rId15"/>
              </p:custDataLst>
            </p:nvPr>
          </p:nvSpPr>
          <p:spPr>
            <a:xfrm>
              <a:off x="1427235" y="423570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5" name="Rounded Rectangle 54"/>
            <p:cNvSpPr/>
            <p:nvPr>
              <p:custDataLst>
                <p:tags r:id="rId16"/>
              </p:custDataLst>
            </p:nvPr>
          </p:nvSpPr>
          <p:spPr>
            <a:xfrm>
              <a:off x="2385684" y="42493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6" name="Oval 55"/>
            <p:cNvSpPr/>
            <p:nvPr>
              <p:custDataLst>
                <p:tags r:id="rId17"/>
              </p:custDataLst>
            </p:nvPr>
          </p:nvSpPr>
          <p:spPr>
            <a:xfrm>
              <a:off x="2339368" y="5073899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5" idx="2"/>
              <a:endCxn id="56" idx="0"/>
            </p:cNvCxnSpPr>
            <p:nvPr>
              <p:custDataLst>
                <p:tags r:id="rId18"/>
              </p:custDataLst>
            </p:nvPr>
          </p:nvCxnSpPr>
          <p:spPr>
            <a:xfrm rot="16200000" flipH="1">
              <a:off x="2595237" y="4978079"/>
              <a:ext cx="187655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35"/>
            <p:cNvCxnSpPr>
              <a:stCxn id="55" idx="3"/>
              <a:endCxn id="53" idx="0"/>
            </p:cNvCxnSpPr>
            <p:nvPr>
              <p:custDataLst>
                <p:tags r:id="rId19"/>
              </p:custDataLst>
            </p:nvPr>
          </p:nvCxnSpPr>
          <p:spPr>
            <a:xfrm flipH="1" flipV="1">
              <a:off x="2213582" y="4083299"/>
              <a:ext cx="774879" cy="484497"/>
            </a:xfrm>
            <a:prstGeom prst="bentConnector4">
              <a:avLst>
                <a:gd name="adj1" fmla="val -57829"/>
                <a:gd name="adj2" fmla="val 16690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3" idx="0"/>
              <a:endCxn id="53" idx="2"/>
            </p:cNvCxnSpPr>
            <p:nvPr/>
          </p:nvCxnSpPr>
          <p:spPr>
            <a:xfrm rot="16200000" flipH="1">
              <a:off x="1169528" y="5127352"/>
              <a:ext cx="2088107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Elbow Connector 30"/>
          <p:cNvCxnSpPr/>
          <p:nvPr>
            <p:custDataLst>
              <p:tags r:id="rId2"/>
            </p:custDataLst>
          </p:nvPr>
        </p:nvCxnSpPr>
        <p:spPr>
          <a:xfrm flipH="1" flipV="1">
            <a:off x="2932387" y="3200363"/>
            <a:ext cx="1828800" cy="111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>
            <p:custDataLst>
              <p:tags r:id="rId3"/>
            </p:custDataLst>
          </p:nvPr>
        </p:nvSpPr>
        <p:spPr>
          <a:xfrm>
            <a:off x="3258094" y="2532820"/>
            <a:ext cx="1191838" cy="512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Fold</a:t>
            </a:r>
          </a:p>
        </p:txBody>
      </p:sp>
      <p:grpSp>
        <p:nvGrpSpPr>
          <p:cNvPr id="4" name="Group 76"/>
          <p:cNvGrpSpPr/>
          <p:nvPr/>
        </p:nvGrpSpPr>
        <p:grpSpPr>
          <a:xfrm>
            <a:off x="5019836" y="1905001"/>
            <a:ext cx="2944316" cy="2088900"/>
            <a:chOff x="5502999" y="4083300"/>
            <a:chExt cx="2944316" cy="2088900"/>
          </a:xfrm>
        </p:grpSpPr>
        <p:sp>
          <p:nvSpPr>
            <p:cNvPr id="66" name="Oval 65"/>
            <p:cNvSpPr/>
            <p:nvPr>
              <p:custDataLst>
                <p:tags r:id="rId6"/>
              </p:custDataLst>
            </p:nvPr>
          </p:nvSpPr>
          <p:spPr>
            <a:xfrm>
              <a:off x="5502999" y="5073899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Consolas" pitchFamily="49" charset="0"/>
                </a:rPr>
                <a:t>h</a:t>
              </a:r>
              <a:r>
                <a:rPr lang="en-US" b="1" dirty="0" smtClean="0">
                  <a:solidFill>
                    <a:prstClr val="black"/>
                  </a:solidFill>
                </a:rPr>
                <a:t>: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int</a:t>
              </a:r>
              <a:endParaRPr lang="en-US" sz="2400" dirty="0" smtClean="0">
                <a:solidFill>
                  <a:schemeClr val="tx1"/>
                </a:solidFill>
                <a:latin typeface="Calibri"/>
              </a:endParaRPr>
            </a:p>
          </p:txBody>
        </p:sp>
        <p:cxnSp>
          <p:nvCxnSpPr>
            <p:cNvPr id="76" name="Straight Arrow Connector 35"/>
            <p:cNvCxnSpPr/>
            <p:nvPr>
              <p:custDataLst>
                <p:tags r:id="rId7"/>
              </p:custDataLst>
            </p:nvPr>
          </p:nvCxnSpPr>
          <p:spPr>
            <a:xfrm flipV="1">
              <a:off x="5996741" y="4545874"/>
              <a:ext cx="493322" cy="2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2"/>
              <a:endCxn id="66" idx="0"/>
            </p:cNvCxnSpPr>
            <p:nvPr>
              <p:custDataLst>
                <p:tags r:id="rId8"/>
              </p:custDataLst>
            </p:nvPr>
          </p:nvCxnSpPr>
          <p:spPr>
            <a:xfrm rot="5400000">
              <a:off x="5740907" y="4957443"/>
              <a:ext cx="230237" cy="2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38"/>
            <p:cNvGrpSpPr/>
            <p:nvPr/>
          </p:nvGrpSpPr>
          <p:grpSpPr>
            <a:xfrm>
              <a:off x="6506413" y="4083300"/>
              <a:ext cx="1940902" cy="2088900"/>
              <a:chOff x="1267061" y="4083299"/>
              <a:chExt cx="1940902" cy="20889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267061" y="4083299"/>
                <a:ext cx="1940902" cy="2088107"/>
              </a:xfrm>
              <a:prstGeom prst="roundRect">
                <a:avLst>
                  <a:gd name="adj" fmla="val 603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>
                <p:custDataLst>
                  <p:tags r:id="rId10"/>
                </p:custDataLst>
              </p:nvPr>
            </p:nvSpPr>
            <p:spPr>
              <a:xfrm>
                <a:off x="1427235" y="4235700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[]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11"/>
                </p:custDataLst>
              </p:nvPr>
            </p:nvSpPr>
            <p:spPr>
              <a:xfrm>
                <a:off x="2385684" y="4249348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::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2" name="Oval 71"/>
              <p:cNvSpPr/>
              <p:nvPr>
                <p:custDataLst>
                  <p:tags r:id="rId12"/>
                </p:custDataLst>
              </p:nvPr>
            </p:nvSpPr>
            <p:spPr>
              <a:xfrm>
                <a:off x="2339368" y="5073898"/>
                <a:ext cx="703375" cy="6983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int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71" idx="2"/>
                <a:endCxn id="72" idx="0"/>
              </p:cNvCxnSpPr>
              <p:nvPr>
                <p:custDataLst>
                  <p:tags r:id="rId13"/>
                </p:custDataLst>
              </p:nvPr>
            </p:nvCxnSpPr>
            <p:spPr>
              <a:xfrm rot="16200000" flipH="1">
                <a:off x="2595237" y="4978079"/>
                <a:ext cx="187654" cy="39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35"/>
              <p:cNvCxnSpPr>
                <a:stCxn id="71" idx="3"/>
                <a:endCxn id="69" idx="0"/>
              </p:cNvCxnSpPr>
              <p:nvPr>
                <p:custDataLst>
                  <p:tags r:id="rId14"/>
                </p:custDataLst>
              </p:nvPr>
            </p:nvCxnSpPr>
            <p:spPr>
              <a:xfrm flipH="1" flipV="1">
                <a:off x="2237512" y="4083299"/>
                <a:ext cx="750949" cy="484497"/>
              </a:xfrm>
              <a:prstGeom prst="bentConnector4">
                <a:avLst>
                  <a:gd name="adj1" fmla="val -59671"/>
                  <a:gd name="adj2" fmla="val 147183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9" idx="0"/>
                <a:endCxn id="69" idx="2"/>
              </p:cNvCxnSpPr>
              <p:nvPr/>
            </p:nvCxnSpPr>
            <p:spPr>
              <a:xfrm rot="16200000" flipH="1">
                <a:off x="1193458" y="5127352"/>
                <a:ext cx="2088107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Rounded Rectangle 64"/>
            <p:cNvSpPr/>
            <p:nvPr>
              <p:custDataLst>
                <p:tags r:id="rId9"/>
              </p:custDataLst>
            </p:nvPr>
          </p:nvSpPr>
          <p:spPr>
            <a:xfrm>
              <a:off x="5555973" y="4206766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417787" y="4890448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l: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60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  <a:endParaRPr lang="en-US" sz="2400" dirty="0" smtClean="0">
              <a:solidFill>
                <a:srgbClr val="0099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780522" y="4890448"/>
            <a:ext cx="1466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h: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endParaRPr lang="en-US" sz="32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038105" y="4890448"/>
            <a:ext cx="2714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t: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105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 &amp; 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{h&lt;x}</a:t>
            </a:r>
            <a:r>
              <a:rPr lang="en-US" sz="105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</a:p>
        </p:txBody>
      </p:sp>
      <p:cxnSp>
        <p:nvCxnSpPr>
          <p:cNvPr id="116" name="Elbow Connector 30"/>
          <p:cNvCxnSpPr/>
          <p:nvPr>
            <p:custDataLst>
              <p:tags r:id="rId4"/>
            </p:custDataLst>
          </p:nvPr>
        </p:nvCxnSpPr>
        <p:spPr>
          <a:xfrm flipH="1" flipV="1">
            <a:off x="2960963" y="5181600"/>
            <a:ext cx="1828800" cy="111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>
            <p:custDataLst>
              <p:tags r:id="rId5"/>
            </p:custDataLst>
          </p:nvPr>
        </p:nvSpPr>
        <p:spPr>
          <a:xfrm>
            <a:off x="2799034" y="5547814"/>
            <a:ext cx="2124075" cy="5481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Generalize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971578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17996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647950" y="4333875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let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=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</a:rPr>
              <a:t>::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r>
              <a:rPr lang="en-US" sz="12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in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7928251" y="114300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32323" y="114300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80523" y="351538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h&lt;x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43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sz="5400" dirty="0" smtClean="0"/>
              <a:t>Quantifier Generalization</a:t>
            </a:r>
            <a:endParaRPr lang="en-GB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340773"/>
      </p:ext>
    </p:extLst>
  </p:cSld>
  <p:clrMapOvr>
    <a:masterClrMapping/>
  </p:clrMapOvr>
  <p:transition advTm="162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17" grpId="0"/>
      <p:bldP spid="12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9144000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8800" b="1" dirty="0" smtClean="0">
                <a:solidFill>
                  <a:srgbClr val="291BDF"/>
                </a:solidFill>
              </a:rPr>
              <a:t>Liquid</a:t>
            </a:r>
            <a:r>
              <a:rPr lang="en-US" sz="8800" b="1" dirty="0" smtClean="0">
                <a:solidFill>
                  <a:prstClr val="black"/>
                </a:solidFill>
              </a:rPr>
              <a:t> </a:t>
            </a:r>
            <a:r>
              <a:rPr lang="en-US" sz="8800" b="1" dirty="0" smtClean="0">
                <a:solidFill>
                  <a:srgbClr val="00A404"/>
                </a:solidFill>
              </a:rPr>
              <a:t>Types</a:t>
            </a:r>
            <a:endParaRPr lang="en-US" sz="8800" b="1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n-US" sz="8800" dirty="0" smtClean="0"/>
              <a:t>Automatic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" y="34302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8800" dirty="0" smtClean="0"/>
              <a:t>Expressive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2700"/>
            <a:ext cx="91440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800" b="1" dirty="0" smtClean="0"/>
              <a:t>Automatic </a:t>
            </a:r>
            <a:r>
              <a:rPr lang="en-US" sz="4800" b="1" dirty="0" smtClean="0">
                <a:solidFill>
                  <a:srgbClr val="291BDF"/>
                </a:solidFill>
              </a:rPr>
              <a:t>Liquid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00A404"/>
                </a:solidFill>
              </a:rPr>
              <a:t>Type</a:t>
            </a:r>
            <a:r>
              <a:rPr lang="en-US" sz="4800" b="1" dirty="0" smtClean="0"/>
              <a:t> Inference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4800" dirty="0" smtClean="0"/>
              <a:t>By Predicate Abstraction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052063"/>
      </p:ext>
    </p:extLst>
  </p:cSld>
  <p:clrMapOvr>
    <a:masterClrMapping/>
  </p:clrMapOvr>
  <p:transition advTm="29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3" grpId="0"/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2"/>
            </p:custDataLst>
          </p:nvPr>
        </p:nvSpPr>
        <p:spPr>
          <a:xfrm>
            <a:off x="4381500" y="3962400"/>
            <a:ext cx="1162050" cy="65151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>
            <p:custDataLst>
              <p:tags r:id="rId3"/>
            </p:custDataLst>
          </p:nvPr>
        </p:nvSpPr>
        <p:spPr>
          <a:xfrm>
            <a:off x="5619750" y="1805939"/>
            <a:ext cx="1047750" cy="65151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0513" y="400050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05200" y="2197348"/>
            <a:ext cx="1988763" cy="2374652"/>
            <a:chOff x="3505200" y="1968748"/>
            <a:chExt cx="1988763" cy="2374652"/>
          </a:xfrm>
        </p:grpSpPr>
        <p:sp>
          <p:nvSpPr>
            <p:cNvPr id="2" name="Rounded Rectangle 1"/>
            <p:cNvSpPr/>
            <p:nvPr/>
          </p:nvSpPr>
          <p:spPr>
            <a:xfrm>
              <a:off x="3505200" y="1968749"/>
              <a:ext cx="1988763" cy="2374651"/>
            </a:xfrm>
            <a:prstGeom prst="roundRect">
              <a:avLst>
                <a:gd name="adj" fmla="val 6030"/>
              </a:avLst>
            </a:prstGeom>
            <a:noFill/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>
              <p:custDataLst>
                <p:tags r:id="rId4"/>
              </p:custDataLst>
            </p:nvPr>
          </p:nvSpPr>
          <p:spPr>
            <a:xfrm>
              <a:off x="3713235" y="212115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4" name="Rounded Rectangle 3"/>
            <p:cNvSpPr/>
            <p:nvPr>
              <p:custDataLst>
                <p:tags r:id="rId5"/>
              </p:custDataLst>
            </p:nvPr>
          </p:nvSpPr>
          <p:spPr>
            <a:xfrm>
              <a:off x="4671684" y="213479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5" name="Straight Arrow Connector 4"/>
            <p:cNvCxnSpPr>
              <a:stCxn id="4" idx="2"/>
              <a:endCxn id="9" idx="0"/>
            </p:cNvCxnSpPr>
            <p:nvPr>
              <p:custDataLst>
                <p:tags r:id="rId6"/>
              </p:custDataLst>
            </p:nvPr>
          </p:nvCxnSpPr>
          <p:spPr>
            <a:xfrm rot="16200000" flipH="1">
              <a:off x="4795553" y="2949213"/>
              <a:ext cx="359022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35"/>
            <p:cNvCxnSpPr>
              <a:stCxn id="4" idx="3"/>
              <a:endCxn id="2" idx="0"/>
            </p:cNvCxnSpPr>
            <p:nvPr>
              <p:custDataLst>
                <p:tags r:id="rId7"/>
              </p:custDataLst>
            </p:nvPr>
          </p:nvCxnSpPr>
          <p:spPr>
            <a:xfrm flipH="1" flipV="1">
              <a:off x="4499582" y="1968749"/>
              <a:ext cx="774879" cy="484497"/>
            </a:xfrm>
            <a:prstGeom prst="bentConnector4">
              <a:avLst>
                <a:gd name="adj1" fmla="val -70121"/>
                <a:gd name="adj2" fmla="val 186502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0"/>
              <a:endCxn id="2" idx="2"/>
            </p:cNvCxnSpPr>
            <p:nvPr/>
          </p:nvCxnSpPr>
          <p:spPr>
            <a:xfrm rot="16200000" flipH="1">
              <a:off x="3312256" y="3156074"/>
              <a:ext cx="2374651" cy="0"/>
            </a:xfrm>
            <a:prstGeom prst="line">
              <a:avLst/>
            </a:prstGeom>
            <a:ln w="38100"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>
              <p:custDataLst>
                <p:tags r:id="rId8"/>
              </p:custDataLst>
            </p:nvPr>
          </p:nvSpPr>
          <p:spPr>
            <a:xfrm>
              <a:off x="4625368" y="313071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798763" y="1840647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dirty="0">
              <a:solidFill>
                <a:srgbClr val="291BD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914400"/>
          </a:xfrm>
        </p:spPr>
        <p:txBody>
          <a:bodyPr/>
          <a:lstStyle/>
          <a:p>
            <a:r>
              <a:rPr lang="en-US" sz="4800" dirty="0" smtClean="0"/>
              <a:t>Automatic Liquid Type Inference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0" y="520065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800" b="1" dirty="0" smtClean="0"/>
              <a:t>Predicates Determine Invariant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1888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800" b="1" dirty="0" smtClean="0"/>
              <a:t>Let </a:t>
            </a:r>
            <a:r>
              <a:rPr lang="en-US" sz="4800" b="1" dirty="0" smtClean="0">
                <a:solidFill>
                  <a:srgbClr val="A65BBD"/>
                </a:solidFill>
              </a:rPr>
              <a:t>X</a:t>
            </a:r>
            <a:r>
              <a:rPr lang="en-US" sz="48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A65BBD"/>
                </a:solidFill>
              </a:rPr>
              <a:t>X</a:t>
            </a:r>
            <a:r>
              <a:rPr lang="en-US" sz="48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4800" b="1" dirty="0" smtClean="0"/>
              <a:t>, ... = Unknown Predicates</a:t>
            </a:r>
            <a:endParaRPr lang="en-US" sz="4400" b="1" dirty="0" smtClean="0">
              <a:solidFill>
                <a:srgbClr val="A65BB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219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/>
              <a:t>Complex Subtyping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dirty="0" smtClean="0"/>
              <a:t>Between data types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43450" y="3905250"/>
            <a:ext cx="712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1</a:t>
            </a:r>
            <a:endParaRPr lang="en-US" sz="36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5916882" y="1752600"/>
            <a:ext cx="712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2</a:t>
            </a:r>
            <a:endParaRPr lang="en-US" sz="36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0" y="32956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/>
              <a:t>Reduces To Simple Implications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dirty="0" smtClean="0"/>
              <a:t>Between </a:t>
            </a:r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4000" dirty="0" smtClean="0"/>
              <a:t>, </a:t>
            </a:r>
            <a:r>
              <a:rPr lang="en-US" sz="4000" b="1" dirty="0" smtClean="0">
                <a:solidFill>
                  <a:srgbClr val="A65BBD"/>
                </a:solidFill>
              </a:rPr>
              <a:t>X</a:t>
            </a:r>
            <a:r>
              <a:rPr lang="en-US" sz="40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4000" dirty="0" smtClean="0"/>
              <a:t>,</a:t>
            </a:r>
            <a:r>
              <a:rPr lang="en-US" sz="16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dirty="0" smtClean="0"/>
              <a:t>...</a:t>
            </a:r>
            <a:endParaRPr lang="en-US" sz="3600" dirty="0" smtClean="0">
              <a:solidFill>
                <a:srgbClr val="A65BB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2590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smtClean="0"/>
              <a:t>Solved by Predicate Abstraction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dirty="0" smtClean="0"/>
              <a:t>Over atoms </a:t>
            </a:r>
            <a:r>
              <a:rPr lang="en-US" sz="40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r>
              <a:rPr lang="en-US" sz="4000" dirty="0" smtClean="0"/>
              <a:t>,</a:t>
            </a:r>
            <a:r>
              <a:rPr lang="en-US" sz="16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r>
              <a:rPr lang="en-US" sz="4000" dirty="0" smtClean="0"/>
              <a:t>,</a:t>
            </a:r>
            <a:r>
              <a:rPr lang="en-US" sz="16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dirty="0" smtClean="0"/>
              <a:t>...</a:t>
            </a:r>
            <a:endParaRPr lang="en-US" sz="4000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98957"/>
      </p:ext>
    </p:extLst>
  </p:cSld>
  <p:clrMapOvr>
    <a:masterClrMapping/>
  </p:clrMapOvr>
  <p:transition advTm="28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8" grpId="0"/>
      <p:bldP spid="8" grpId="1"/>
      <p:bldP spid="10" grpId="0"/>
      <p:bldP spid="10" grpId="1"/>
      <p:bldP spid="17" grpId="0"/>
      <p:bldP spid="17" grpId="1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001322"/>
            <a:ext cx="547457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-67114" y="2510589"/>
            <a:ext cx="2252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C  or ML </a:t>
            </a:r>
          </a:p>
          <a:p>
            <a:pPr algn="r"/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+ Asserts</a:t>
            </a:r>
          </a:p>
        </p:txBody>
      </p:sp>
      <p:cxnSp>
        <p:nvCxnSpPr>
          <p:cNvPr id="29" name="Straight Arrow Connector 28"/>
          <p:cNvCxnSpPr>
            <a:endCxn id="32" idx="1"/>
          </p:cNvCxnSpPr>
          <p:nvPr/>
        </p:nvCxnSpPr>
        <p:spPr>
          <a:xfrm flipV="1">
            <a:off x="5601236" y="3105835"/>
            <a:ext cx="930442" cy="0"/>
          </a:xfrm>
          <a:prstGeom prst="straightConnector1">
            <a:avLst/>
          </a:prstGeom>
          <a:ln w="114300">
            <a:headEnd type="none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2"/>
            </p:custDataLst>
          </p:nvPr>
        </p:nvSpPr>
        <p:spPr>
          <a:xfrm>
            <a:off x="6531678" y="2782669"/>
            <a:ext cx="243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a typeface="+mj-ea"/>
                <a:cs typeface="+mj-cs"/>
              </a:rPr>
              <a:t>Safe+Types </a:t>
            </a:r>
          </a:p>
        </p:txBody>
      </p:sp>
      <p:cxnSp>
        <p:nvCxnSpPr>
          <p:cNvPr id="34" name="Straight Arrow Connector 33"/>
          <p:cNvCxnSpPr>
            <a:endCxn id="35" idx="1"/>
          </p:cNvCxnSpPr>
          <p:nvPr/>
        </p:nvCxnSpPr>
        <p:spPr>
          <a:xfrm>
            <a:off x="5560201" y="4309629"/>
            <a:ext cx="997010" cy="1588"/>
          </a:xfrm>
          <a:prstGeom prst="straightConnector1">
            <a:avLst/>
          </a:prstGeom>
          <a:ln w="114300">
            <a:headEnd type="none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3"/>
            </p:custDataLst>
          </p:nvPr>
        </p:nvSpPr>
        <p:spPr>
          <a:xfrm>
            <a:off x="6557211" y="3986463"/>
            <a:ext cx="2469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a typeface="+mj-ea"/>
                <a:cs typeface="+mj-cs"/>
              </a:rPr>
              <a:t>Error+Types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44516" y="2667000"/>
            <a:ext cx="2346158" cy="2057400"/>
          </a:xfrm>
          <a:prstGeom prst="roundRect">
            <a:avLst>
              <a:gd name="adj" fmla="val 8139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rtlCol="0" anchor="ctr"/>
          <a:lstStyle/>
          <a:p>
            <a:pPr algn="ctr"/>
            <a:r>
              <a:rPr lang="en-US" sz="6000" b="1" dirty="0" smtClean="0"/>
              <a:t>Dsolve</a:t>
            </a:r>
            <a:endParaRPr lang="en-US" sz="8800" b="1" dirty="0"/>
          </a:p>
        </p:txBody>
      </p:sp>
      <p:cxnSp>
        <p:nvCxnSpPr>
          <p:cNvPr id="44" name="Straight Arrow Connector 43"/>
          <p:cNvCxnSpPr>
            <a:stCxn id="10" idx="3"/>
          </p:cNvCxnSpPr>
          <p:nvPr/>
        </p:nvCxnSpPr>
        <p:spPr>
          <a:xfrm>
            <a:off x="2185737" y="3110754"/>
            <a:ext cx="1023749" cy="0"/>
          </a:xfrm>
          <a:prstGeom prst="straightConnector1">
            <a:avLst/>
          </a:prstGeom>
          <a:ln w="114300">
            <a:headEnd type="none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/>
          <a:lstStyle/>
          <a:p>
            <a:r>
              <a:rPr lang="en-US" sz="6600" dirty="0" smtClean="0"/>
              <a:t>Results</a:t>
            </a:r>
            <a:endParaRPr lang="en-US" sz="6600" dirty="0"/>
          </a:p>
        </p:txBody>
      </p:sp>
      <p:sp>
        <p:nvSpPr>
          <p:cNvPr id="31" name="Rectangle 30"/>
          <p:cNvSpPr/>
          <p:nvPr>
            <p:custDataLst>
              <p:tags r:id="rId4"/>
            </p:custDataLst>
          </p:nvPr>
        </p:nvSpPr>
        <p:spPr>
          <a:xfrm>
            <a:off x="469075" y="3985828"/>
            <a:ext cx="1708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Atoms</a:t>
            </a:r>
          </a:p>
        </p:txBody>
      </p:sp>
      <p:cxnSp>
        <p:nvCxnSpPr>
          <p:cNvPr id="33" name="Straight Arrow Connector 32"/>
          <p:cNvCxnSpPr>
            <a:stCxn id="31" idx="3"/>
          </p:cNvCxnSpPr>
          <p:nvPr/>
        </p:nvCxnSpPr>
        <p:spPr>
          <a:xfrm flipV="1">
            <a:off x="2177213" y="4307305"/>
            <a:ext cx="1035062" cy="1689"/>
          </a:xfrm>
          <a:prstGeom prst="straightConnector1">
            <a:avLst/>
          </a:prstGeom>
          <a:ln w="114300">
            <a:headEnd type="none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5" grpId="0"/>
      <p:bldP spid="43" grpId="0" animBg="1"/>
      <p:bldP spid="3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152399"/>
          <a:ext cx="9144000" cy="649416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52800"/>
                <a:gridCol w="5791200"/>
              </a:tblGrid>
              <a:tr h="45720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4000" dirty="0" smtClean="0">
                          <a:latin typeface="+mn-lt"/>
                        </a:rPr>
                        <a:t>Program (ML)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Verified Invariants</a:t>
                      </a:r>
                      <a:endParaRPr 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List-based</a:t>
                      </a:r>
                      <a:r>
                        <a:rPr lang="en-US" sz="2800" b="1" baseline="0" dirty="0" smtClean="0">
                          <a:latin typeface="+mn-lt"/>
                        </a:rPr>
                        <a:t> S</a:t>
                      </a:r>
                      <a:r>
                        <a:rPr lang="en-US" sz="2800" b="1" dirty="0" smtClean="0">
                          <a:latin typeface="+mn-lt"/>
                        </a:rPr>
                        <a:t>orting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Sorted,</a:t>
                      </a:r>
                      <a:r>
                        <a:rPr lang="en-US" sz="2800" i="1" baseline="0" dirty="0" smtClean="0">
                          <a:solidFill>
                            <a:srgbClr val="291BDF"/>
                          </a:solidFill>
                        </a:rPr>
                        <a:t> Outputs Permutation of Input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Finite Map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Balance, BST, Implements a Set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Red-Black Trees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Balance, BST, Color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err="1" smtClean="0">
                          <a:latin typeface="+mn-lt"/>
                        </a:rPr>
                        <a:t>Stablesort</a:t>
                      </a:r>
                      <a:endParaRPr lang="en-US" sz="28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Sorted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Extensible Vectors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Balance, Bounds Checking, …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Binary Heaps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Heap,</a:t>
                      </a:r>
                      <a:r>
                        <a:rPr lang="en-US" sz="2800" i="1" baseline="0" dirty="0" smtClean="0">
                          <a:solidFill>
                            <a:srgbClr val="291BDF"/>
                          </a:solidFill>
                        </a:rPr>
                        <a:t> Returns </a:t>
                      </a:r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Min,</a:t>
                      </a:r>
                      <a:r>
                        <a:rPr lang="en-US" sz="2800" i="1" baseline="0" dirty="0" smtClean="0">
                          <a:solidFill>
                            <a:srgbClr val="291BDF"/>
                          </a:solidFill>
                        </a:rPr>
                        <a:t> Implements Set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Splay Heaps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BST,</a:t>
                      </a:r>
                      <a:r>
                        <a:rPr lang="en-US" sz="2800" i="1" baseline="0" dirty="0" smtClean="0">
                          <a:solidFill>
                            <a:srgbClr val="291BDF"/>
                          </a:solidFill>
                        </a:rPr>
                        <a:t> Returns Min, Implements Set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 smtClean="0">
                          <a:latin typeface="+mn-lt"/>
                        </a:rPr>
                        <a:t>Malloc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Used and Free Lists Are Accurate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BDDs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Variable</a:t>
                      </a:r>
                      <a:r>
                        <a:rPr lang="en-US" sz="2800" i="1" baseline="0" dirty="0" smtClean="0">
                          <a:solidFill>
                            <a:srgbClr val="291BDF"/>
                          </a:solidFill>
                        </a:rPr>
                        <a:t> </a:t>
                      </a:r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Order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Union Find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Acyclicity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Bitvector</a:t>
                      </a:r>
                      <a:r>
                        <a:rPr lang="en-US" sz="2800" b="1" baseline="0" dirty="0" smtClean="0">
                          <a:latin typeface="+mn-lt"/>
                        </a:rPr>
                        <a:t> Unification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Acyclicity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r>
              <a:rPr lang="en-US" sz="5400" dirty="0" smtClean="0"/>
              <a:t>Memory Safety of C Programs</a:t>
            </a:r>
            <a:endParaRPr lang="en-US" sz="5400" dirty="0"/>
          </a:p>
        </p:txBody>
      </p:sp>
      <p:sp>
        <p:nvSpPr>
          <p:cNvPr id="70" name="Rectangle 69"/>
          <p:cNvSpPr/>
          <p:nvPr/>
        </p:nvSpPr>
        <p:spPr>
          <a:xfrm>
            <a:off x="0" y="274320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800" b="1" dirty="0" smtClean="0">
                <a:solidFill>
                  <a:prstClr val="black"/>
                </a:solidFill>
              </a:rPr>
              <a:t>Verified Property</a:t>
            </a:r>
          </a:p>
          <a:p>
            <a:pPr lvl="0" algn="ctr">
              <a:spcBef>
                <a:spcPct val="0"/>
              </a:spcBef>
            </a:pPr>
            <a:r>
              <a:rPr lang="en-US" sz="4800" i="1" dirty="0" smtClean="0">
                <a:solidFill>
                  <a:srgbClr val="291BDF"/>
                </a:solidFill>
              </a:rPr>
              <a:t>Spatial Memory Safety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467100"/>
            <a:ext cx="9143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800" i="1" dirty="0" smtClean="0">
                <a:solidFill>
                  <a:srgbClr val="291BDF"/>
                </a:solidFill>
              </a:rPr>
              <a:t>No Buffer Overflows</a:t>
            </a:r>
          </a:p>
          <a:p>
            <a:pPr lvl="0" algn="ctr">
              <a:spcBef>
                <a:spcPct val="0"/>
              </a:spcBef>
            </a:pPr>
            <a:r>
              <a:rPr lang="en-US" sz="4800" i="1" dirty="0" smtClean="0">
                <a:solidFill>
                  <a:srgbClr val="291BDF"/>
                </a:solidFill>
              </a:rPr>
              <a:t>No Null Dereferences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4800" y="1505626"/>
          <a:ext cx="8458199" cy="485326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819400"/>
                <a:gridCol w="1198245"/>
                <a:gridCol w="4440554"/>
              </a:tblGrid>
              <a:tr h="45720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3600" dirty="0" smtClean="0">
                          <a:latin typeface="+mn-lt"/>
                        </a:rPr>
                        <a:t>Program (C)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Lines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/>
                        <a:t>Data Structures Used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  <a:cs typeface="+mn-cs"/>
                        </a:rPr>
                        <a:t>string</a:t>
                      </a:r>
                      <a:r>
                        <a:rPr lang="en-US" sz="2800" b="1" baseline="0" dirty="0" smtClean="0">
                          <a:latin typeface="+mn-lt"/>
                          <a:cs typeface="+mn-cs"/>
                        </a:rPr>
                        <a:t>lists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72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 smtClean="0">
                          <a:solidFill>
                            <a:schemeClr val="tx1"/>
                          </a:solidFill>
                        </a:rPr>
                        <a:t>Arrays, Linked Lists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  <a:cs typeface="+mn-cs"/>
                        </a:rPr>
                        <a:t>strcpy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77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Arrays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  <a:cs typeface="+mn-cs"/>
                        </a:rPr>
                        <a:t>adpcm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198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Arrays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pagemap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250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Arrays,</a:t>
                      </a:r>
                      <a:r>
                        <a:rPr lang="en-US" sz="28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Linked Lists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  <a:cs typeface="+mn-cs"/>
                        </a:rPr>
                        <a:t>mst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309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Arrays,</a:t>
                      </a:r>
                      <a:r>
                        <a:rPr lang="en-US" sz="28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Linked Lists, Graphs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  <a:cs typeface="+mn-cs"/>
                        </a:rPr>
                        <a:t>power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620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Arrays,</a:t>
                      </a:r>
                      <a:r>
                        <a:rPr lang="en-US" sz="28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Linked Lists, Graphs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  <a:cs typeface="+mn-cs"/>
                        </a:rPr>
                        <a:t>ks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650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Arrays,</a:t>
                      </a:r>
                      <a:r>
                        <a:rPr lang="en-US" sz="28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Linked Lists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+mn-lt"/>
                          <a:cs typeface="+mn-cs"/>
                        </a:rPr>
                        <a:t>ft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742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Arrays,</a:t>
                      </a:r>
                      <a:r>
                        <a:rPr lang="en-US" sz="28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Graphs</a:t>
                      </a:r>
                      <a:endParaRPr lang="en-US" sz="2800" i="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925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allAtOnce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500"/>
            <a:ext cx="9144000" cy="990600"/>
          </a:xfrm>
        </p:spPr>
        <p:txBody>
          <a:bodyPr/>
          <a:lstStyle/>
          <a:p>
            <a:r>
              <a:rPr lang="en-US" sz="6000" dirty="0" smtClean="0"/>
              <a:t>Take Home Lessons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457200" y="1118937"/>
            <a:ext cx="830579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Why is checking SW hard?</a:t>
            </a:r>
          </a:p>
          <a:p>
            <a:r>
              <a:rPr lang="en-US" sz="4800" dirty="0" smtClean="0"/>
              <a:t>Quantified invariants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4800" b="1" dirty="0" smtClean="0"/>
              <a:t>How to avoid quantifiers? </a:t>
            </a:r>
          </a:p>
          <a:p>
            <a:r>
              <a:rPr lang="en-US" sz="4800" dirty="0" smtClean="0"/>
              <a:t>Factor invariant into </a:t>
            </a:r>
            <a:r>
              <a:rPr lang="en-US" sz="4800" dirty="0" smtClean="0">
                <a:solidFill>
                  <a:srgbClr val="291BDF"/>
                </a:solidFill>
              </a:rPr>
              <a:t>liquid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00A404"/>
                </a:solidFill>
              </a:rPr>
              <a:t>type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sz="4800" b="1" dirty="0" smtClean="0"/>
              <a:t>How to compute </a:t>
            </a:r>
            <a:r>
              <a:rPr lang="en-US" sz="4800" b="1" dirty="0" smtClean="0">
                <a:solidFill>
                  <a:srgbClr val="291BDF"/>
                </a:solidFill>
              </a:rPr>
              <a:t>liquid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00A404"/>
                </a:solidFill>
              </a:rPr>
              <a:t>type</a:t>
            </a:r>
            <a:r>
              <a:rPr lang="en-US" sz="4800" b="1" dirty="0" smtClean="0"/>
              <a:t>?</a:t>
            </a:r>
          </a:p>
          <a:p>
            <a:r>
              <a:rPr lang="en-US" sz="4800" dirty="0" smtClean="0"/>
              <a:t>SMT + Predicate Abstraction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235637"/>
      </p:ext>
    </p:extLst>
  </p:cSld>
  <p:clrMapOvr>
    <a:masterClrMapping/>
  </p:clrMapOvr>
  <p:transition advTm="22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33CC"/>
                </a:solidFill>
              </a:rPr>
              <a:t>“Back-End” Logic</a:t>
            </a:r>
          </a:p>
          <a:p>
            <a:pPr marL="0" indent="0" algn="ctr">
              <a:buNone/>
            </a:pPr>
            <a:r>
              <a:rPr lang="en-US" sz="5400" dirty="0" smtClean="0"/>
              <a:t>Constraint Solving</a:t>
            </a:r>
          </a:p>
          <a:p>
            <a:pPr marL="0" indent="0" algn="ctr">
              <a:buNone/>
            </a:pPr>
            <a:r>
              <a:rPr lang="en-US" sz="5400" dirty="0" smtClean="0"/>
              <a:t> Rich Decidable Logics</a:t>
            </a:r>
          </a:p>
          <a:p>
            <a:pPr marL="0" indent="0" algn="ctr">
              <a:buNone/>
            </a:pPr>
            <a:r>
              <a:rPr lang="en-US" sz="5400" dirty="0" smtClean="0"/>
              <a:t> Qualifier Discovery…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6000" dirty="0" smtClean="0"/>
              <a:t>Much Work Remains…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22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B050"/>
                </a:solidFill>
              </a:rPr>
              <a:t>“Front-End” Types</a:t>
            </a:r>
          </a:p>
          <a:p>
            <a:pPr marL="0" indent="0" algn="ctr">
              <a:buNone/>
            </a:pPr>
            <a:r>
              <a:rPr lang="en-US" sz="5400" dirty="0" smtClean="0"/>
              <a:t>Destructive Update</a:t>
            </a:r>
          </a:p>
          <a:p>
            <a:pPr marL="0" indent="0" algn="ctr">
              <a:buNone/>
            </a:pPr>
            <a:r>
              <a:rPr lang="en-US" sz="5400" dirty="0" smtClean="0"/>
              <a:t>Concurrency</a:t>
            </a:r>
          </a:p>
          <a:p>
            <a:pPr marL="0" indent="0" algn="ctr">
              <a:buNone/>
            </a:pPr>
            <a:r>
              <a:rPr lang="en-US" sz="5400" dirty="0" smtClean="0"/>
              <a:t>Objects &amp; Classes</a:t>
            </a:r>
          </a:p>
          <a:p>
            <a:pPr marL="0" indent="0" algn="ctr">
              <a:buNone/>
            </a:pPr>
            <a:r>
              <a:rPr lang="en-US" sz="5400" dirty="0" smtClean="0"/>
              <a:t>Dynamic Languages…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6000" dirty="0" smtClean="0"/>
              <a:t>Much Work Remains…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061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>
            <p:custDataLst>
              <p:tags r:id="rId2"/>
            </p:custDataLst>
          </p:nvPr>
        </p:nvSpPr>
        <p:spPr>
          <a:xfrm>
            <a:off x="2264974" y="3008592"/>
            <a:ext cx="1545026" cy="6096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>
            <p:custDataLst>
              <p:tags r:id="rId3"/>
            </p:custDataLst>
          </p:nvPr>
        </p:nvSpPr>
        <p:spPr>
          <a:xfrm>
            <a:off x="2270234" y="3608359"/>
            <a:ext cx="1545026" cy="6096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286000" y="1831430"/>
            <a:ext cx="1545026" cy="6096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24080" y="1524000"/>
            <a:ext cx="4743520" cy="4611189"/>
            <a:chOff x="1510937" y="1103811"/>
            <a:chExt cx="6191320" cy="4611189"/>
          </a:xfrm>
        </p:grpSpPr>
        <p:sp>
          <p:nvSpPr>
            <p:cNvPr id="5" name="Vertical Scroll 4"/>
            <p:cNvSpPr/>
            <p:nvPr/>
          </p:nvSpPr>
          <p:spPr>
            <a:xfrm>
              <a:off x="1555530" y="1103811"/>
              <a:ext cx="6146727" cy="4611189"/>
            </a:xfrm>
            <a:prstGeom prst="verticalScroll">
              <a:avLst>
                <a:gd name="adj" fmla="val 4475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10937" y="1408611"/>
              <a:ext cx="5977960" cy="415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0: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0;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j = n–1;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b="1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1: </a:t>
              </a:r>
              <a:r>
                <a:rPr lang="en-US" sz="3200" b="1" dirty="0" smtClean="0">
                  <a:latin typeface="Consolas" pitchFamily="49" charset="0"/>
                </a:rPr>
                <a:t>while</a:t>
              </a:r>
              <a:r>
                <a:rPr lang="en-US" sz="3200" dirty="0" smtClean="0">
                  <a:latin typeface="Consolas" pitchFamily="49" charset="0"/>
                </a:rPr>
                <a:t> (0&lt;=j){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</a:t>
              </a:r>
              <a:r>
                <a:rPr lang="en-US" sz="3200" b="1" i="1" dirty="0" smtClean="0">
                  <a:latin typeface="Consolas" pitchFamily="49" charset="0"/>
                </a:rPr>
                <a:t>2:   </a:t>
              </a:r>
              <a:r>
                <a:rPr lang="en-US" sz="3200" b="1" dirty="0" smtClean="0">
                  <a:solidFill>
                    <a:srgbClr val="C00000"/>
                  </a:solidFill>
                  <a:latin typeface="Consolas" pitchFamily="49" charset="0"/>
                </a:rPr>
                <a:t>assert</a:t>
              </a:r>
              <a:r>
                <a:rPr lang="en-US" sz="3200" dirty="0" smtClean="0">
                  <a:latin typeface="Consolas" pitchFamily="49" charset="0"/>
                </a:rPr>
                <a:t>(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&lt;n);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</a:t>
              </a:r>
              <a:r>
                <a:rPr lang="en-US" sz="3200" dirty="0" err="1" smtClean="0">
                  <a:latin typeface="Consolas" pitchFamily="49" charset="0"/>
                </a:rPr>
                <a:t>i</a:t>
              </a:r>
              <a:r>
                <a:rPr lang="en-US" sz="3200" dirty="0" smtClean="0">
                  <a:latin typeface="Consolas" pitchFamily="49" charset="0"/>
                </a:rPr>
                <a:t> = i+1;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  j = j–1;</a:t>
              </a:r>
            </a:p>
            <a:p>
              <a:pPr marL="342900" indent="-342900" eaLnBrk="1" hangingPunct="1">
                <a:lnSpc>
                  <a:spcPct val="100000"/>
                </a:lnSpc>
                <a:spcBef>
                  <a:spcPct val="20000"/>
                </a:spcBef>
              </a:pPr>
              <a:r>
                <a:rPr lang="en-US" sz="3200" dirty="0" smtClean="0">
                  <a:latin typeface="Consolas" pitchFamily="49" charset="0"/>
                </a:rPr>
                <a:t>     }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448901" y="1712505"/>
            <a:ext cx="522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 smtClean="0">
                <a:latin typeface="Consolas" pitchFamily="49" charset="0"/>
              </a:rPr>
              <a:t>?</a:t>
            </a:r>
            <a:endParaRPr lang="en-US" sz="3200" b="1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630"/>
            <a:ext cx="8229600" cy="1143000"/>
          </a:xfrm>
        </p:spPr>
        <p:txBody>
          <a:bodyPr/>
          <a:lstStyle/>
          <a:p>
            <a:r>
              <a:rPr lang="en-US" sz="5400" dirty="0" smtClean="0"/>
              <a:t>What are Invariants ?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2427875" y="2905433"/>
            <a:ext cx="522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 smtClean="0">
                <a:latin typeface="Consolas" pitchFamily="49" charset="0"/>
              </a:rPr>
              <a:t>?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2433135" y="3505200"/>
            <a:ext cx="522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 smtClean="0">
                <a:latin typeface="Consolas" pitchFamily="49" charset="0"/>
              </a:rPr>
              <a:t>?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90390"/>
      </p:ext>
    </p:extLst>
  </p:cSld>
  <p:clrMapOvr>
    <a:masterClrMapping/>
  </p:clrMapOvr>
  <p:transition advTm="20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0" grpId="0" animBg="1"/>
      <p:bldP spid="7" grpId="0"/>
      <p:bldP spid="19" grpId="0"/>
      <p:bldP spid="2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User Interface</a:t>
            </a:r>
          </a:p>
          <a:p>
            <a:pPr marL="0" indent="0" algn="ctr">
              <a:buNone/>
            </a:pPr>
            <a:r>
              <a:rPr lang="en-US" sz="4800" dirty="0" smtClean="0"/>
              <a:t>The smarter your analysis, </a:t>
            </a:r>
          </a:p>
          <a:p>
            <a:pPr marL="0" indent="0" algn="ctr">
              <a:buNone/>
            </a:pPr>
            <a:r>
              <a:rPr lang="en-US" sz="4800" dirty="0" smtClean="0"/>
              <a:t>the harder to tell </a:t>
            </a:r>
            <a:r>
              <a:rPr lang="en-US" sz="4800" i="1" dirty="0" smtClean="0"/>
              <a:t>why</a:t>
            </a:r>
            <a:r>
              <a:rPr lang="en-US" sz="4800" dirty="0" smtClean="0"/>
              <a:t> it fails!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6000" dirty="0" smtClean="0"/>
              <a:t>Much Work Remains…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206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737" y="-3810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26738" y="2590800"/>
            <a:ext cx="9194801" cy="12060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http://goto.ucsd.edu/liquid</a:t>
            </a: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295400" y="3823138"/>
            <a:ext cx="6934200" cy="8250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/>
              <a:t>source, papers, demo, etc.</a:t>
            </a:r>
          </a:p>
        </p:txBody>
      </p:sp>
    </p:spTree>
    <p:extLst>
      <p:ext uri="{BB962C8B-B14F-4D97-AF65-F5344CB8AC3E}">
        <p14:creationId xmlns:p14="http://schemas.microsoft.com/office/powerpoint/2010/main" val="24893588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5400" dirty="0" smtClean="0"/>
              <a:t>Finite Maps (ML)</a:t>
            </a:r>
            <a:endParaRPr lang="en-US" sz="5400" dirty="0"/>
          </a:p>
        </p:txBody>
      </p:sp>
      <p:grpSp>
        <p:nvGrpSpPr>
          <p:cNvPr id="3" name="Group 63"/>
          <p:cNvGrpSpPr/>
          <p:nvPr/>
        </p:nvGrpSpPr>
        <p:grpSpPr>
          <a:xfrm>
            <a:off x="1676400" y="1295400"/>
            <a:ext cx="5886450" cy="2590800"/>
            <a:chOff x="1676400" y="1447800"/>
            <a:chExt cx="5886450" cy="2590800"/>
          </a:xfrm>
        </p:grpSpPr>
        <p:sp>
          <p:nvSpPr>
            <p:cNvPr id="24" name="Rounded Rectangle 23"/>
            <p:cNvSpPr/>
            <p:nvPr/>
          </p:nvSpPr>
          <p:spPr>
            <a:xfrm>
              <a:off x="4095750" y="14478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5: ‘cat’</a:t>
              </a:r>
              <a:endParaRPr lang="en-US" sz="2400" b="1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438400" y="23622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3: ‘cow’</a:t>
              </a:r>
              <a:endParaRPr lang="en-US" sz="2400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76900" y="238125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8: ‘tic’</a:t>
              </a:r>
              <a:endParaRPr lang="en-US" sz="24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676400" y="35052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1: ‘doc’</a:t>
              </a:r>
              <a:endParaRPr lang="en-US" sz="2400" b="1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38500" y="35052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4: ‘hog’</a:t>
              </a:r>
              <a:endParaRPr lang="en-US" sz="2400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57750" y="35052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7: ‘ant’</a:t>
              </a:r>
              <a:endParaRPr lang="en-US" sz="24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15100" y="35052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9: ‘emu’</a:t>
              </a:r>
              <a:endParaRPr lang="en-US" sz="2400" b="1" dirty="0"/>
            </a:p>
          </p:txBody>
        </p:sp>
        <p:cxnSp>
          <p:nvCxnSpPr>
            <p:cNvPr id="45" name="Elbow Connector 44"/>
            <p:cNvCxnSpPr>
              <a:stCxn id="24" idx="1"/>
              <a:endCxn id="27" idx="0"/>
            </p:cNvCxnSpPr>
            <p:nvPr/>
          </p:nvCxnSpPr>
          <p:spPr>
            <a:xfrm rot="10800000" flipV="1">
              <a:off x="2962276" y="1714500"/>
              <a:ext cx="1133475" cy="64770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4"/>
            <p:cNvCxnSpPr>
              <a:stCxn id="27" idx="1"/>
              <a:endCxn id="29" idx="0"/>
            </p:cNvCxnSpPr>
            <p:nvPr/>
          </p:nvCxnSpPr>
          <p:spPr>
            <a:xfrm rot="10800000" flipV="1">
              <a:off x="2200276" y="2628900"/>
              <a:ext cx="238125" cy="87630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4"/>
            <p:cNvCxnSpPr>
              <a:stCxn id="27" idx="3"/>
              <a:endCxn id="30" idx="0"/>
            </p:cNvCxnSpPr>
            <p:nvPr/>
          </p:nvCxnSpPr>
          <p:spPr>
            <a:xfrm>
              <a:off x="3486150" y="2628900"/>
              <a:ext cx="276225" cy="87630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44"/>
            <p:cNvCxnSpPr>
              <a:stCxn id="24" idx="3"/>
              <a:endCxn id="28" idx="0"/>
            </p:cNvCxnSpPr>
            <p:nvPr/>
          </p:nvCxnSpPr>
          <p:spPr>
            <a:xfrm>
              <a:off x="5143500" y="1714500"/>
              <a:ext cx="1057275" cy="66675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44"/>
            <p:cNvCxnSpPr>
              <a:stCxn id="28" idx="1"/>
              <a:endCxn id="31" idx="0"/>
            </p:cNvCxnSpPr>
            <p:nvPr/>
          </p:nvCxnSpPr>
          <p:spPr>
            <a:xfrm rot="10800000" flipV="1">
              <a:off x="5381626" y="2647950"/>
              <a:ext cx="295275" cy="85725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44"/>
            <p:cNvCxnSpPr>
              <a:stCxn id="28" idx="3"/>
              <a:endCxn id="32" idx="0"/>
            </p:cNvCxnSpPr>
            <p:nvPr/>
          </p:nvCxnSpPr>
          <p:spPr>
            <a:xfrm>
              <a:off x="6724650" y="2647950"/>
              <a:ext cx="314325" cy="85725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0" y="3175337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5400" b="1" dirty="0" smtClean="0">
                <a:solidFill>
                  <a:prstClr val="black"/>
                </a:solidFill>
              </a:rPr>
              <a:t>From Ocaml Standard Library</a:t>
            </a:r>
            <a:endParaRPr lang="en-US" sz="5400" dirty="0" smtClean="0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0" y="4432637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6000" b="1" dirty="0" smtClean="0">
                <a:solidFill>
                  <a:prstClr val="black"/>
                </a:solidFill>
              </a:rPr>
              <a:t>Implemented as AVL Trees</a:t>
            </a:r>
          </a:p>
          <a:p>
            <a:pPr lvl="0" algn="ctr">
              <a:spcBef>
                <a:spcPct val="0"/>
              </a:spcBef>
            </a:pPr>
            <a:r>
              <a:rPr lang="en-US" sz="4800" dirty="0" smtClean="0">
                <a:solidFill>
                  <a:prstClr val="black"/>
                </a:solidFill>
              </a:rPr>
              <a:t>Rotate/Rebalance on Insert/Delete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524000" y="4032349"/>
            <a:ext cx="6019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prstClr val="black"/>
                </a:solidFill>
              </a:rPr>
              <a:t>Verified Invariants</a:t>
            </a:r>
          </a:p>
          <a:p>
            <a:pPr lvl="0" algn="ctr">
              <a:spcBef>
                <a:spcPct val="0"/>
              </a:spcBef>
            </a:pPr>
            <a:r>
              <a:rPr lang="en-US" sz="4000" i="1" dirty="0" smtClean="0">
                <a:solidFill>
                  <a:srgbClr val="291BDF"/>
                </a:solidFill>
              </a:rPr>
              <a:t>Binary Search Ordered</a:t>
            </a:r>
          </a:p>
          <a:p>
            <a:pPr lvl="0" algn="ctr">
              <a:spcBef>
                <a:spcPct val="0"/>
              </a:spcBef>
            </a:pPr>
            <a:r>
              <a:rPr lang="en-US" sz="4000" i="1" dirty="0" smtClean="0">
                <a:solidFill>
                  <a:srgbClr val="291BDF"/>
                </a:solidFill>
              </a:rPr>
              <a:t>Height Balanced</a:t>
            </a:r>
          </a:p>
          <a:p>
            <a:pPr lvl="0" algn="ctr">
              <a:spcBef>
                <a:spcPct val="0"/>
              </a:spcBef>
            </a:pPr>
            <a:r>
              <a:rPr lang="en-US" sz="4000" i="1" dirty="0" smtClean="0">
                <a:solidFill>
                  <a:srgbClr val="291BDF"/>
                </a:solidFill>
              </a:rPr>
              <a:t>Keys Implement Set</a:t>
            </a:r>
            <a:endParaRPr lang="en-US" sz="4800" i="1" dirty="0" smtClean="0">
              <a:solidFill>
                <a:srgbClr val="291BD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" grpId="0"/>
      <p:bldP spid="65" grpId="1"/>
      <p:bldP spid="66" grpId="0" build="allAtOnce"/>
      <p:bldP spid="67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r>
              <a:rPr lang="en-US" sz="5400" dirty="0" smtClean="0"/>
              <a:t>Binary Decision Diagrams (ML)</a:t>
            </a:r>
            <a:endParaRPr lang="en-US" sz="5400" dirty="0"/>
          </a:p>
        </p:txBody>
      </p:sp>
      <p:grpSp>
        <p:nvGrpSpPr>
          <p:cNvPr id="3" name="Group 64"/>
          <p:cNvGrpSpPr/>
          <p:nvPr/>
        </p:nvGrpSpPr>
        <p:grpSpPr>
          <a:xfrm>
            <a:off x="3048000" y="1143000"/>
            <a:ext cx="2895600" cy="3810000"/>
            <a:chOff x="2628900" y="1219200"/>
            <a:chExt cx="3143250" cy="4114800"/>
          </a:xfrm>
        </p:grpSpPr>
        <p:sp>
          <p:nvSpPr>
            <p:cNvPr id="18" name="Oval 17"/>
            <p:cNvSpPr/>
            <p:nvPr/>
          </p:nvSpPr>
          <p:spPr>
            <a:xfrm>
              <a:off x="3810000" y="12192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1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28900" y="22098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2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029200" y="22098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2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848100" y="28956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3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18" idx="3"/>
              <a:endCxn id="22" idx="7"/>
            </p:cNvCxnSpPr>
            <p:nvPr/>
          </p:nvCxnSpPr>
          <p:spPr>
            <a:xfrm rot="5400000">
              <a:off x="3309517" y="1709317"/>
              <a:ext cx="505666" cy="696166"/>
            </a:xfrm>
            <a:prstGeom prst="straightConnector1">
              <a:avLst/>
            </a:prstGeom>
            <a:ln w="57150">
              <a:prstDash val="sysDot"/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8" idx="5"/>
              <a:endCxn id="26" idx="1"/>
            </p:cNvCxnSpPr>
            <p:nvPr/>
          </p:nvCxnSpPr>
          <p:spPr>
            <a:xfrm rot="16200000" flipH="1">
              <a:off x="4509667" y="1690267"/>
              <a:ext cx="505666" cy="734266"/>
            </a:xfrm>
            <a:prstGeom prst="straightConnector1">
              <a:avLst/>
            </a:prstGeom>
            <a:ln w="57150"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2" idx="5"/>
              <a:endCxn id="33" idx="2"/>
            </p:cNvCxnSpPr>
            <p:nvPr/>
          </p:nvCxnSpPr>
          <p:spPr>
            <a:xfrm rot="16200000" flipH="1">
              <a:off x="3309517" y="2699916"/>
              <a:ext cx="443333" cy="633833"/>
            </a:xfrm>
            <a:prstGeom prst="straightConnector1">
              <a:avLst/>
            </a:prstGeom>
            <a:ln w="57150">
              <a:prstDash val="sysDot"/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6" idx="3"/>
              <a:endCxn id="33" idx="6"/>
            </p:cNvCxnSpPr>
            <p:nvPr/>
          </p:nvCxnSpPr>
          <p:spPr>
            <a:xfrm rot="5400000">
              <a:off x="4610101" y="2718967"/>
              <a:ext cx="443333" cy="595733"/>
            </a:xfrm>
            <a:prstGeom prst="straightConnector1">
              <a:avLst/>
            </a:prstGeom>
            <a:ln w="57150"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686050" y="39243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4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086350" y="39243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4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33" idx="3"/>
              <a:endCxn id="53" idx="7"/>
            </p:cNvCxnSpPr>
            <p:nvPr/>
          </p:nvCxnSpPr>
          <p:spPr>
            <a:xfrm rot="5400000">
              <a:off x="3338092" y="3414292"/>
              <a:ext cx="543766" cy="677116"/>
            </a:xfrm>
            <a:prstGeom prst="straightConnector1">
              <a:avLst/>
            </a:prstGeom>
            <a:ln w="57150">
              <a:prstDash val="sysDot"/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3" idx="5"/>
              <a:endCxn id="54" idx="1"/>
            </p:cNvCxnSpPr>
            <p:nvPr/>
          </p:nvCxnSpPr>
          <p:spPr>
            <a:xfrm rot="16200000" flipH="1">
              <a:off x="4538242" y="3376192"/>
              <a:ext cx="543766" cy="753316"/>
            </a:xfrm>
            <a:prstGeom prst="straightConnector1">
              <a:avLst/>
            </a:prstGeom>
            <a:ln w="57150"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3" idx="5"/>
              <a:endCxn id="62" idx="1"/>
            </p:cNvCxnSpPr>
            <p:nvPr/>
          </p:nvCxnSpPr>
          <p:spPr>
            <a:xfrm rot="16200000" flipH="1">
              <a:off x="3376192" y="4404891"/>
              <a:ext cx="481433" cy="690983"/>
            </a:xfrm>
            <a:prstGeom prst="straightConnector1">
              <a:avLst/>
            </a:prstGeom>
            <a:ln w="57150">
              <a:prstDash val="sysDot"/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4" idx="3"/>
              <a:endCxn id="62" idx="3"/>
            </p:cNvCxnSpPr>
            <p:nvPr/>
          </p:nvCxnSpPr>
          <p:spPr>
            <a:xfrm rot="5400000">
              <a:off x="4638676" y="4442992"/>
              <a:ext cx="481433" cy="614783"/>
            </a:xfrm>
            <a:prstGeom prst="straightConnector1">
              <a:avLst/>
            </a:prstGeom>
            <a:ln w="57150"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962400" y="4648200"/>
              <a:ext cx="609600" cy="685800"/>
            </a:xfrm>
            <a:prstGeom prst="rect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i="1" dirty="0" smtClean="0">
                  <a:solidFill>
                    <a:prstClr val="black"/>
                  </a:solidFill>
                </a:rPr>
                <a:t>1</a:t>
              </a:r>
              <a:endParaRPr lang="en-US" sz="3200" i="1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0" y="289560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800" b="1" dirty="0" smtClean="0">
                <a:solidFill>
                  <a:prstClr val="black"/>
                </a:solidFill>
              </a:rPr>
              <a:t>Graph-Based Boolean Formulas </a:t>
            </a:r>
            <a:r>
              <a:rPr lang="en-US" sz="4800" dirty="0" smtClean="0">
                <a:solidFill>
                  <a:prstClr val="black"/>
                </a:solidFill>
              </a:rPr>
              <a:t>[Bryant 86]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600200" y="5417403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b="1" i="1" dirty="0" smtClean="0"/>
              <a:t>X</a:t>
            </a:r>
            <a:r>
              <a:rPr lang="en-US" sz="4800" b="1" i="1" baseline="-25000" dirty="0" smtClean="0"/>
              <a:t>1</a:t>
            </a:r>
            <a:r>
              <a:rPr lang="en-US" sz="4800" dirty="0" smtClean="0">
                <a:latin typeface="Symbol" pitchFamily="18" charset="2"/>
              </a:rPr>
              <a:t>Û</a:t>
            </a:r>
            <a:r>
              <a:rPr lang="en-US" sz="4800" b="1" i="1" dirty="0" smtClean="0"/>
              <a:t>X</a:t>
            </a:r>
            <a:r>
              <a:rPr lang="en-US" sz="4800" b="1" i="1" baseline="-25000" dirty="0" smtClean="0"/>
              <a:t>2  </a:t>
            </a:r>
            <a:r>
              <a:rPr lang="en-US" sz="4800" b="1" dirty="0" smtClean="0">
                <a:latin typeface="Symbol" pitchFamily="18" charset="2"/>
              </a:rPr>
              <a:t>Ù</a:t>
            </a:r>
            <a:r>
              <a:rPr lang="en-US" sz="4800" b="1" i="1" dirty="0" smtClean="0">
                <a:solidFill>
                  <a:prstClr val="black"/>
                </a:solidFill>
              </a:rPr>
              <a:t> X</a:t>
            </a:r>
            <a:r>
              <a:rPr lang="en-US" sz="4800" b="1" i="1" baseline="-25000" dirty="0" smtClean="0">
                <a:solidFill>
                  <a:prstClr val="black"/>
                </a:solidFill>
              </a:rPr>
              <a:t>3</a:t>
            </a:r>
            <a:r>
              <a:rPr lang="en-US" sz="4800" dirty="0" smtClean="0">
                <a:latin typeface="Symbol" pitchFamily="18" charset="2"/>
              </a:rPr>
              <a:t>Û</a:t>
            </a:r>
            <a:r>
              <a:rPr lang="en-US" sz="4800" b="1" i="1" dirty="0" smtClean="0">
                <a:solidFill>
                  <a:prstClr val="black"/>
                </a:solidFill>
              </a:rPr>
              <a:t>X</a:t>
            </a:r>
            <a:r>
              <a:rPr lang="en-US" sz="4800" b="1" i="1" baseline="-25000" dirty="0" smtClean="0">
                <a:solidFill>
                  <a:prstClr val="black"/>
                </a:solidFill>
              </a:rPr>
              <a:t>4 </a:t>
            </a:r>
            <a:endParaRPr lang="en-US" sz="3600" b="1" i="1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0" y="510540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800" b="1" dirty="0" smtClean="0">
                <a:solidFill>
                  <a:prstClr val="black"/>
                </a:solidFill>
              </a:rPr>
              <a:t>Efficient Formula Manipulation</a:t>
            </a:r>
          </a:p>
          <a:p>
            <a:pPr lvl="0" algn="ctr">
              <a:spcBef>
                <a:spcPct val="0"/>
              </a:spcBef>
            </a:pPr>
            <a:r>
              <a:rPr lang="en-US" sz="4800" dirty="0" smtClean="0">
                <a:solidFill>
                  <a:prstClr val="black"/>
                </a:solidFill>
              </a:rPr>
              <a:t>Memoizing Results on Subformulas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510540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800" b="1" dirty="0" smtClean="0">
                <a:solidFill>
                  <a:prstClr val="black"/>
                </a:solidFill>
              </a:rPr>
              <a:t>Verified Invariant</a:t>
            </a:r>
          </a:p>
          <a:p>
            <a:pPr lvl="0" algn="ctr">
              <a:spcBef>
                <a:spcPct val="0"/>
              </a:spcBef>
            </a:pPr>
            <a:r>
              <a:rPr lang="en-US" sz="4800" i="1" dirty="0" smtClean="0">
                <a:solidFill>
                  <a:srgbClr val="291BDF"/>
                </a:solidFill>
              </a:rPr>
              <a:t>Variables Ordered Along Each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68" grpId="0"/>
      <p:bldP spid="68" grpId="1"/>
      <p:bldP spid="69" grpId="0"/>
      <p:bldP spid="69" grpId="1"/>
      <p:bldP spid="7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52450"/>
            <a:ext cx="9144000" cy="9906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Vec</a:t>
            </a:r>
            <a:r>
              <a:rPr lang="en-US" sz="4800" dirty="0" smtClean="0"/>
              <a:t>: Extensible Arrays (317 LOC)</a:t>
            </a:r>
            <a:endParaRPr lang="en-US" sz="4800" dirty="0"/>
          </a:p>
        </p:txBody>
      </p:sp>
      <p:sp>
        <p:nvSpPr>
          <p:cNvPr id="3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371600"/>
            <a:ext cx="8050924" cy="525780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b="0" dirty="0" smtClean="0">
                <a:solidFill>
                  <a:srgbClr val="000000"/>
                </a:solidFill>
              </a:rPr>
              <a:t>“Python-style” extensible arrays for Ocaml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onsolas" pitchFamily="49" charset="0"/>
              </a:rPr>
              <a:t>	find, insert, delete, join </a:t>
            </a:r>
            <a:r>
              <a:rPr lang="en-GB" sz="3200" dirty="0" smtClean="0">
                <a:solidFill>
                  <a:srgbClr val="000000"/>
                </a:solidFill>
              </a:rPr>
              <a:t>etc. 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dirty="0" smtClean="0">
                <a:solidFill>
                  <a:srgbClr val="000000"/>
                </a:solidFill>
              </a:rPr>
              <a:t>	Efficiency via </a:t>
            </a:r>
            <a:r>
              <a:rPr lang="en-GB" sz="3600" b="1" dirty="0" smtClean="0">
                <a:solidFill>
                  <a:schemeClr val="accent1"/>
                </a:solidFill>
              </a:rPr>
              <a:t>balanced</a:t>
            </a:r>
            <a:r>
              <a:rPr lang="en-GB" sz="3600" dirty="0" smtClean="0">
                <a:solidFill>
                  <a:srgbClr val="000000"/>
                </a:solidFill>
              </a:rPr>
              <a:t> trees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b="1" dirty="0" smtClean="0">
                <a:solidFill>
                  <a:schemeClr val="accent1"/>
                </a:solidFill>
              </a:rPr>
              <a:t>Balanced</a:t>
            </a:r>
            <a:r>
              <a:rPr lang="en-GB" sz="3600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dirty="0" smtClean="0">
                <a:solidFill>
                  <a:srgbClr val="000000"/>
                </a:solidFill>
              </a:rPr>
              <a:t>	Height difference between siblings ≤ 2</a:t>
            </a:r>
            <a:endParaRPr lang="en-GB" sz="14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b="1" dirty="0" err="1" smtClean="0">
                <a:solidFill>
                  <a:srgbClr val="000000"/>
                </a:solidFill>
              </a:rPr>
              <a:t>Dsolve</a:t>
            </a:r>
            <a:r>
              <a:rPr lang="en-GB" sz="3600" dirty="0" smtClean="0">
                <a:solidFill>
                  <a:srgbClr val="000000"/>
                </a:solidFill>
              </a:rPr>
              <a:t> found balance violation</a:t>
            </a:r>
          </a:p>
        </p:txBody>
      </p:sp>
      <p:pic>
        <p:nvPicPr>
          <p:cNvPr id="4" name="Picture 3" descr="ladybug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25000" r="25000" b="16667"/>
          <a:stretch>
            <a:fillRect/>
          </a:stretch>
        </p:blipFill>
        <p:spPr>
          <a:xfrm>
            <a:off x="6934200" y="5165834"/>
            <a:ext cx="1463566" cy="1463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47848"/>
      </p:ext>
    </p:extLst>
  </p:cSld>
  <p:clrMapOvr>
    <a:masterClrMapping/>
  </p:clrMapOvr>
  <p:transition advTm="24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>
            <p:custDataLst>
              <p:tags r:id="rId1"/>
            </p:custDataLst>
          </p:nvPr>
        </p:nvSpPr>
        <p:spPr>
          <a:xfrm>
            <a:off x="2299136" y="5591502"/>
            <a:ext cx="4196255" cy="701566"/>
          </a:xfrm>
          <a:prstGeom prst="roundRect">
            <a:avLst/>
          </a:prstGeom>
          <a:solidFill>
            <a:srgbClr val="C00000">
              <a:alpha val="20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fatal off-by-one error</a:t>
            </a:r>
            <a:endParaRPr lang="en-US" sz="3600" baseline="-25000" dirty="0" smtClean="0">
              <a:solidFill>
                <a:schemeClr val="tx1"/>
              </a:solidFill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2954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ladybug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25000" r="25000" b="16667"/>
          <a:stretch>
            <a:fillRect/>
          </a:stretch>
        </p:blipFill>
        <p:spPr>
          <a:xfrm>
            <a:off x="4572000" y="3581400"/>
            <a:ext cx="934997" cy="934997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0" y="-23750"/>
            <a:ext cx="9144000" cy="1066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Recursive Rebalance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94834351"/>
      </p:ext>
    </p:extLst>
  </p:cSld>
  <p:clrMapOvr>
    <a:masterClrMapping/>
  </p:clrMapOvr>
  <p:transition advTm="10063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3777"/>
            <a:ext cx="9144000" cy="97682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Debugging via Inference</a:t>
            </a:r>
            <a:endParaRPr lang="en-US" sz="5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447800"/>
            <a:ext cx="7625255" cy="50292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400" dirty="0" smtClean="0">
                <a:solidFill>
                  <a:srgbClr val="000000"/>
                </a:solidFill>
              </a:rPr>
              <a:t>Using </a:t>
            </a:r>
            <a:r>
              <a:rPr lang="en-GB" sz="4400" b="1" dirty="0" err="1" smtClean="0">
                <a:solidFill>
                  <a:srgbClr val="000000"/>
                </a:solidFill>
              </a:rPr>
              <a:t>Dsolve</a:t>
            </a:r>
            <a:r>
              <a:rPr lang="en-GB" sz="4400" dirty="0" smtClean="0">
                <a:solidFill>
                  <a:srgbClr val="000000"/>
                </a:solidFill>
              </a:rPr>
              <a:t> we found 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400" b="1" dirty="0" smtClean="0">
                <a:solidFill>
                  <a:srgbClr val="000000"/>
                </a:solidFill>
              </a:rPr>
              <a:t>	</a:t>
            </a:r>
            <a:r>
              <a:rPr lang="en-GB" sz="4400" b="1" dirty="0" smtClean="0">
                <a:solidFill>
                  <a:schemeClr val="accent1"/>
                </a:solidFill>
              </a:rPr>
              <a:t>Where</a:t>
            </a:r>
            <a:r>
              <a:rPr lang="en-GB" sz="4400" dirty="0" smtClean="0">
                <a:solidFill>
                  <a:srgbClr val="000000"/>
                </a:solidFill>
              </a:rPr>
              <a:t> imbalance occurred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400" dirty="0" smtClean="0">
                <a:solidFill>
                  <a:srgbClr val="000000"/>
                </a:solidFill>
              </a:rPr>
              <a:t>	(specific path conditions)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400" b="1" dirty="0" smtClean="0">
                <a:solidFill>
                  <a:srgbClr val="000000"/>
                </a:solidFill>
              </a:rPr>
              <a:t>	</a:t>
            </a:r>
            <a:r>
              <a:rPr lang="en-GB" sz="4400" b="1" dirty="0" smtClean="0">
                <a:solidFill>
                  <a:schemeClr val="accent1"/>
                </a:solidFill>
              </a:rPr>
              <a:t>How</a:t>
            </a:r>
            <a:r>
              <a:rPr lang="en-GB" sz="4400" dirty="0" smtClean="0">
                <a:solidFill>
                  <a:srgbClr val="000000"/>
                </a:solidFill>
              </a:rPr>
              <a:t> imbalance occurred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400" dirty="0" smtClean="0">
                <a:solidFill>
                  <a:srgbClr val="000000"/>
                </a:solidFill>
              </a:rPr>
              <a:t>	(left tree off by up to 4)</a:t>
            </a:r>
            <a:endParaRPr lang="en-US" sz="44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400" dirty="0" smtClean="0">
                <a:solidFill>
                  <a:srgbClr val="000000"/>
                </a:solidFill>
              </a:rPr>
              <a:t>Leading to </a:t>
            </a:r>
            <a:r>
              <a:rPr lang="en-US" sz="4400" b="1" dirty="0" smtClean="0">
                <a:solidFill>
                  <a:schemeClr val="accent1"/>
                </a:solidFill>
              </a:rPr>
              <a:t>test </a:t>
            </a:r>
            <a:r>
              <a:rPr lang="en-US" sz="4400" dirty="0" smtClean="0">
                <a:solidFill>
                  <a:srgbClr val="000000"/>
                </a:solidFill>
              </a:rPr>
              <a:t>and </a:t>
            </a:r>
            <a:r>
              <a:rPr lang="en-US" sz="4400" b="1" dirty="0" smtClean="0">
                <a:solidFill>
                  <a:schemeClr val="accent1"/>
                </a:solidFill>
              </a:rPr>
              <a:t>fix</a:t>
            </a:r>
            <a:endParaRPr lang="en-GB" sz="4400" b="1" dirty="0" smtClean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955421"/>
      </p:ext>
    </p:extLst>
  </p:cSld>
  <p:clrMapOvr>
    <a:masterClrMapping/>
  </p:clrMapOvr>
  <p:transition advTm="32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630"/>
            <a:ext cx="8229600" cy="1143000"/>
          </a:xfrm>
        </p:spPr>
        <p:txBody>
          <a:bodyPr/>
          <a:lstStyle/>
          <a:p>
            <a:r>
              <a:rPr lang="en-US" sz="5400" dirty="0" smtClean="0"/>
              <a:t>What are Invariants ?</a:t>
            </a:r>
            <a:endParaRPr lang="en-US" sz="5400" dirty="0"/>
          </a:p>
        </p:txBody>
      </p:sp>
      <p:sp>
        <p:nvSpPr>
          <p:cNvPr id="24" name="Rectangle 23"/>
          <p:cNvSpPr/>
          <p:nvPr/>
        </p:nvSpPr>
        <p:spPr>
          <a:xfrm>
            <a:off x="0" y="2962870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5800" b="1" dirty="0" smtClean="0">
                <a:solidFill>
                  <a:prstClr val="black"/>
                </a:solidFill>
              </a:rPr>
              <a:t>Let </a:t>
            </a:r>
            <a:r>
              <a:rPr lang="en-US" sz="5800" b="1" dirty="0" smtClean="0">
                <a:solidFill>
                  <a:srgbClr val="A65BBD"/>
                </a:solidFill>
              </a:rPr>
              <a:t>X</a:t>
            </a:r>
            <a:r>
              <a:rPr lang="en-US" sz="5800" b="1" baseline="-25000" dirty="0" smtClean="0">
                <a:solidFill>
                  <a:srgbClr val="A65BBD"/>
                </a:solidFill>
              </a:rPr>
              <a:t>i</a:t>
            </a:r>
            <a:r>
              <a:rPr lang="en-US" sz="5800" b="1" baseline="-25000" dirty="0" smtClean="0">
                <a:solidFill>
                  <a:srgbClr val="291BDF"/>
                </a:solidFill>
              </a:rPr>
              <a:t> </a:t>
            </a:r>
            <a:r>
              <a:rPr lang="en-US" sz="5800" b="1" dirty="0" smtClean="0">
                <a:solidFill>
                  <a:prstClr val="black"/>
                </a:solidFill>
              </a:rPr>
              <a:t>= Invariant @ location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275998"/>
      </p:ext>
    </p:extLst>
  </p:cSld>
  <p:clrMapOvr>
    <a:masterClrMapping/>
  </p:clrMapOvr>
  <p:transition spd="slow" advTm="20938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ANJIT20JHALA@YOWAIMVFUVWXY5LK" val="2703"/>
  <p:tag name="_INSTRUCTOR VIEW19C14C36-AC8E-43BC-9DB6-C2AAF774C7DC|PANE__TAG" val="_"/>
  <p:tag name="FIRSTRANJIT@ELDFBHZFUVWXY5K7" val="31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7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4|1|10.2|14.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.5|12.7|25.3|30.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4.6|12.6|5.9|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8.2|11.4|5.8|3.8|7.1|12.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1|2.3|3.6|21.1|8.9|7.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5|5|1.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8|1.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3.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8|6.3|4.3|3.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1|13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5|11.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9|4.4|20.9|2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5.3|2|1|1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0.2|2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0.3|2.1|7.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0.3|2.1|7.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3|6.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3.8|20.4|3.1|8.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3.8|20.4|3.1|8.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8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8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8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8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2.1|4.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2.1|4.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0.2|9.7|7.8|13.4|2.8|12.3|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156559</TotalTime>
  <Words>2829</Words>
  <Application>Microsoft Office PowerPoint</Application>
  <PresentationFormat>On-screen Show (4:3)</PresentationFormat>
  <Paragraphs>753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cmsy10</vt:lpstr>
      <vt:lpstr>Symbol</vt:lpstr>
      <vt:lpstr>Calibri</vt:lpstr>
      <vt:lpstr>Consolas</vt:lpstr>
      <vt:lpstr>Courier New</vt:lpstr>
      <vt:lpstr>Trebuchet MS</vt:lpstr>
      <vt:lpstr>Office Theme</vt:lpstr>
      <vt:lpstr>PowerPoint Presentation</vt:lpstr>
      <vt:lpstr>Once Upon a time …</vt:lpstr>
      <vt:lpstr>Memory Safety Verification</vt:lpstr>
      <vt:lpstr>PowerPoint Presentation</vt:lpstr>
      <vt:lpstr>PowerPoint Presentation</vt:lpstr>
      <vt:lpstr>Invariants</vt:lpstr>
      <vt:lpstr>PowerPoint Presentation</vt:lpstr>
      <vt:lpstr>What are Invariants ?</vt:lpstr>
      <vt:lpstr>What are Invariants ?</vt:lpstr>
      <vt:lpstr>What are Invariants ?</vt:lpstr>
      <vt:lpstr>What are Invariants ?</vt:lpstr>
      <vt:lpstr>What are Invariants ?</vt:lpstr>
      <vt:lpstr>What are Invariants ?</vt:lpstr>
      <vt:lpstr>What are Invariants ?</vt:lpstr>
      <vt:lpstr>What are Invariants ?</vt:lpstr>
      <vt:lpstr>What are Invariants ?</vt:lpstr>
      <vt:lpstr>PowerPoint Presentation</vt:lpstr>
      <vt:lpstr>Recap</vt:lpstr>
      <vt:lpstr>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“Map-Reduce”</vt:lpstr>
      <vt:lpstr>K-Means Clustering</vt:lpstr>
      <vt:lpstr>0. Choose K Centers Arbitrarily</vt:lpstr>
      <vt:lpstr>1. (Map) Points to Nearest Center</vt:lpstr>
      <vt:lpstr>2. (Group) Points by Center</vt:lpstr>
      <vt:lpstr>3. (Reduce) Centroids into New Centers</vt:lpstr>
      <vt:lpstr>Repeat 1,2,3 Until Convergence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Generics = “Meta Invariants”</vt:lpstr>
      <vt:lpstr>Generics = “Meta Invariants”</vt:lpstr>
      <vt:lpstr>Generics = “Meta Invariants”</vt:lpstr>
      <vt:lpstr>Generics = “Meta Invariants”</vt:lpstr>
      <vt:lpstr>Generics = “Meta Invariants”</vt:lpstr>
      <vt:lpstr>Plan</vt:lpstr>
      <vt:lpstr>PowerPoint Presentation</vt:lpstr>
      <vt:lpstr>Data Structure Invariants</vt:lpstr>
      <vt:lpstr>Representation</vt:lpstr>
      <vt:lpstr>Type Unfolding</vt:lpstr>
      <vt:lpstr>Representation</vt:lpstr>
      <vt:lpstr>Type Unfolding</vt:lpstr>
      <vt:lpstr>Piggyback Predicates on Type</vt:lpstr>
      <vt:lpstr>PowerPoint Presentation</vt:lpstr>
      <vt:lpstr>Data Structure Invariants</vt:lpstr>
      <vt:lpstr>Quantifier Instantiation</vt:lpstr>
      <vt:lpstr>Data Structure Invariants</vt:lpstr>
      <vt:lpstr>Quantifier Generalization</vt:lpstr>
      <vt:lpstr>PowerPoint Presentation</vt:lpstr>
      <vt:lpstr>Automatic Liquid Type Inference</vt:lpstr>
      <vt:lpstr>PowerPoint Presentation</vt:lpstr>
      <vt:lpstr>Results</vt:lpstr>
      <vt:lpstr>PowerPoint Presentation</vt:lpstr>
      <vt:lpstr>Memory Safety of C Programs</vt:lpstr>
      <vt:lpstr>Take Home Lessons</vt:lpstr>
      <vt:lpstr>Much Work Remains…</vt:lpstr>
      <vt:lpstr>Much Work Remains…</vt:lpstr>
      <vt:lpstr>Much Work Remains…</vt:lpstr>
      <vt:lpstr>PowerPoint Presentation</vt:lpstr>
      <vt:lpstr>Finite Maps (ML)</vt:lpstr>
      <vt:lpstr>Binary Decision Diagrams (ML)</vt:lpstr>
      <vt:lpstr>Vec: Extensible Arrays (317 LOC)</vt:lpstr>
      <vt:lpstr>Recursive Rebalance</vt:lpstr>
      <vt:lpstr>Debugging via Inference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Ranjit Jhala</dc:creator>
  <cp:lastModifiedBy>Windows User</cp:lastModifiedBy>
  <cp:revision>496</cp:revision>
  <dcterms:created xsi:type="dcterms:W3CDTF">2008-05-14T21:01:44Z</dcterms:created>
  <dcterms:modified xsi:type="dcterms:W3CDTF">2011-07-16T21:55:35Z</dcterms:modified>
</cp:coreProperties>
</file>